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heme/themeOverride1.xml" ContentType="application/vnd.openxmlformats-officedocument.themeOverr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bookmarkIdSeed="2">
  <p:sldMasterIdLst>
    <p:sldMasterId id="2147483648" r:id="rId1"/>
    <p:sldMasterId id="2147483660" r:id="rId2"/>
    <p:sldMasterId id="2147483676" r:id="rId3"/>
  </p:sldMasterIdLst>
  <p:notesMasterIdLst>
    <p:notesMasterId r:id="rId124"/>
  </p:notesMasterIdLst>
  <p:sldIdLst>
    <p:sldId id="258" r:id="rId4"/>
    <p:sldId id="420" r:id="rId5"/>
    <p:sldId id="421" r:id="rId6"/>
    <p:sldId id="261" r:id="rId7"/>
    <p:sldId id="259" r:id="rId8"/>
    <p:sldId id="331" r:id="rId9"/>
    <p:sldId id="272" r:id="rId10"/>
    <p:sldId id="427" r:id="rId11"/>
    <p:sldId id="428" r:id="rId12"/>
    <p:sldId id="477" r:id="rId13"/>
    <p:sldId id="502" r:id="rId14"/>
    <p:sldId id="503" r:id="rId15"/>
    <p:sldId id="504" r:id="rId16"/>
    <p:sldId id="506" r:id="rId17"/>
    <p:sldId id="507" r:id="rId18"/>
    <p:sldId id="478" r:id="rId19"/>
    <p:sldId id="481" r:id="rId20"/>
    <p:sldId id="483" r:id="rId21"/>
    <p:sldId id="482" r:id="rId22"/>
    <p:sldId id="484" r:id="rId23"/>
    <p:sldId id="485" r:id="rId24"/>
    <p:sldId id="486" r:id="rId25"/>
    <p:sldId id="487" r:id="rId26"/>
    <p:sldId id="488" r:id="rId27"/>
    <p:sldId id="489" r:id="rId28"/>
    <p:sldId id="499" r:id="rId29"/>
    <p:sldId id="511" r:id="rId30"/>
    <p:sldId id="501" r:id="rId31"/>
    <p:sldId id="490" r:id="rId32"/>
    <p:sldId id="505" r:id="rId33"/>
    <p:sldId id="509" r:id="rId34"/>
    <p:sldId id="510" r:id="rId35"/>
    <p:sldId id="491" r:id="rId36"/>
    <p:sldId id="493" r:id="rId37"/>
    <p:sldId id="494" r:id="rId38"/>
    <p:sldId id="495" r:id="rId39"/>
    <p:sldId id="496" r:id="rId40"/>
    <p:sldId id="497" r:id="rId41"/>
    <p:sldId id="498" r:id="rId42"/>
    <p:sldId id="342" r:id="rId43"/>
    <p:sldId id="343" r:id="rId44"/>
    <p:sldId id="344" r:id="rId45"/>
    <p:sldId id="345" r:id="rId46"/>
    <p:sldId id="346" r:id="rId47"/>
    <p:sldId id="347" r:id="rId48"/>
    <p:sldId id="349" r:id="rId49"/>
    <p:sldId id="350" r:id="rId50"/>
    <p:sldId id="351" r:id="rId51"/>
    <p:sldId id="352" r:id="rId52"/>
    <p:sldId id="353" r:id="rId53"/>
    <p:sldId id="354" r:id="rId54"/>
    <p:sldId id="355" r:id="rId55"/>
    <p:sldId id="356" r:id="rId56"/>
    <p:sldId id="359" r:id="rId57"/>
    <p:sldId id="512" r:id="rId58"/>
    <p:sldId id="513" r:id="rId59"/>
    <p:sldId id="514" r:id="rId60"/>
    <p:sldId id="515" r:id="rId61"/>
    <p:sldId id="357" r:id="rId62"/>
    <p:sldId id="358" r:id="rId63"/>
    <p:sldId id="360" r:id="rId64"/>
    <p:sldId id="361" r:id="rId65"/>
    <p:sldId id="419" r:id="rId66"/>
    <p:sldId id="362" r:id="rId67"/>
    <p:sldId id="363" r:id="rId68"/>
    <p:sldId id="364" r:id="rId69"/>
    <p:sldId id="366" r:id="rId70"/>
    <p:sldId id="303" r:id="rId71"/>
    <p:sldId id="310" r:id="rId72"/>
    <p:sldId id="264" r:id="rId73"/>
    <p:sldId id="274" r:id="rId74"/>
    <p:sldId id="275" r:id="rId75"/>
    <p:sldId id="294" r:id="rId76"/>
    <p:sldId id="296" r:id="rId77"/>
    <p:sldId id="315" r:id="rId78"/>
    <p:sldId id="316" r:id="rId79"/>
    <p:sldId id="407" r:id="rId80"/>
    <p:sldId id="367" r:id="rId81"/>
    <p:sldId id="374" r:id="rId82"/>
    <p:sldId id="375" r:id="rId83"/>
    <p:sldId id="373" r:id="rId84"/>
    <p:sldId id="376" r:id="rId85"/>
    <p:sldId id="381" r:id="rId86"/>
    <p:sldId id="378" r:id="rId87"/>
    <p:sldId id="379" r:id="rId88"/>
    <p:sldId id="380" r:id="rId89"/>
    <p:sldId id="370" r:id="rId90"/>
    <p:sldId id="377" r:id="rId91"/>
    <p:sldId id="368" r:id="rId92"/>
    <p:sldId id="293" r:id="rId93"/>
    <p:sldId id="332" r:id="rId94"/>
    <p:sldId id="335" r:id="rId95"/>
    <p:sldId id="337" r:id="rId96"/>
    <p:sldId id="338" r:id="rId97"/>
    <p:sldId id="339" r:id="rId98"/>
    <p:sldId id="340" r:id="rId99"/>
    <p:sldId id="384" r:id="rId100"/>
    <p:sldId id="341" r:id="rId101"/>
    <p:sldId id="415" r:id="rId102"/>
    <p:sldId id="417" r:id="rId103"/>
    <p:sldId id="383" r:id="rId104"/>
    <p:sldId id="385" r:id="rId105"/>
    <p:sldId id="386" r:id="rId106"/>
    <p:sldId id="388" r:id="rId107"/>
    <p:sldId id="390" r:id="rId108"/>
    <p:sldId id="391" r:id="rId109"/>
    <p:sldId id="392" r:id="rId110"/>
    <p:sldId id="393" r:id="rId111"/>
    <p:sldId id="394" r:id="rId112"/>
    <p:sldId id="395" r:id="rId113"/>
    <p:sldId id="396" r:id="rId114"/>
    <p:sldId id="397" r:id="rId115"/>
    <p:sldId id="398" r:id="rId116"/>
    <p:sldId id="399" r:id="rId117"/>
    <p:sldId id="408" r:id="rId118"/>
    <p:sldId id="409" r:id="rId119"/>
    <p:sldId id="410" r:id="rId120"/>
    <p:sldId id="411" r:id="rId121"/>
    <p:sldId id="416" r:id="rId122"/>
    <p:sldId id="508" r:id="rId123"/>
  </p:sldIdLst>
  <p:sldSz cx="9144000" cy="6858000" type="screen4x3"/>
  <p:notesSz cx="6858000" cy="9144000"/>
  <p:defaultTextStyle>
    <a:defPPr>
      <a:defRPr lang="sv-SE"/>
    </a:defPPr>
    <a:lvl1pPr algn="l" rtl="0" eaLnBrk="0" fontAlgn="base" hangingPunct="0">
      <a:spcBef>
        <a:spcPct val="0"/>
      </a:spcBef>
      <a:spcAft>
        <a:spcPct val="0"/>
      </a:spcAft>
      <a:defRPr sz="2400" kern="1200">
        <a:solidFill>
          <a:schemeClr val="tx1"/>
        </a:solidFill>
        <a:latin typeface="Times" pitchFamily="96"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96"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96"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96"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96" charset="0"/>
        <a:ea typeface="+mn-ea"/>
        <a:cs typeface="+mn-cs"/>
      </a:defRPr>
    </a:lvl5pPr>
    <a:lvl6pPr marL="2286000" algn="l" defTabSz="457200" rtl="0" eaLnBrk="1" latinLnBrk="0" hangingPunct="1">
      <a:defRPr sz="2400" kern="1200">
        <a:solidFill>
          <a:schemeClr val="tx1"/>
        </a:solidFill>
        <a:latin typeface="Times" pitchFamily="96" charset="0"/>
        <a:ea typeface="+mn-ea"/>
        <a:cs typeface="+mn-cs"/>
      </a:defRPr>
    </a:lvl6pPr>
    <a:lvl7pPr marL="2743200" algn="l" defTabSz="457200" rtl="0" eaLnBrk="1" latinLnBrk="0" hangingPunct="1">
      <a:defRPr sz="2400" kern="1200">
        <a:solidFill>
          <a:schemeClr val="tx1"/>
        </a:solidFill>
        <a:latin typeface="Times" pitchFamily="96" charset="0"/>
        <a:ea typeface="+mn-ea"/>
        <a:cs typeface="+mn-cs"/>
      </a:defRPr>
    </a:lvl7pPr>
    <a:lvl8pPr marL="3200400" algn="l" defTabSz="457200" rtl="0" eaLnBrk="1" latinLnBrk="0" hangingPunct="1">
      <a:defRPr sz="2400" kern="1200">
        <a:solidFill>
          <a:schemeClr val="tx1"/>
        </a:solidFill>
        <a:latin typeface="Times" pitchFamily="96" charset="0"/>
        <a:ea typeface="+mn-ea"/>
        <a:cs typeface="+mn-cs"/>
      </a:defRPr>
    </a:lvl8pPr>
    <a:lvl9pPr marL="3657600" algn="l" defTabSz="457200" rtl="0" eaLnBrk="1" latinLnBrk="0" hangingPunct="1">
      <a:defRPr sz="2400" kern="1200">
        <a:solidFill>
          <a:schemeClr val="tx1"/>
        </a:solidFill>
        <a:latin typeface="Times" pitchFamily="96" charset="0"/>
        <a:ea typeface="+mn-ea"/>
        <a:cs typeface="+mn-cs"/>
      </a:defRPr>
    </a:lvl9pPr>
  </p:defaultTextStyle>
  <p:extLst>
    <p:ext uri="{521415D9-36F7-43E2-AB2F-B90AF26B5E84}">
      <p14:sectionLst xmlns:p14="http://schemas.microsoft.com/office/powerpoint/2010/main">
        <p14:section name="Default Section" id="{AAC7B260-DD7A-4D54-9BB4-D88A38C26CBF}">
          <p14:sldIdLst>
            <p14:sldId id="258"/>
            <p14:sldId id="420"/>
            <p14:sldId id="421"/>
            <p14:sldId id="261"/>
            <p14:sldId id="259"/>
            <p14:sldId id="331"/>
            <p14:sldId id="272"/>
            <p14:sldId id="427"/>
            <p14:sldId id="428"/>
            <p14:sldId id="477"/>
            <p14:sldId id="502"/>
            <p14:sldId id="503"/>
            <p14:sldId id="504"/>
            <p14:sldId id="506"/>
            <p14:sldId id="507"/>
            <p14:sldId id="478"/>
            <p14:sldId id="481"/>
            <p14:sldId id="483"/>
            <p14:sldId id="482"/>
            <p14:sldId id="484"/>
            <p14:sldId id="485"/>
            <p14:sldId id="486"/>
            <p14:sldId id="487"/>
            <p14:sldId id="488"/>
            <p14:sldId id="489"/>
            <p14:sldId id="499"/>
            <p14:sldId id="511"/>
            <p14:sldId id="501"/>
            <p14:sldId id="490"/>
            <p14:sldId id="505"/>
            <p14:sldId id="509"/>
            <p14:sldId id="510"/>
            <p14:sldId id="491"/>
            <p14:sldId id="493"/>
            <p14:sldId id="494"/>
            <p14:sldId id="495"/>
            <p14:sldId id="496"/>
            <p14:sldId id="497"/>
            <p14:sldId id="498"/>
            <p14:sldId id="342"/>
            <p14:sldId id="343"/>
            <p14:sldId id="344"/>
            <p14:sldId id="345"/>
            <p14:sldId id="346"/>
            <p14:sldId id="347"/>
            <p14:sldId id="349"/>
            <p14:sldId id="350"/>
            <p14:sldId id="351"/>
            <p14:sldId id="352"/>
            <p14:sldId id="353"/>
            <p14:sldId id="354"/>
            <p14:sldId id="355"/>
            <p14:sldId id="356"/>
            <p14:sldId id="359"/>
            <p14:sldId id="512"/>
            <p14:sldId id="513"/>
            <p14:sldId id="514"/>
            <p14:sldId id="515"/>
            <p14:sldId id="357"/>
            <p14:sldId id="358"/>
            <p14:sldId id="360"/>
            <p14:sldId id="361"/>
            <p14:sldId id="419"/>
            <p14:sldId id="362"/>
            <p14:sldId id="363"/>
            <p14:sldId id="364"/>
            <p14:sldId id="366"/>
            <p14:sldId id="303"/>
            <p14:sldId id="310"/>
            <p14:sldId id="264"/>
            <p14:sldId id="274"/>
            <p14:sldId id="275"/>
            <p14:sldId id="294"/>
            <p14:sldId id="296"/>
            <p14:sldId id="315"/>
            <p14:sldId id="316"/>
          </p14:sldIdLst>
        </p14:section>
        <p14:section name="Summary / Conclusion" id="{786DF4A0-55B0-491A-928D-A11A770D27C3}">
          <p14:sldIdLst>
            <p14:sldId id="407"/>
          </p14:sldIdLst>
        </p14:section>
        <p14:section name="Untitled Section" id="{02DC9994-2C09-4616-BBFC-E6834468579A}">
          <p14:sldIdLst>
            <p14:sldId id="367"/>
            <p14:sldId id="374"/>
            <p14:sldId id="375"/>
            <p14:sldId id="373"/>
            <p14:sldId id="376"/>
            <p14:sldId id="381"/>
            <p14:sldId id="378"/>
            <p14:sldId id="379"/>
            <p14:sldId id="380"/>
            <p14:sldId id="370"/>
            <p14:sldId id="377"/>
            <p14:sldId id="368"/>
            <p14:sldId id="293"/>
            <p14:sldId id="332"/>
            <p14:sldId id="335"/>
            <p14:sldId id="337"/>
            <p14:sldId id="338"/>
            <p14:sldId id="339"/>
            <p14:sldId id="340"/>
            <p14:sldId id="384"/>
            <p14:sldId id="341"/>
            <p14:sldId id="415"/>
            <p14:sldId id="417"/>
          </p14:sldIdLst>
        </p14:section>
        <p14:section name="Untitled Section" id="{91A57D41-7EF2-409A-A013-BFC0C7D1D80E}">
          <p14:sldIdLst>
            <p14:sldId id="383"/>
            <p14:sldId id="385"/>
            <p14:sldId id="386"/>
            <p14:sldId id="388"/>
            <p14:sldId id="390"/>
            <p14:sldId id="391"/>
            <p14:sldId id="392"/>
            <p14:sldId id="393"/>
            <p14:sldId id="394"/>
            <p14:sldId id="395"/>
            <p14:sldId id="396"/>
            <p14:sldId id="397"/>
            <p14:sldId id="398"/>
            <p14:sldId id="399"/>
            <p14:sldId id="408"/>
            <p14:sldId id="409"/>
            <p14:sldId id="410"/>
            <p14:sldId id="411"/>
            <p14:sldId id="416"/>
            <p14:sldId id="50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9FA"/>
    <a:srgbClr val="E7F3F4"/>
    <a:srgbClr val="0035A0"/>
    <a:srgbClr val="BBE0E3"/>
    <a:srgbClr val="0049DA"/>
    <a:srgbClr val="CCECFF"/>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22" autoAdjust="0"/>
    <p:restoredTop sz="96931" autoAdjust="0"/>
  </p:normalViewPr>
  <p:slideViewPr>
    <p:cSldViewPr showGuides="1">
      <p:cViewPr varScale="1">
        <p:scale>
          <a:sx n="85" d="100"/>
          <a:sy n="85" d="100"/>
        </p:scale>
        <p:origin x="1372" y="68"/>
      </p:cViewPr>
      <p:guideLst>
        <p:guide orient="horz" pos="2160"/>
        <p:guide pos="2880"/>
      </p:guideLst>
    </p:cSldViewPr>
  </p:slideViewPr>
  <p:outlineViewPr>
    <p:cViewPr>
      <p:scale>
        <a:sx n="33" d="100"/>
        <a:sy n="33" d="100"/>
      </p:scale>
      <p:origin x="0" y="-5460"/>
    </p:cViewPr>
  </p:outlin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notesMaster" Target="notesMasters/notesMaster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sv-SE"/>
          </a:p>
        </p:txBody>
      </p:sp>
      <p:sp>
        <p:nvSpPr>
          <p:cNvPr id="4301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sv-SE"/>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301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p>
        </p:txBody>
      </p:sp>
      <p:sp>
        <p:nvSpPr>
          <p:cNvPr id="4301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sv-SE"/>
          </a:p>
        </p:txBody>
      </p:sp>
      <p:sp>
        <p:nvSpPr>
          <p:cNvPr id="4301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808C084B-7047-4F69-A78E-60BC252BCC38}" type="slidenum">
              <a:rPr lang="sv-SE"/>
              <a:pPr/>
              <a:t>‹#›</a:t>
            </a:fld>
            <a:endParaRPr lang="sv-SE"/>
          </a:p>
        </p:txBody>
      </p:sp>
    </p:spTree>
    <p:extLst>
      <p:ext uri="{BB962C8B-B14F-4D97-AF65-F5344CB8AC3E}">
        <p14:creationId xmlns:p14="http://schemas.microsoft.com/office/powerpoint/2010/main" val="27420214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68" charset="0"/>
        <a:ea typeface="ＭＳ Ｐゴシック" pitchFamily="96" charset="-128"/>
        <a:cs typeface="ＭＳ Ｐゴシック" pitchFamily="96" charset="-128"/>
      </a:defRPr>
    </a:lvl1pPr>
    <a:lvl2pPr marL="457200" algn="l" rtl="0" eaLnBrk="0" fontAlgn="base" hangingPunct="0">
      <a:spcBef>
        <a:spcPct val="30000"/>
      </a:spcBef>
      <a:spcAft>
        <a:spcPct val="0"/>
      </a:spcAft>
      <a:defRPr sz="1200" kern="1200">
        <a:solidFill>
          <a:schemeClr val="tx1"/>
        </a:solidFill>
        <a:latin typeface="Times" pitchFamily="68" charset="0"/>
        <a:ea typeface="ＭＳ Ｐゴシック" pitchFamily="68" charset="-128"/>
        <a:cs typeface="+mn-cs"/>
      </a:defRPr>
    </a:lvl2pPr>
    <a:lvl3pPr marL="914400" algn="l" rtl="0" eaLnBrk="0" fontAlgn="base" hangingPunct="0">
      <a:spcBef>
        <a:spcPct val="30000"/>
      </a:spcBef>
      <a:spcAft>
        <a:spcPct val="0"/>
      </a:spcAft>
      <a:defRPr sz="1200" kern="1200">
        <a:solidFill>
          <a:schemeClr val="tx1"/>
        </a:solidFill>
        <a:latin typeface="Times" pitchFamily="68" charset="0"/>
        <a:ea typeface="ＭＳ Ｐゴシック" pitchFamily="68" charset="-128"/>
        <a:cs typeface="+mn-cs"/>
      </a:defRPr>
    </a:lvl3pPr>
    <a:lvl4pPr marL="1371600" algn="l" rtl="0" eaLnBrk="0" fontAlgn="base" hangingPunct="0">
      <a:spcBef>
        <a:spcPct val="30000"/>
      </a:spcBef>
      <a:spcAft>
        <a:spcPct val="0"/>
      </a:spcAft>
      <a:defRPr sz="1200" kern="1200">
        <a:solidFill>
          <a:schemeClr val="tx1"/>
        </a:solidFill>
        <a:latin typeface="Times" pitchFamily="68" charset="0"/>
        <a:ea typeface="ＭＳ Ｐゴシック" pitchFamily="68" charset="-128"/>
        <a:cs typeface="+mn-cs"/>
      </a:defRPr>
    </a:lvl4pPr>
    <a:lvl5pPr marL="1828800" algn="l" rtl="0" eaLnBrk="0" fontAlgn="base" hangingPunct="0">
      <a:spcBef>
        <a:spcPct val="30000"/>
      </a:spcBef>
      <a:spcAft>
        <a:spcPct val="0"/>
      </a:spcAft>
      <a:defRPr sz="1200" kern="1200">
        <a:solidFill>
          <a:schemeClr val="tx1"/>
        </a:solidFill>
        <a:latin typeface="Times" pitchFamily="68" charset="0"/>
        <a:ea typeface="ＭＳ Ｐゴシック" pitchFamily="6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ECCDBEC-C182-4E72-83AA-79C02A983394}" type="slidenum">
              <a:rPr lang="en-GB" altLang="en-US" sz="1300" smtClean="0"/>
              <a:pPr>
                <a:spcBef>
                  <a:spcPct val="0"/>
                </a:spcBef>
              </a:pPr>
              <a:t>8</a:t>
            </a:fld>
            <a:endParaRPr lang="en-GB" altLang="en-US" sz="1300" smtClean="0"/>
          </a:p>
        </p:txBody>
      </p:sp>
      <p:sp>
        <p:nvSpPr>
          <p:cNvPr id="29699"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29700"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nl-NL" altLang="en-US" smtClean="0"/>
          </a:p>
        </p:txBody>
      </p:sp>
    </p:spTree>
    <p:extLst>
      <p:ext uri="{BB962C8B-B14F-4D97-AF65-F5344CB8AC3E}">
        <p14:creationId xmlns:p14="http://schemas.microsoft.com/office/powerpoint/2010/main" val="962799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9235EE8-6931-4DF2-BDDD-7F26943C80A3}" type="slidenum">
              <a:rPr lang="en-GB" altLang="en-US" sz="1300" smtClean="0"/>
              <a:pPr>
                <a:spcBef>
                  <a:spcPct val="0"/>
                </a:spcBef>
              </a:pPr>
              <a:t>23</a:t>
            </a:fld>
            <a:endParaRPr lang="en-GB" altLang="en-US" sz="1300" smtClean="0"/>
          </a:p>
        </p:txBody>
      </p:sp>
      <p:sp>
        <p:nvSpPr>
          <p:cNvPr id="137219"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137220" name="Rectangle 3"/>
          <p:cNvSpPr>
            <a:spLocks noGrp="1" noChangeArrowheads="1"/>
          </p:cNvSpPr>
          <p:nvPr>
            <p:ph type="body" idx="1"/>
          </p:nvPr>
        </p:nvSpPr>
        <p:spPr>
          <a:xfrm>
            <a:off x="661988" y="4860925"/>
            <a:ext cx="5845175" cy="4946650"/>
          </a:xfrm>
          <a:solidFill>
            <a:srgbClr val="FFFFFF"/>
          </a:solidFill>
          <a:ln>
            <a:solidFill>
              <a:srgbClr val="000000"/>
            </a:solidFill>
            <a:miter lim="800000"/>
            <a:headEnd/>
            <a:tailEnd/>
          </a:ln>
        </p:spPr>
        <p:txBody>
          <a:bodyPr/>
          <a:lstStyle/>
          <a:p>
            <a:pPr marL="190500" indent="-190500" eaLnBrk="1" hangingPunct="1">
              <a:spcBef>
                <a:spcPct val="0"/>
              </a:spcBef>
            </a:pPr>
            <a:endParaRPr lang="nl-NL" altLang="en-US" sz="1400" smtClean="0"/>
          </a:p>
        </p:txBody>
      </p:sp>
    </p:spTree>
    <p:extLst>
      <p:ext uri="{BB962C8B-B14F-4D97-AF65-F5344CB8AC3E}">
        <p14:creationId xmlns:p14="http://schemas.microsoft.com/office/powerpoint/2010/main" val="3951142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04643FB-04FF-424A-9177-19C85812E698}" type="slidenum">
              <a:rPr lang="en-GB" altLang="en-US" sz="1300" smtClean="0"/>
              <a:pPr>
                <a:spcBef>
                  <a:spcPct val="0"/>
                </a:spcBef>
              </a:pPr>
              <a:t>24</a:t>
            </a:fld>
            <a:endParaRPr lang="en-GB" altLang="en-US" sz="1300" smtClean="0"/>
          </a:p>
        </p:txBody>
      </p:sp>
      <p:sp>
        <p:nvSpPr>
          <p:cNvPr id="139267" name="Rectangle 2"/>
          <p:cNvSpPr>
            <a:spLocks noGrp="1" noRot="1" noChangeAspect="1" noChangeArrowheads="1" noTextEdit="1"/>
          </p:cNvSpPr>
          <p:nvPr>
            <p:ph type="sldImg"/>
          </p:nvPr>
        </p:nvSpPr>
        <p:spPr>
          <a:xfrm>
            <a:off x="1674813" y="852488"/>
            <a:ext cx="3752850" cy="2814637"/>
          </a:xfrm>
          <a:ln/>
        </p:spPr>
      </p:sp>
      <p:sp>
        <p:nvSpPr>
          <p:cNvPr id="139268" name="Rectangle 3"/>
          <p:cNvSpPr>
            <a:spLocks noGrp="1" noChangeArrowheads="1"/>
          </p:cNvSpPr>
          <p:nvPr>
            <p:ph type="body" idx="1"/>
          </p:nvPr>
        </p:nvSpPr>
        <p:spPr>
          <a:xfrm>
            <a:off x="1262063" y="3922713"/>
            <a:ext cx="4811712" cy="5543550"/>
          </a:xfrm>
          <a:noFill/>
        </p:spPr>
        <p:txBody>
          <a:bodyPr lIns="96968" tIns="48484" rIns="96968" bIns="48484"/>
          <a:lstStyle/>
          <a:p>
            <a:pPr eaLnBrk="1" hangingPunct="1"/>
            <a:endParaRPr lang="nl-NL" altLang="en-US" smtClean="0"/>
          </a:p>
        </p:txBody>
      </p:sp>
    </p:spTree>
    <p:extLst>
      <p:ext uri="{BB962C8B-B14F-4D97-AF65-F5344CB8AC3E}">
        <p14:creationId xmlns:p14="http://schemas.microsoft.com/office/powerpoint/2010/main" val="2198753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EC1C0B6-88D5-4DE0-90BC-B6BE9A5A99CE}" type="slidenum">
              <a:rPr lang="en-GB" altLang="en-US" sz="1300" smtClean="0"/>
              <a:pPr>
                <a:spcBef>
                  <a:spcPct val="0"/>
                </a:spcBef>
              </a:pPr>
              <a:t>25</a:t>
            </a:fld>
            <a:endParaRPr lang="en-GB" altLang="en-US" sz="1300" smtClean="0"/>
          </a:p>
        </p:txBody>
      </p:sp>
      <p:sp>
        <p:nvSpPr>
          <p:cNvPr id="141315"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141316" name="Rectangle 3"/>
          <p:cNvSpPr>
            <a:spLocks noGrp="1" noChangeArrowheads="1"/>
          </p:cNvSpPr>
          <p:nvPr>
            <p:ph type="body" idx="1"/>
          </p:nvPr>
        </p:nvSpPr>
        <p:spPr>
          <a:xfrm>
            <a:off x="661988" y="4860925"/>
            <a:ext cx="5845175" cy="4946650"/>
          </a:xfrm>
          <a:solidFill>
            <a:srgbClr val="FFFFFF"/>
          </a:solidFill>
          <a:ln>
            <a:solidFill>
              <a:srgbClr val="000000"/>
            </a:solidFill>
            <a:miter lim="800000"/>
            <a:headEnd/>
            <a:tailEnd/>
          </a:ln>
        </p:spPr>
        <p:txBody>
          <a:bodyPr/>
          <a:lstStyle/>
          <a:p>
            <a:pPr marL="190500" indent="-190500" eaLnBrk="1" hangingPunct="1">
              <a:spcBef>
                <a:spcPct val="0"/>
              </a:spcBef>
            </a:pPr>
            <a:endParaRPr lang="nl-NL" altLang="en-US" sz="1400" smtClean="0"/>
          </a:p>
        </p:txBody>
      </p:sp>
    </p:spTree>
    <p:extLst>
      <p:ext uri="{BB962C8B-B14F-4D97-AF65-F5344CB8AC3E}">
        <p14:creationId xmlns:p14="http://schemas.microsoft.com/office/powerpoint/2010/main" val="1749797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4F56076-CDB5-46B2-8430-59C2FDC587A8}" type="slidenum">
              <a:rPr lang="en-GB" altLang="en-US" sz="1300" smtClean="0"/>
              <a:pPr>
                <a:spcBef>
                  <a:spcPct val="0"/>
                </a:spcBef>
              </a:pPr>
              <a:t>33</a:t>
            </a:fld>
            <a:endParaRPr lang="en-GB" altLang="en-US" sz="1300" smtClean="0"/>
          </a:p>
        </p:txBody>
      </p:sp>
      <p:sp>
        <p:nvSpPr>
          <p:cNvPr id="144387" name="Rectangle 2"/>
          <p:cNvSpPr>
            <a:spLocks noGrp="1" noRot="1" noChangeAspect="1" noChangeArrowheads="1" noTextEdit="1"/>
          </p:cNvSpPr>
          <p:nvPr>
            <p:ph type="sldImg"/>
          </p:nvPr>
        </p:nvSpPr>
        <p:spPr>
          <a:xfrm>
            <a:off x="992188" y="768350"/>
            <a:ext cx="5114925" cy="3836988"/>
          </a:xfrm>
          <a:ln/>
        </p:spPr>
      </p:sp>
      <p:sp>
        <p:nvSpPr>
          <p:cNvPr id="144388" name="Rectangle 3"/>
          <p:cNvSpPr>
            <a:spLocks noGrp="1" noChangeArrowheads="1"/>
          </p:cNvSpPr>
          <p:nvPr>
            <p:ph type="body" idx="1"/>
          </p:nvPr>
        </p:nvSpPr>
        <p:spPr>
          <a:xfrm>
            <a:off x="709613" y="4860925"/>
            <a:ext cx="5680075" cy="4605338"/>
          </a:xfrm>
          <a:noFill/>
        </p:spPr>
        <p:txBody>
          <a:bodyPr/>
          <a:lstStyle/>
          <a:p>
            <a:pPr eaLnBrk="1" hangingPunct="1"/>
            <a:endParaRPr lang="nl-NL" altLang="en-US" smtClean="0"/>
          </a:p>
        </p:txBody>
      </p:sp>
    </p:spTree>
    <p:extLst>
      <p:ext uri="{BB962C8B-B14F-4D97-AF65-F5344CB8AC3E}">
        <p14:creationId xmlns:p14="http://schemas.microsoft.com/office/powerpoint/2010/main" val="1672731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6"/>
          <p:cNvSpPr>
            <a:spLocks noGrp="1" noChangeArrowheads="1"/>
          </p:cNvSpPr>
          <p:nvPr>
            <p:ph type="ftr" sz="quarter" idx="4"/>
          </p:nvPr>
        </p:nvSpPr>
        <p:spPr>
          <a:noFill/>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nl-NL" altLang="en-US" sz="1300" smtClean="0"/>
              <a:t>© SE, Architecture, Hans van Vliet</a:t>
            </a:r>
          </a:p>
        </p:txBody>
      </p:sp>
      <p:sp>
        <p:nvSpPr>
          <p:cNvPr id="149507" name="Rectangle 7"/>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CB1A7B5-CA1F-4C45-8755-F80D838CC3B3}" type="slidenum">
              <a:rPr lang="nl-NL" altLang="en-US" sz="1300" smtClean="0"/>
              <a:pPr>
                <a:spcBef>
                  <a:spcPct val="0"/>
                </a:spcBef>
              </a:pPr>
              <a:t>35</a:t>
            </a:fld>
            <a:endParaRPr lang="nl-NL" altLang="en-US" sz="1300" smtClean="0"/>
          </a:p>
        </p:txBody>
      </p:sp>
      <p:sp>
        <p:nvSpPr>
          <p:cNvPr id="149508" name="Rectangle 2"/>
          <p:cNvSpPr>
            <a:spLocks noGrp="1" noRot="1" noChangeAspect="1" noChangeArrowheads="1" noTextEdit="1"/>
          </p:cNvSpPr>
          <p:nvPr>
            <p:ph type="sldImg"/>
          </p:nvPr>
        </p:nvSpPr>
        <p:spPr>
          <a:xfrm>
            <a:off x="990600" y="768350"/>
            <a:ext cx="5119688" cy="3840163"/>
          </a:xfrm>
          <a:ln/>
        </p:spPr>
      </p:sp>
      <p:sp>
        <p:nvSpPr>
          <p:cNvPr id="149509" name="Rectangle 3"/>
          <p:cNvSpPr>
            <a:spLocks noGrp="1" noChangeArrowheads="1"/>
          </p:cNvSpPr>
          <p:nvPr>
            <p:ph type="body" idx="1"/>
          </p:nvPr>
        </p:nvSpPr>
        <p:spPr>
          <a:xfrm>
            <a:off x="947738" y="4864100"/>
            <a:ext cx="5203825" cy="4602163"/>
          </a:xfrm>
          <a:noFill/>
        </p:spPr>
        <p:txBody>
          <a:bodyPr/>
          <a:lstStyle/>
          <a:p>
            <a:r>
              <a:rPr lang="en-US" altLang="en-US" sz="1400" smtClean="0"/>
              <a:t>The logical view primarily supports the functional requirements; the services the system should provide to its end users.It depicts the major design elements and their interaction.</a:t>
            </a:r>
          </a:p>
          <a:p>
            <a:endParaRPr lang="en-US" altLang="en-US" sz="1400" smtClean="0"/>
          </a:p>
          <a:p>
            <a:r>
              <a:rPr lang="en-US" altLang="en-US" sz="1400" smtClean="0"/>
              <a:t>Designers decompose the system into a set of key abstractions, taken mainly from the problem domain. These abstractions are objects or object classes that exploit the principles of abstraction, encapsulation, and inheritance. In addition to aiding functional analysis, decomposition identifies mechanisms and design elements that are common across the system.</a:t>
            </a:r>
          </a:p>
          <a:p>
            <a:endParaRPr lang="en-US" altLang="en-US" sz="1400" smtClean="0"/>
          </a:p>
          <a:p>
            <a:r>
              <a:rPr lang="en-US" altLang="en-US" sz="1400" smtClean="0"/>
              <a:t>Components are related by “shares data with”</a:t>
            </a:r>
          </a:p>
          <a:p>
            <a:endParaRPr lang="en-US" altLang="en-US" sz="1400" smtClean="0"/>
          </a:p>
          <a:p>
            <a:r>
              <a:rPr lang="en-US" altLang="en-US" sz="1400" smtClean="0"/>
              <a:t>In termen van het boek is dit een module view</a:t>
            </a:r>
            <a:endParaRPr lang="en-US" altLang="en-US" smtClean="0"/>
          </a:p>
        </p:txBody>
      </p:sp>
    </p:spTree>
    <p:extLst>
      <p:ext uri="{BB962C8B-B14F-4D97-AF65-F5344CB8AC3E}">
        <p14:creationId xmlns:p14="http://schemas.microsoft.com/office/powerpoint/2010/main" val="2731719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6"/>
          <p:cNvSpPr>
            <a:spLocks noGrp="1" noChangeArrowheads="1"/>
          </p:cNvSpPr>
          <p:nvPr>
            <p:ph type="ftr" sz="quarter" idx="4"/>
          </p:nvPr>
        </p:nvSpPr>
        <p:spPr>
          <a:noFill/>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nl-NL" altLang="en-US" sz="1300" smtClean="0"/>
              <a:t>© SE, Architecture, Hans van Vliet</a:t>
            </a:r>
          </a:p>
        </p:txBody>
      </p:sp>
      <p:sp>
        <p:nvSpPr>
          <p:cNvPr id="151555" name="Rectangle 7"/>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D58CD04-647E-4CB5-BCF3-3669688C2060}" type="slidenum">
              <a:rPr lang="nl-NL" altLang="en-US" sz="1300" smtClean="0"/>
              <a:pPr>
                <a:spcBef>
                  <a:spcPct val="0"/>
                </a:spcBef>
              </a:pPr>
              <a:t>36</a:t>
            </a:fld>
            <a:endParaRPr lang="nl-NL" altLang="en-US" sz="1300" smtClean="0"/>
          </a:p>
        </p:txBody>
      </p:sp>
      <p:sp>
        <p:nvSpPr>
          <p:cNvPr id="151556" name="Rectangle 2"/>
          <p:cNvSpPr>
            <a:spLocks noGrp="1" noRot="1" noChangeAspect="1" noChangeArrowheads="1" noTextEdit="1"/>
          </p:cNvSpPr>
          <p:nvPr>
            <p:ph type="sldImg"/>
          </p:nvPr>
        </p:nvSpPr>
        <p:spPr>
          <a:xfrm>
            <a:off x="990600" y="768350"/>
            <a:ext cx="5119688" cy="3840163"/>
          </a:xfrm>
          <a:ln/>
        </p:spPr>
      </p:sp>
      <p:sp>
        <p:nvSpPr>
          <p:cNvPr id="151557" name="Rectangle 3"/>
          <p:cNvSpPr>
            <a:spLocks noGrp="1" noChangeArrowheads="1"/>
          </p:cNvSpPr>
          <p:nvPr>
            <p:ph type="body" idx="1"/>
          </p:nvPr>
        </p:nvSpPr>
        <p:spPr>
          <a:xfrm>
            <a:off x="947738" y="4864100"/>
            <a:ext cx="5203825" cy="4602163"/>
          </a:xfrm>
          <a:noFill/>
        </p:spPr>
        <p:txBody>
          <a:bodyPr/>
          <a:lstStyle/>
          <a:p>
            <a:r>
              <a:rPr lang="en-US" altLang="en-US" sz="1400" smtClean="0"/>
              <a:t>The process view takes into account some nonfunctional requirements, such as performance and system availability. It addresses concurrency and distribution, system integrity, and fault-tolerance. The process view also specifies which thread of control executes each operation of each class identified in the logical view.</a:t>
            </a:r>
          </a:p>
          <a:p>
            <a:endParaRPr lang="en-US" altLang="en-US" sz="1400" smtClean="0"/>
          </a:p>
          <a:p>
            <a:r>
              <a:rPr lang="en-US" altLang="en-US" sz="1400" smtClean="0"/>
              <a:t>So the process view describes the mapping of functions to runtime elements. It concenrs the dynamics of the system. A process is a group of tasks which form a logical unit. A process can be started, stopped, resumed, etc., and there is communication between processes.</a:t>
            </a:r>
          </a:p>
          <a:p>
            <a:endParaRPr lang="en-US" altLang="en-US" sz="1400" smtClean="0"/>
          </a:p>
          <a:p>
            <a:r>
              <a:rPr lang="en-US" altLang="en-US" sz="1400" smtClean="0"/>
              <a:t>Components are related by “synchronizes with”</a:t>
            </a:r>
          </a:p>
          <a:p>
            <a:endParaRPr lang="en-US" altLang="en-US" sz="1400" smtClean="0"/>
          </a:p>
          <a:p>
            <a:r>
              <a:rPr lang="en-US" altLang="en-US" sz="1400" smtClean="0"/>
              <a:t>In termen van het boek: een C&amp;C view</a:t>
            </a:r>
          </a:p>
        </p:txBody>
      </p:sp>
    </p:spTree>
    <p:extLst>
      <p:ext uri="{BB962C8B-B14F-4D97-AF65-F5344CB8AC3E}">
        <p14:creationId xmlns:p14="http://schemas.microsoft.com/office/powerpoint/2010/main" val="1380356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6"/>
          <p:cNvSpPr>
            <a:spLocks noGrp="1" noChangeArrowheads="1"/>
          </p:cNvSpPr>
          <p:nvPr>
            <p:ph type="ftr" sz="quarter" idx="4"/>
          </p:nvPr>
        </p:nvSpPr>
        <p:spPr>
          <a:noFill/>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nl-NL" altLang="en-US" sz="1300" smtClean="0"/>
              <a:t>© SE, Architecture, Hans van Vliet</a:t>
            </a:r>
          </a:p>
        </p:txBody>
      </p:sp>
      <p:sp>
        <p:nvSpPr>
          <p:cNvPr id="153603" name="Rectangle 7"/>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7FF5951-3EFC-4D8B-B172-C3FBECCDB476}" type="slidenum">
              <a:rPr lang="nl-NL" altLang="en-US" sz="1300" smtClean="0"/>
              <a:pPr>
                <a:spcBef>
                  <a:spcPct val="0"/>
                </a:spcBef>
              </a:pPr>
              <a:t>37</a:t>
            </a:fld>
            <a:endParaRPr lang="nl-NL" altLang="en-US" sz="1300" smtClean="0"/>
          </a:p>
        </p:txBody>
      </p:sp>
      <p:sp>
        <p:nvSpPr>
          <p:cNvPr id="153604" name="Rectangle 2"/>
          <p:cNvSpPr>
            <a:spLocks noGrp="1" noRot="1" noChangeAspect="1" noChangeArrowheads="1" noTextEdit="1"/>
          </p:cNvSpPr>
          <p:nvPr>
            <p:ph type="sldImg"/>
          </p:nvPr>
        </p:nvSpPr>
        <p:spPr>
          <a:xfrm>
            <a:off x="990600" y="768350"/>
            <a:ext cx="5119688" cy="3840163"/>
          </a:xfrm>
          <a:ln/>
        </p:spPr>
      </p:sp>
      <p:sp>
        <p:nvSpPr>
          <p:cNvPr id="153605" name="Rectangle 3"/>
          <p:cNvSpPr>
            <a:spLocks noGrp="1" noChangeArrowheads="1"/>
          </p:cNvSpPr>
          <p:nvPr>
            <p:ph type="body" idx="1"/>
          </p:nvPr>
        </p:nvSpPr>
        <p:spPr>
          <a:xfrm>
            <a:off x="947738" y="4864100"/>
            <a:ext cx="5203825" cy="4602163"/>
          </a:xfrm>
          <a:noFill/>
        </p:spPr>
        <p:txBody>
          <a:bodyPr/>
          <a:lstStyle/>
          <a:p>
            <a:r>
              <a:rPr lang="en-US" altLang="en-US" sz="1400" smtClean="0"/>
              <a:t>The physical view takes into account the system's nonfunctional requirements such as system availability, reliability (fault-tolerance), performance (throughput), and scalability. The software executes on a network of computers (the processing nodes). The various elements identified in the logical, process, and development views-networks, processes, tasks, and objects-must be mapped onto the various nodes. Several different physical configurations will be used-some for development and testing, others for system deployment at various sites or for different customers. The mapping of the software to the nodes must therefore be highly flexible and have a minimal impact on the source code itself.</a:t>
            </a:r>
          </a:p>
          <a:p>
            <a:endParaRPr lang="en-US" altLang="en-US" sz="1400" smtClean="0"/>
          </a:p>
          <a:p>
            <a:r>
              <a:rPr lang="en-US" altLang="en-US" sz="1400" smtClean="0"/>
              <a:t>Components are related by “communicates with”</a:t>
            </a:r>
          </a:p>
          <a:p>
            <a:endParaRPr lang="en-US" altLang="en-US" sz="1400" smtClean="0"/>
          </a:p>
          <a:p>
            <a:r>
              <a:rPr lang="en-US" altLang="en-US" sz="1400" smtClean="0"/>
              <a:t>In termen van het boek: een allocation view</a:t>
            </a:r>
          </a:p>
        </p:txBody>
      </p:sp>
    </p:spTree>
    <p:extLst>
      <p:ext uri="{BB962C8B-B14F-4D97-AF65-F5344CB8AC3E}">
        <p14:creationId xmlns:p14="http://schemas.microsoft.com/office/powerpoint/2010/main" val="4108438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6"/>
          <p:cNvSpPr>
            <a:spLocks noGrp="1" noChangeArrowheads="1"/>
          </p:cNvSpPr>
          <p:nvPr>
            <p:ph type="ftr" sz="quarter" idx="4"/>
          </p:nvPr>
        </p:nvSpPr>
        <p:spPr>
          <a:noFill/>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nl-NL" altLang="en-US" sz="1300" smtClean="0"/>
              <a:t>© SE, Architecture, Hans van Vliet</a:t>
            </a:r>
          </a:p>
        </p:txBody>
      </p:sp>
      <p:sp>
        <p:nvSpPr>
          <p:cNvPr id="155651" name="Rectangle 7"/>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E684203-2432-41A3-BC0F-7373DE17602D}" type="slidenum">
              <a:rPr lang="nl-NL" altLang="en-US" sz="1300" smtClean="0"/>
              <a:pPr>
                <a:spcBef>
                  <a:spcPct val="0"/>
                </a:spcBef>
              </a:pPr>
              <a:t>38</a:t>
            </a:fld>
            <a:endParaRPr lang="nl-NL" altLang="en-US" sz="1300" smtClean="0"/>
          </a:p>
        </p:txBody>
      </p:sp>
      <p:sp>
        <p:nvSpPr>
          <p:cNvPr id="155652" name="Rectangle 2"/>
          <p:cNvSpPr>
            <a:spLocks noGrp="1" noRot="1" noChangeAspect="1" noChangeArrowheads="1" noTextEdit="1"/>
          </p:cNvSpPr>
          <p:nvPr>
            <p:ph type="sldImg"/>
          </p:nvPr>
        </p:nvSpPr>
        <p:spPr>
          <a:xfrm>
            <a:off x="990600" y="768350"/>
            <a:ext cx="5119688" cy="3840163"/>
          </a:xfrm>
          <a:ln/>
        </p:spPr>
      </p:sp>
      <p:sp>
        <p:nvSpPr>
          <p:cNvPr id="155653" name="Rectangle 3"/>
          <p:cNvSpPr>
            <a:spLocks noGrp="1" noChangeArrowheads="1"/>
          </p:cNvSpPr>
          <p:nvPr>
            <p:ph type="body" idx="1"/>
          </p:nvPr>
        </p:nvSpPr>
        <p:spPr>
          <a:xfrm>
            <a:off x="947738" y="4864100"/>
            <a:ext cx="5203825" cy="4602163"/>
          </a:xfrm>
          <a:noFill/>
        </p:spPr>
        <p:txBody>
          <a:bodyPr/>
          <a:lstStyle/>
          <a:p>
            <a:r>
              <a:rPr lang="en-US" altLang="en-US" sz="1400" smtClean="0"/>
              <a:t>The development view focuses on the organization of the actual software modules in the software-development environment. The software is packaged in small chunks-program libraries or subsystems-that can be developed by one or more developers. The subsystems are organized in a hierarchy of layers, each layer providing a narrow and well-defined interface to the layers above it.</a:t>
            </a:r>
          </a:p>
          <a:p>
            <a:r>
              <a:rPr lang="en-US" altLang="en-US" sz="1400" smtClean="0"/>
              <a:t>Components are related by “is submodule of”.</a:t>
            </a:r>
          </a:p>
          <a:p>
            <a:endParaRPr lang="en-US" altLang="en-US" sz="1400" smtClean="0"/>
          </a:p>
          <a:p>
            <a:r>
              <a:rPr lang="en-US" altLang="en-US" sz="1400" smtClean="0"/>
              <a:t>In termen van het boek: een allocation view</a:t>
            </a:r>
            <a:endParaRPr lang="en-US" altLang="en-US" smtClean="0"/>
          </a:p>
        </p:txBody>
      </p:sp>
    </p:spTree>
    <p:extLst>
      <p:ext uri="{BB962C8B-B14F-4D97-AF65-F5344CB8AC3E}">
        <p14:creationId xmlns:p14="http://schemas.microsoft.com/office/powerpoint/2010/main" val="192018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6"/>
          <p:cNvSpPr>
            <a:spLocks noGrp="1" noChangeArrowheads="1"/>
          </p:cNvSpPr>
          <p:nvPr>
            <p:ph type="ftr" sz="quarter" idx="4"/>
          </p:nvPr>
        </p:nvSpPr>
        <p:spPr>
          <a:noFill/>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nl-NL" altLang="en-US" sz="1300" smtClean="0"/>
              <a:t>© SE, Architecture, Hans van Vliet</a:t>
            </a:r>
          </a:p>
        </p:txBody>
      </p:sp>
      <p:sp>
        <p:nvSpPr>
          <p:cNvPr id="157699" name="Rectangle 7"/>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8EC0AD6-983C-4D03-9D8A-6FC3750EBD09}" type="slidenum">
              <a:rPr lang="nl-NL" altLang="en-US" sz="1300" smtClean="0"/>
              <a:pPr>
                <a:spcBef>
                  <a:spcPct val="0"/>
                </a:spcBef>
              </a:pPr>
              <a:t>39</a:t>
            </a:fld>
            <a:endParaRPr lang="nl-NL" altLang="en-US" sz="1300" smtClean="0"/>
          </a:p>
        </p:txBody>
      </p:sp>
      <p:sp>
        <p:nvSpPr>
          <p:cNvPr id="157700" name="Rectangle 2"/>
          <p:cNvSpPr>
            <a:spLocks noGrp="1" noRot="1" noChangeAspect="1" noChangeArrowheads="1" noTextEdit="1"/>
          </p:cNvSpPr>
          <p:nvPr>
            <p:ph type="sldImg"/>
          </p:nvPr>
        </p:nvSpPr>
        <p:spPr>
          <a:xfrm>
            <a:off x="990600" y="768350"/>
            <a:ext cx="5119688" cy="3840163"/>
          </a:xfrm>
          <a:ln/>
        </p:spPr>
      </p:sp>
      <p:sp>
        <p:nvSpPr>
          <p:cNvPr id="157701" name="Rectangle 3"/>
          <p:cNvSpPr>
            <a:spLocks noGrp="1" noChangeArrowheads="1"/>
          </p:cNvSpPr>
          <p:nvPr>
            <p:ph type="body" idx="1"/>
          </p:nvPr>
        </p:nvSpPr>
        <p:spPr>
          <a:xfrm>
            <a:off x="947738" y="4864100"/>
            <a:ext cx="5203825" cy="4602163"/>
          </a:xfrm>
          <a:noFill/>
        </p:spPr>
        <p:txBody>
          <a:bodyPr/>
          <a:lstStyle/>
          <a:p>
            <a:r>
              <a:rPr lang="en-US" altLang="en-US" sz="1400" smtClean="0"/>
              <a:t>The scenario view consists of a small subset of important scenarios-instances of use cases-to show that the elements of the four views work together seamlessly. For each scenario, we describe the corresponding scripts (sequences of interactions between objects and between processes). This view is redundant with the other ones (hence the "+1"), but it plays two critical roles:</a:t>
            </a:r>
          </a:p>
          <a:p>
            <a:pPr lvl="1"/>
            <a:r>
              <a:rPr lang="en-US" altLang="en-US" sz="1400" smtClean="0"/>
              <a:t>it acts as a driver to help designers discover architectural elements during the architecture design; </a:t>
            </a:r>
          </a:p>
          <a:p>
            <a:pPr lvl="1"/>
            <a:r>
              <a:rPr lang="en-US" altLang="en-US" sz="1400" smtClean="0"/>
              <a:t>it validates and illustrates the architecture design, both on paper and as the starting point for the tests of an architectural prototype.</a:t>
            </a:r>
          </a:p>
          <a:p>
            <a:endParaRPr lang="en-US" altLang="en-US" sz="1400" smtClean="0"/>
          </a:p>
          <a:p>
            <a:r>
              <a:rPr lang="en-US" altLang="en-US" sz="1400" smtClean="0"/>
              <a:t>The scenario view is important for stakeholder communication.</a:t>
            </a:r>
            <a:endParaRPr lang="en-US" altLang="en-US" smtClean="0"/>
          </a:p>
        </p:txBody>
      </p:sp>
    </p:spTree>
    <p:extLst>
      <p:ext uri="{BB962C8B-B14F-4D97-AF65-F5344CB8AC3E}">
        <p14:creationId xmlns:p14="http://schemas.microsoft.com/office/powerpoint/2010/main" val="1192314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BA49831-C0EE-40D6-9CE9-072AA3D7AB78}" type="slidenum">
              <a:rPr lang="en-GB" altLang="en-US" sz="1200"/>
              <a:pPr eaLnBrk="1" hangingPunct="1"/>
              <a:t>40</a:t>
            </a:fld>
            <a:endParaRPr lang="en-GB" altLang="en-US" sz="1200"/>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p:spPr>
        <p:txBody>
          <a:bodyPr/>
          <a:lstStyle/>
          <a:p>
            <a:pPr eaLnBrk="1" hangingPunct="1"/>
            <a:endParaRPr lang="nl-NL" altLang="en-US" smtClean="0"/>
          </a:p>
        </p:txBody>
      </p:sp>
    </p:spTree>
    <p:extLst>
      <p:ext uri="{BB962C8B-B14F-4D97-AF65-F5344CB8AC3E}">
        <p14:creationId xmlns:p14="http://schemas.microsoft.com/office/powerpoint/2010/main" val="3918478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F05EAFB-E3FE-4733-B10F-7498906D17C4}" type="slidenum">
              <a:rPr lang="en-GB" altLang="en-US" sz="1300" smtClean="0"/>
              <a:pPr>
                <a:spcBef>
                  <a:spcPct val="0"/>
                </a:spcBef>
              </a:pPr>
              <a:t>10</a:t>
            </a:fld>
            <a:endParaRPr lang="en-GB" altLang="en-US" sz="1300" smtClean="0"/>
          </a:p>
        </p:txBody>
      </p:sp>
      <p:sp>
        <p:nvSpPr>
          <p:cNvPr id="117763" name="Rectangle 2"/>
          <p:cNvSpPr>
            <a:spLocks noGrp="1" noRot="1" noChangeAspect="1" noChangeArrowheads="1" noTextEdit="1"/>
          </p:cNvSpPr>
          <p:nvPr>
            <p:ph type="sldImg"/>
          </p:nvPr>
        </p:nvSpPr>
        <p:spPr>
          <a:xfrm>
            <a:off x="992188" y="768350"/>
            <a:ext cx="5114925" cy="3836988"/>
          </a:xfrm>
          <a:ln/>
        </p:spPr>
      </p:sp>
      <p:sp>
        <p:nvSpPr>
          <p:cNvPr id="117764" name="Rectangle 3"/>
          <p:cNvSpPr>
            <a:spLocks noGrp="1" noChangeArrowheads="1"/>
          </p:cNvSpPr>
          <p:nvPr>
            <p:ph type="body" idx="1"/>
          </p:nvPr>
        </p:nvSpPr>
        <p:spPr>
          <a:noFill/>
        </p:spPr>
        <p:txBody>
          <a:bodyPr/>
          <a:lstStyle/>
          <a:p>
            <a:pPr eaLnBrk="1" hangingPunct="1"/>
            <a:endParaRPr lang="nl-NL" altLang="en-US" smtClean="0"/>
          </a:p>
        </p:txBody>
      </p:sp>
    </p:spTree>
    <p:extLst>
      <p:ext uri="{BB962C8B-B14F-4D97-AF65-F5344CB8AC3E}">
        <p14:creationId xmlns:p14="http://schemas.microsoft.com/office/powerpoint/2010/main" val="1430918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D202148B-A8BF-434C-9A1F-065DD57E972C}" type="slidenum">
              <a:rPr lang="en-GB" altLang="en-US" sz="1200"/>
              <a:pPr eaLnBrk="1" hangingPunct="1"/>
              <a:t>41</a:t>
            </a:fld>
            <a:endParaRPr lang="en-GB" altLang="en-US" sz="1200"/>
          </a:p>
        </p:txBody>
      </p:sp>
      <p:sp>
        <p:nvSpPr>
          <p:cNvPr id="135171" name="Rectangle 2"/>
          <p:cNvSpPr>
            <a:spLocks noGrp="1" noRot="1" noChangeAspect="1" noChangeArrowheads="1" noTextEdit="1"/>
          </p:cNvSpPr>
          <p:nvPr>
            <p:ph type="sldImg"/>
          </p:nvPr>
        </p:nvSpPr>
        <p:spPr>
          <a:xfrm>
            <a:off x="1254125" y="806450"/>
            <a:ext cx="4351338" cy="3263900"/>
          </a:xfrm>
          <a:ln/>
        </p:spPr>
      </p:sp>
      <p:sp>
        <p:nvSpPr>
          <p:cNvPr id="135172" name="Rectangle 3"/>
          <p:cNvSpPr>
            <a:spLocks noGrp="1" noChangeArrowheads="1"/>
          </p:cNvSpPr>
          <p:nvPr>
            <p:ph type="body" idx="1"/>
          </p:nvPr>
        </p:nvSpPr>
        <p:spPr>
          <a:xfrm>
            <a:off x="914400" y="4419600"/>
            <a:ext cx="5029200" cy="3916363"/>
          </a:xfrm>
          <a:noFill/>
        </p:spPr>
        <p:txBody>
          <a:bodyPr/>
          <a:lstStyle/>
          <a:p>
            <a:pPr eaLnBrk="1" hangingPunct="1"/>
            <a:endParaRPr lang="nl-NL" altLang="en-US" smtClean="0"/>
          </a:p>
        </p:txBody>
      </p:sp>
    </p:spTree>
    <p:extLst>
      <p:ext uri="{BB962C8B-B14F-4D97-AF65-F5344CB8AC3E}">
        <p14:creationId xmlns:p14="http://schemas.microsoft.com/office/powerpoint/2010/main" val="274384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CD82DABB-D0BD-43F7-BD17-01C174D65666}" type="slidenum">
              <a:rPr lang="en-GB" altLang="en-US" sz="1200"/>
              <a:pPr eaLnBrk="1" hangingPunct="1"/>
              <a:t>42</a:t>
            </a:fld>
            <a:endParaRPr lang="en-GB" altLang="en-US" sz="1200"/>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p:spPr>
        <p:txBody>
          <a:bodyPr/>
          <a:lstStyle/>
          <a:p>
            <a:pPr eaLnBrk="1" hangingPunct="1"/>
            <a:r>
              <a:rPr lang="en-US" altLang="en-US" smtClean="0"/>
              <a:t>L &amp; L Section 4.4</a:t>
            </a:r>
            <a:endParaRPr lang="en-GB" altLang="en-US" smtClean="0"/>
          </a:p>
        </p:txBody>
      </p:sp>
    </p:spTree>
    <p:extLst>
      <p:ext uri="{BB962C8B-B14F-4D97-AF65-F5344CB8AC3E}">
        <p14:creationId xmlns:p14="http://schemas.microsoft.com/office/powerpoint/2010/main" val="2800927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8D1D29FD-14C6-4518-AE29-9A2601851A81}" type="slidenum">
              <a:rPr lang="en-GB" altLang="en-US" sz="1200"/>
              <a:pPr eaLnBrk="1" hangingPunct="1"/>
              <a:t>44</a:t>
            </a:fld>
            <a:endParaRPr lang="en-GB" altLang="en-US" sz="1200"/>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p:spPr>
        <p:txBody>
          <a:bodyPr/>
          <a:lstStyle/>
          <a:p>
            <a:pPr eaLnBrk="1" hangingPunct="1"/>
            <a:endParaRPr lang="nl-NL" altLang="en-US" smtClean="0"/>
          </a:p>
        </p:txBody>
      </p:sp>
    </p:spTree>
    <p:extLst>
      <p:ext uri="{BB962C8B-B14F-4D97-AF65-F5344CB8AC3E}">
        <p14:creationId xmlns:p14="http://schemas.microsoft.com/office/powerpoint/2010/main" val="3677562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AAAD59D9-4A17-4454-8CEA-5263BB71DC40}" type="slidenum">
              <a:rPr lang="en-GB" altLang="en-US" sz="1200"/>
              <a:pPr eaLnBrk="1" hangingPunct="1"/>
              <a:t>45</a:t>
            </a:fld>
            <a:endParaRPr lang="en-GB" altLang="en-US" sz="1200"/>
          </a:p>
        </p:txBody>
      </p:sp>
      <p:sp>
        <p:nvSpPr>
          <p:cNvPr id="138243" name="Rectangle 2"/>
          <p:cNvSpPr>
            <a:spLocks noGrp="1" noRot="1" noChangeAspect="1" noChangeArrowheads="1" noTextEdit="1"/>
          </p:cNvSpPr>
          <p:nvPr>
            <p:ph type="sldImg"/>
          </p:nvPr>
        </p:nvSpPr>
        <p:spPr>
          <a:xfrm>
            <a:off x="1108075" y="696913"/>
            <a:ext cx="4643438" cy="3482975"/>
          </a:xfrm>
          <a:ln/>
        </p:spPr>
      </p:sp>
      <p:sp>
        <p:nvSpPr>
          <p:cNvPr id="138244" name="Rectangle 3"/>
          <p:cNvSpPr>
            <a:spLocks noGrp="1" noChangeArrowheads="1"/>
          </p:cNvSpPr>
          <p:nvPr>
            <p:ph type="body" idx="1"/>
          </p:nvPr>
        </p:nvSpPr>
        <p:spPr>
          <a:xfrm>
            <a:off x="912813" y="4413250"/>
            <a:ext cx="5032375" cy="4186238"/>
          </a:xfrm>
          <a:noFill/>
        </p:spPr>
        <p:txBody>
          <a:bodyPr/>
          <a:lstStyle/>
          <a:p>
            <a:pPr eaLnBrk="1" hangingPunct="1"/>
            <a:r>
              <a:rPr lang="en-GB" altLang="en-US" smtClean="0"/>
              <a:t>Example of result of empirical research</a:t>
            </a:r>
          </a:p>
        </p:txBody>
      </p:sp>
    </p:spTree>
    <p:extLst>
      <p:ext uri="{BB962C8B-B14F-4D97-AF65-F5344CB8AC3E}">
        <p14:creationId xmlns:p14="http://schemas.microsoft.com/office/powerpoint/2010/main" val="465642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32DFD2A5-9369-49D3-B2A2-A508E18C8BC8}" type="slidenum">
              <a:rPr lang="en-GB" altLang="en-US" sz="1200"/>
              <a:pPr eaLnBrk="1" hangingPunct="1"/>
              <a:t>46</a:t>
            </a:fld>
            <a:endParaRPr lang="en-GB" altLang="en-US" sz="1200"/>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p:spPr>
        <p:txBody>
          <a:bodyPr/>
          <a:lstStyle/>
          <a:p>
            <a:pPr eaLnBrk="1" hangingPunct="1"/>
            <a:endParaRPr lang="nl-NL" altLang="en-US" smtClean="0"/>
          </a:p>
        </p:txBody>
      </p:sp>
    </p:spTree>
    <p:extLst>
      <p:ext uri="{BB962C8B-B14F-4D97-AF65-F5344CB8AC3E}">
        <p14:creationId xmlns:p14="http://schemas.microsoft.com/office/powerpoint/2010/main" val="22294046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9C5F4EB-509A-4DC7-8567-C86FFF69A578}" type="slidenum">
              <a:rPr lang="en-GB" altLang="en-US" sz="1200"/>
              <a:pPr eaLnBrk="1" hangingPunct="1"/>
              <a:t>47</a:t>
            </a:fld>
            <a:endParaRPr lang="en-GB" altLang="en-US" sz="1200"/>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p:spPr>
        <p:txBody>
          <a:bodyPr/>
          <a:lstStyle/>
          <a:p>
            <a:pPr eaLnBrk="1" hangingPunct="1"/>
            <a:r>
              <a:rPr lang="en-US" altLang="en-US" smtClean="0"/>
              <a:t>L&amp;L Section 4.5</a:t>
            </a:r>
            <a:endParaRPr lang="en-GB" altLang="en-US" smtClean="0"/>
          </a:p>
        </p:txBody>
      </p:sp>
    </p:spTree>
    <p:extLst>
      <p:ext uri="{BB962C8B-B14F-4D97-AF65-F5344CB8AC3E}">
        <p14:creationId xmlns:p14="http://schemas.microsoft.com/office/powerpoint/2010/main" val="2249637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3555167-D0A6-4029-A434-20041BA2108B}" type="slidenum">
              <a:rPr lang="en-GB" altLang="en-US" sz="1200"/>
              <a:pPr eaLnBrk="1" hangingPunct="1"/>
              <a:t>48</a:t>
            </a:fld>
            <a:endParaRPr lang="en-GB" altLang="en-US" sz="120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p:spPr>
        <p:txBody>
          <a:bodyPr/>
          <a:lstStyle/>
          <a:p>
            <a:pPr eaLnBrk="1" hangingPunct="1"/>
            <a:endParaRPr lang="nl-NL" altLang="en-US" smtClean="0"/>
          </a:p>
        </p:txBody>
      </p:sp>
    </p:spTree>
    <p:extLst>
      <p:ext uri="{BB962C8B-B14F-4D97-AF65-F5344CB8AC3E}">
        <p14:creationId xmlns:p14="http://schemas.microsoft.com/office/powerpoint/2010/main" val="2776488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80450CA-F930-4B7A-A25F-163E813B6B41}" type="slidenum">
              <a:rPr lang="en-GB" altLang="en-US" sz="1200">
                <a:solidFill>
                  <a:srgbClr val="000000"/>
                </a:solidFill>
              </a:rPr>
              <a:pPr eaLnBrk="1" hangingPunct="1"/>
              <a:t>49</a:t>
            </a:fld>
            <a:endParaRPr lang="en-GB" altLang="en-US" sz="1200">
              <a:solidFill>
                <a:srgbClr val="000000"/>
              </a:solidFill>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p:spPr>
        <p:txBody>
          <a:bodyPr/>
          <a:lstStyle/>
          <a:p>
            <a:pPr eaLnBrk="1" hangingPunct="1"/>
            <a:endParaRPr lang="nl-NL" altLang="en-US" smtClean="0"/>
          </a:p>
        </p:txBody>
      </p:sp>
    </p:spTree>
    <p:extLst>
      <p:ext uri="{BB962C8B-B14F-4D97-AF65-F5344CB8AC3E}">
        <p14:creationId xmlns:p14="http://schemas.microsoft.com/office/powerpoint/2010/main" val="1792860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AC8EF19B-3BDB-44DF-995E-6D6D5C575E74}" type="slidenum">
              <a:rPr lang="en-GB" altLang="en-US" sz="1200">
                <a:solidFill>
                  <a:srgbClr val="000000"/>
                </a:solidFill>
              </a:rPr>
              <a:pPr eaLnBrk="1" hangingPunct="1"/>
              <a:t>50</a:t>
            </a:fld>
            <a:endParaRPr lang="en-GB" altLang="en-US" sz="1200">
              <a:solidFill>
                <a:srgbClr val="000000"/>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p:spPr>
        <p:txBody>
          <a:bodyPr/>
          <a:lstStyle/>
          <a:p>
            <a:pPr eaLnBrk="1" hangingPunct="1"/>
            <a:endParaRPr lang="nl-NL" altLang="en-US" smtClean="0"/>
          </a:p>
        </p:txBody>
      </p:sp>
    </p:spTree>
    <p:extLst>
      <p:ext uri="{BB962C8B-B14F-4D97-AF65-F5344CB8AC3E}">
        <p14:creationId xmlns:p14="http://schemas.microsoft.com/office/powerpoint/2010/main" val="1430208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ECF2C9E-FBEC-4589-B209-D7C52D624EEC}" type="slidenum">
              <a:rPr lang="en-GB" altLang="en-US" sz="1200">
                <a:solidFill>
                  <a:srgbClr val="000000"/>
                </a:solidFill>
              </a:rPr>
              <a:pPr eaLnBrk="1" hangingPunct="1"/>
              <a:t>51</a:t>
            </a:fld>
            <a:endParaRPr lang="en-GB" altLang="en-US" sz="1200">
              <a:solidFill>
                <a:srgbClr val="000000"/>
              </a:solidFill>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p:spPr>
        <p:txBody>
          <a:bodyPr/>
          <a:lstStyle/>
          <a:p>
            <a:pPr eaLnBrk="1" hangingPunct="1"/>
            <a:endParaRPr lang="nl-NL" altLang="en-US" smtClean="0"/>
          </a:p>
        </p:txBody>
      </p:sp>
    </p:spTree>
    <p:extLst>
      <p:ext uri="{BB962C8B-B14F-4D97-AF65-F5344CB8AC3E}">
        <p14:creationId xmlns:p14="http://schemas.microsoft.com/office/powerpoint/2010/main" val="2640418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DA238D8-50B9-428C-B7CB-9C9F22DFCD7F}" type="slidenum">
              <a:rPr lang="en-GB" altLang="en-US" sz="1300" smtClean="0"/>
              <a:pPr>
                <a:spcBef>
                  <a:spcPct val="0"/>
                </a:spcBef>
              </a:pPr>
              <a:t>16</a:t>
            </a:fld>
            <a:endParaRPr lang="en-GB" altLang="en-US" sz="1300" smtClean="0"/>
          </a:p>
        </p:txBody>
      </p:sp>
      <p:sp>
        <p:nvSpPr>
          <p:cNvPr id="119811" name="Rectangle 2"/>
          <p:cNvSpPr>
            <a:spLocks noGrp="1" noRot="1" noChangeAspect="1" noChangeArrowheads="1" noTextEdit="1"/>
          </p:cNvSpPr>
          <p:nvPr>
            <p:ph type="sldImg"/>
          </p:nvPr>
        </p:nvSpPr>
        <p:spPr>
          <a:xfrm>
            <a:off x="992188" y="768350"/>
            <a:ext cx="5114925" cy="3836988"/>
          </a:xfrm>
          <a:ln/>
        </p:spPr>
      </p:sp>
      <p:sp>
        <p:nvSpPr>
          <p:cNvPr id="119812" name="Rectangle 3"/>
          <p:cNvSpPr>
            <a:spLocks noGrp="1" noChangeArrowheads="1"/>
          </p:cNvSpPr>
          <p:nvPr>
            <p:ph type="body" idx="1"/>
          </p:nvPr>
        </p:nvSpPr>
        <p:spPr>
          <a:noFill/>
        </p:spPr>
        <p:txBody>
          <a:bodyPr/>
          <a:lstStyle/>
          <a:p>
            <a:pPr eaLnBrk="1" hangingPunct="1"/>
            <a:r>
              <a:rPr lang="en-US" altLang="en-US" smtClean="0"/>
              <a:t>Models may be part of multiple views</a:t>
            </a:r>
            <a:endParaRPr lang="en-GB" altLang="en-US" smtClean="0"/>
          </a:p>
        </p:txBody>
      </p:sp>
    </p:spTree>
    <p:extLst>
      <p:ext uri="{BB962C8B-B14F-4D97-AF65-F5344CB8AC3E}">
        <p14:creationId xmlns:p14="http://schemas.microsoft.com/office/powerpoint/2010/main" val="2664211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AF2D5560-1252-491F-BEF7-86980020E1C8}" type="slidenum">
              <a:rPr lang="en-GB" altLang="en-US" sz="1200">
                <a:solidFill>
                  <a:srgbClr val="000000"/>
                </a:solidFill>
              </a:rPr>
              <a:pPr eaLnBrk="1" hangingPunct="1"/>
              <a:t>52</a:t>
            </a:fld>
            <a:endParaRPr lang="en-GB" altLang="en-US" sz="1200">
              <a:solidFill>
                <a:srgbClr val="000000"/>
              </a:solidFill>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p:spPr>
        <p:txBody>
          <a:bodyPr/>
          <a:lstStyle/>
          <a:p>
            <a:pPr eaLnBrk="1" hangingPunct="1"/>
            <a:endParaRPr lang="nl-NL" altLang="en-US" smtClean="0"/>
          </a:p>
        </p:txBody>
      </p:sp>
    </p:spTree>
    <p:extLst>
      <p:ext uri="{BB962C8B-B14F-4D97-AF65-F5344CB8AC3E}">
        <p14:creationId xmlns:p14="http://schemas.microsoft.com/office/powerpoint/2010/main" val="37259652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519772D-C712-4B5F-938C-381DCB6EA6B8}" type="slidenum">
              <a:rPr lang="en-GB" altLang="en-US" sz="1200">
                <a:solidFill>
                  <a:srgbClr val="000000"/>
                </a:solidFill>
              </a:rPr>
              <a:pPr eaLnBrk="1" hangingPunct="1"/>
              <a:t>53</a:t>
            </a:fld>
            <a:endParaRPr lang="en-GB" altLang="en-US" sz="1200">
              <a:solidFill>
                <a:srgbClr val="000000"/>
              </a:solidFill>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p:spPr>
        <p:txBody>
          <a:bodyPr/>
          <a:lstStyle/>
          <a:p>
            <a:pPr eaLnBrk="1" hangingPunct="1"/>
            <a:endParaRPr lang="nl-NL" altLang="en-US" smtClean="0"/>
          </a:p>
        </p:txBody>
      </p:sp>
    </p:spTree>
    <p:extLst>
      <p:ext uri="{BB962C8B-B14F-4D97-AF65-F5344CB8AC3E}">
        <p14:creationId xmlns:p14="http://schemas.microsoft.com/office/powerpoint/2010/main" val="1174353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2039C567-5A42-4888-BBD2-E15C7DD00AD2}" type="slidenum">
              <a:rPr lang="en-GB" altLang="en-US" sz="1200">
                <a:solidFill>
                  <a:srgbClr val="000000"/>
                </a:solidFill>
              </a:rPr>
              <a:pPr eaLnBrk="1" hangingPunct="1"/>
              <a:t>54</a:t>
            </a:fld>
            <a:endParaRPr lang="en-GB" altLang="en-US" sz="1200">
              <a:solidFill>
                <a:srgbClr val="000000"/>
              </a:solidFill>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p:spPr>
        <p:txBody>
          <a:bodyPr/>
          <a:lstStyle/>
          <a:p>
            <a:pPr eaLnBrk="1" hangingPunct="1"/>
            <a:endParaRPr lang="nl-NL" altLang="en-US" smtClean="0"/>
          </a:p>
        </p:txBody>
      </p:sp>
    </p:spTree>
    <p:extLst>
      <p:ext uri="{BB962C8B-B14F-4D97-AF65-F5344CB8AC3E}">
        <p14:creationId xmlns:p14="http://schemas.microsoft.com/office/powerpoint/2010/main" val="3110968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8C084B-7047-4F69-A78E-60BC252BCC38}" type="slidenum">
              <a:rPr lang="sv-SE" smtClean="0"/>
              <a:pPr/>
              <a:t>57</a:t>
            </a:fld>
            <a:endParaRPr lang="sv-SE"/>
          </a:p>
        </p:txBody>
      </p:sp>
    </p:spTree>
    <p:extLst>
      <p:ext uri="{BB962C8B-B14F-4D97-AF65-F5344CB8AC3E}">
        <p14:creationId xmlns:p14="http://schemas.microsoft.com/office/powerpoint/2010/main" val="810155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9F6F9B7-ADF0-4446-93C8-5F41A3E5ABA6}" type="slidenum">
              <a:rPr lang="en-GB" altLang="en-US" sz="1200">
                <a:solidFill>
                  <a:srgbClr val="000000"/>
                </a:solidFill>
              </a:rPr>
              <a:pPr eaLnBrk="1" hangingPunct="1"/>
              <a:t>59</a:t>
            </a:fld>
            <a:endParaRPr lang="en-GB" altLang="en-US" sz="1200">
              <a:solidFill>
                <a:srgbClr val="000000"/>
              </a:solidFill>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p:spPr>
        <p:txBody>
          <a:bodyPr/>
          <a:lstStyle/>
          <a:p>
            <a:pPr eaLnBrk="1" hangingPunct="1"/>
            <a:r>
              <a:rPr lang="en-US" altLang="en-US" smtClean="0"/>
              <a:t>L &amp; L Section </a:t>
            </a:r>
            <a:r>
              <a:rPr lang="en-GB" altLang="en-US" smtClean="0"/>
              <a:t>4.8</a:t>
            </a:r>
          </a:p>
        </p:txBody>
      </p:sp>
    </p:spTree>
    <p:extLst>
      <p:ext uri="{BB962C8B-B14F-4D97-AF65-F5344CB8AC3E}">
        <p14:creationId xmlns:p14="http://schemas.microsoft.com/office/powerpoint/2010/main" val="4662147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D60A4823-9CB2-4922-8B50-F681EB00BAD7}" type="slidenum">
              <a:rPr lang="en-GB" altLang="en-US" sz="1200">
                <a:solidFill>
                  <a:srgbClr val="000000"/>
                </a:solidFill>
              </a:rPr>
              <a:pPr eaLnBrk="1" hangingPunct="1"/>
              <a:t>60</a:t>
            </a:fld>
            <a:endParaRPr lang="en-GB" altLang="en-US" sz="1200">
              <a:solidFill>
                <a:srgbClr val="000000"/>
              </a:solidFill>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p:spPr>
        <p:txBody>
          <a:bodyPr/>
          <a:lstStyle/>
          <a:p>
            <a:pPr eaLnBrk="1" hangingPunct="1"/>
            <a:r>
              <a:rPr lang="en-US" altLang="en-US" smtClean="0"/>
              <a:t>L &amp; L Section </a:t>
            </a:r>
            <a:r>
              <a:rPr lang="en-GB" altLang="en-US" smtClean="0"/>
              <a:t>4.8</a:t>
            </a:r>
          </a:p>
        </p:txBody>
      </p:sp>
    </p:spTree>
    <p:extLst>
      <p:ext uri="{BB962C8B-B14F-4D97-AF65-F5344CB8AC3E}">
        <p14:creationId xmlns:p14="http://schemas.microsoft.com/office/powerpoint/2010/main" val="8715394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801404BA-FF11-4735-BAB5-24D57D7B468A}" type="slidenum">
              <a:rPr lang="en-GB" altLang="en-US" sz="1200">
                <a:solidFill>
                  <a:srgbClr val="000000"/>
                </a:solidFill>
              </a:rPr>
              <a:pPr eaLnBrk="1" hangingPunct="1"/>
              <a:t>63</a:t>
            </a:fld>
            <a:endParaRPr lang="en-GB" altLang="en-US" sz="1200">
              <a:solidFill>
                <a:srgbClr val="000000"/>
              </a:solidFill>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p:spPr>
        <p:txBody>
          <a:bodyPr/>
          <a:lstStyle/>
          <a:p>
            <a:pPr eaLnBrk="1" hangingPunct="1"/>
            <a:endParaRPr lang="nl-NL" altLang="en-US" smtClean="0"/>
          </a:p>
        </p:txBody>
      </p:sp>
    </p:spTree>
    <p:extLst>
      <p:ext uri="{BB962C8B-B14F-4D97-AF65-F5344CB8AC3E}">
        <p14:creationId xmlns:p14="http://schemas.microsoft.com/office/powerpoint/2010/main" val="7279781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801404BA-FF11-4735-BAB5-24D57D7B468A}" type="slidenum">
              <a:rPr lang="en-GB" altLang="en-US" sz="1200">
                <a:solidFill>
                  <a:srgbClr val="000000"/>
                </a:solidFill>
              </a:rPr>
              <a:pPr eaLnBrk="1" hangingPunct="1"/>
              <a:t>64</a:t>
            </a:fld>
            <a:endParaRPr lang="en-GB" altLang="en-US" sz="1200">
              <a:solidFill>
                <a:srgbClr val="000000"/>
              </a:solidFill>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p:spPr>
        <p:txBody>
          <a:bodyPr/>
          <a:lstStyle/>
          <a:p>
            <a:pPr eaLnBrk="1" hangingPunct="1"/>
            <a:endParaRPr lang="nl-NL" altLang="en-US" smtClean="0"/>
          </a:p>
        </p:txBody>
      </p:sp>
    </p:spTree>
    <p:extLst>
      <p:ext uri="{BB962C8B-B14F-4D97-AF65-F5344CB8AC3E}">
        <p14:creationId xmlns:p14="http://schemas.microsoft.com/office/powerpoint/2010/main" val="5670137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90F736F-7850-45DD-B4DB-88BAEDBC31A8}" type="slidenum">
              <a:rPr lang="en-GB" altLang="en-US" sz="1200">
                <a:solidFill>
                  <a:srgbClr val="000000"/>
                </a:solidFill>
              </a:rPr>
              <a:pPr eaLnBrk="1" hangingPunct="1"/>
              <a:t>66</a:t>
            </a:fld>
            <a:endParaRPr lang="en-GB" altLang="en-US" sz="1200">
              <a:solidFill>
                <a:srgbClr val="000000"/>
              </a:solidFill>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p:spPr>
        <p:txBody>
          <a:bodyPr/>
          <a:lstStyle/>
          <a:p>
            <a:pPr eaLnBrk="1" hangingPunct="1"/>
            <a:endParaRPr lang="nl-NL" altLang="en-US" smtClean="0"/>
          </a:p>
        </p:txBody>
      </p:sp>
    </p:spTree>
    <p:extLst>
      <p:ext uri="{BB962C8B-B14F-4D97-AF65-F5344CB8AC3E}">
        <p14:creationId xmlns:p14="http://schemas.microsoft.com/office/powerpoint/2010/main" val="2947685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2F590D85-1B62-4A96-A591-655C4C5129EB}" type="slidenum">
              <a:rPr lang="en-GB" altLang="en-US" sz="1200"/>
              <a:pPr eaLnBrk="1" hangingPunct="1"/>
              <a:t>67</a:t>
            </a:fld>
            <a:endParaRPr lang="en-GB" altLang="en-US" sz="1200"/>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p:spPr>
        <p:txBody>
          <a:bodyPr/>
          <a:lstStyle/>
          <a:p>
            <a:pPr eaLnBrk="1" hangingPunct="1"/>
            <a:endParaRPr lang="nl-NL" altLang="en-US" smtClean="0"/>
          </a:p>
        </p:txBody>
      </p:sp>
    </p:spTree>
    <p:extLst>
      <p:ext uri="{BB962C8B-B14F-4D97-AF65-F5344CB8AC3E}">
        <p14:creationId xmlns:p14="http://schemas.microsoft.com/office/powerpoint/2010/main" val="1264918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83843F5-8B92-4D1F-BED6-A8218DDA6C5E}" type="slidenum">
              <a:rPr lang="en-GB" altLang="en-US" sz="1300" smtClean="0"/>
              <a:pPr>
                <a:spcBef>
                  <a:spcPct val="0"/>
                </a:spcBef>
              </a:pPr>
              <a:t>17</a:t>
            </a:fld>
            <a:endParaRPr lang="en-GB" altLang="en-US" sz="1300" smtClean="0"/>
          </a:p>
        </p:txBody>
      </p:sp>
      <p:sp>
        <p:nvSpPr>
          <p:cNvPr id="124931" name="Rectangle 2"/>
          <p:cNvSpPr>
            <a:spLocks noGrp="1" noRot="1" noChangeAspect="1" noChangeArrowheads="1" noTextEdit="1"/>
          </p:cNvSpPr>
          <p:nvPr>
            <p:ph type="sldImg"/>
          </p:nvPr>
        </p:nvSpPr>
        <p:spPr>
          <a:xfrm>
            <a:off x="992188" y="768350"/>
            <a:ext cx="5114925" cy="3836988"/>
          </a:xfrm>
          <a:ln/>
        </p:spPr>
      </p:sp>
      <p:sp>
        <p:nvSpPr>
          <p:cNvPr id="124932" name="Rectangle 3"/>
          <p:cNvSpPr>
            <a:spLocks noGrp="1" noChangeArrowheads="1"/>
          </p:cNvSpPr>
          <p:nvPr>
            <p:ph type="body" idx="1"/>
          </p:nvPr>
        </p:nvSpPr>
        <p:spPr>
          <a:noFill/>
        </p:spPr>
        <p:txBody>
          <a:bodyPr/>
          <a:lstStyle/>
          <a:p>
            <a:pPr eaLnBrk="1" hangingPunct="1"/>
            <a:endParaRPr lang="nl-NL" altLang="en-US" smtClean="0"/>
          </a:p>
        </p:txBody>
      </p:sp>
    </p:spTree>
    <p:extLst>
      <p:ext uri="{BB962C8B-B14F-4D97-AF65-F5344CB8AC3E}">
        <p14:creationId xmlns:p14="http://schemas.microsoft.com/office/powerpoint/2010/main" val="24484821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485CADB-EF73-4B06-9EFD-C923CFB68C6F}" type="slidenum">
              <a:rPr lang="en-US" altLang="en-US"/>
              <a:pPr eaLnBrk="1" hangingPunct="1"/>
              <a:t>78</a:t>
            </a:fld>
            <a:endParaRPr lang="en-US" alt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smtClean="0">
              <a:latin typeface="Arial" panose="020B0604020202020204" pitchFamily="34" charset="0"/>
            </a:endParaRPr>
          </a:p>
        </p:txBody>
      </p:sp>
    </p:spTree>
    <p:extLst>
      <p:ext uri="{BB962C8B-B14F-4D97-AF65-F5344CB8AC3E}">
        <p14:creationId xmlns:p14="http://schemas.microsoft.com/office/powerpoint/2010/main" val="33049816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a:ln/>
        </p:spPr>
      </p:sp>
      <p:sp>
        <p:nvSpPr>
          <p:cNvPr id="163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smtClean="0">
              <a:latin typeface="Arial" panose="020B0604020202020204" pitchFamily="34" charset="0"/>
            </a:endParaRPr>
          </a:p>
        </p:txBody>
      </p:sp>
      <p:sp>
        <p:nvSpPr>
          <p:cNvPr id="163844"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nl-NL" altLang="en-US"/>
              <a:t>© SE, Quality, Hans van Vliet</a:t>
            </a:r>
          </a:p>
        </p:txBody>
      </p:sp>
      <p:sp>
        <p:nvSpPr>
          <p:cNvPr id="163845"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04EDF8F-67A1-469B-A264-2CF93D864CFD}" type="slidenum">
              <a:rPr lang="nl-NL" altLang="en-US"/>
              <a:pPr eaLnBrk="1" hangingPunct="1"/>
              <a:t>80</a:t>
            </a:fld>
            <a:endParaRPr lang="nl-NL" altLang="en-US"/>
          </a:p>
        </p:txBody>
      </p:sp>
    </p:spTree>
    <p:extLst>
      <p:ext uri="{BB962C8B-B14F-4D97-AF65-F5344CB8AC3E}">
        <p14:creationId xmlns:p14="http://schemas.microsoft.com/office/powerpoint/2010/main" val="29655111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a:ln/>
        </p:spPr>
      </p:sp>
      <p:sp>
        <p:nvSpPr>
          <p:cNvPr id="163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smtClean="0">
              <a:latin typeface="Arial" panose="020B0604020202020204" pitchFamily="34" charset="0"/>
            </a:endParaRPr>
          </a:p>
        </p:txBody>
      </p:sp>
      <p:sp>
        <p:nvSpPr>
          <p:cNvPr id="163844"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nl-NL" altLang="en-US"/>
              <a:t>© SE, Quality, Hans van Vliet</a:t>
            </a:r>
          </a:p>
        </p:txBody>
      </p:sp>
      <p:sp>
        <p:nvSpPr>
          <p:cNvPr id="163845"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04EDF8F-67A1-469B-A264-2CF93D864CFD}" type="slidenum">
              <a:rPr lang="nl-NL" altLang="en-US"/>
              <a:pPr eaLnBrk="1" hangingPunct="1"/>
              <a:t>82</a:t>
            </a:fld>
            <a:endParaRPr lang="nl-NL" altLang="en-US"/>
          </a:p>
        </p:txBody>
      </p:sp>
    </p:spTree>
    <p:extLst>
      <p:ext uri="{BB962C8B-B14F-4D97-AF65-F5344CB8AC3E}">
        <p14:creationId xmlns:p14="http://schemas.microsoft.com/office/powerpoint/2010/main" val="17828195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a:ln/>
        </p:spPr>
      </p:sp>
      <p:sp>
        <p:nvSpPr>
          <p:cNvPr id="163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smtClean="0">
              <a:latin typeface="Arial" panose="020B0604020202020204" pitchFamily="34" charset="0"/>
            </a:endParaRPr>
          </a:p>
        </p:txBody>
      </p:sp>
      <p:sp>
        <p:nvSpPr>
          <p:cNvPr id="163844"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nl-NL" altLang="en-US"/>
              <a:t>© SE, Quality, Hans van Vliet</a:t>
            </a:r>
          </a:p>
        </p:txBody>
      </p:sp>
      <p:sp>
        <p:nvSpPr>
          <p:cNvPr id="163845"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04EDF8F-67A1-469B-A264-2CF93D864CFD}" type="slidenum">
              <a:rPr lang="nl-NL" altLang="en-US"/>
              <a:pPr eaLnBrk="1" hangingPunct="1"/>
              <a:t>84</a:t>
            </a:fld>
            <a:endParaRPr lang="nl-NL" altLang="en-US"/>
          </a:p>
        </p:txBody>
      </p:sp>
    </p:spTree>
    <p:extLst>
      <p:ext uri="{BB962C8B-B14F-4D97-AF65-F5344CB8AC3E}">
        <p14:creationId xmlns:p14="http://schemas.microsoft.com/office/powerpoint/2010/main" val="40445467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a:ln/>
        </p:spPr>
      </p:sp>
      <p:sp>
        <p:nvSpPr>
          <p:cNvPr id="163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smtClean="0">
              <a:latin typeface="Arial" panose="020B0604020202020204" pitchFamily="34" charset="0"/>
            </a:endParaRPr>
          </a:p>
        </p:txBody>
      </p:sp>
      <p:sp>
        <p:nvSpPr>
          <p:cNvPr id="163844"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nl-NL" altLang="en-US"/>
              <a:t>© SE, Quality, Hans van Vliet</a:t>
            </a:r>
          </a:p>
        </p:txBody>
      </p:sp>
      <p:sp>
        <p:nvSpPr>
          <p:cNvPr id="163845"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04EDF8F-67A1-469B-A264-2CF93D864CFD}" type="slidenum">
              <a:rPr lang="nl-NL" altLang="en-US"/>
              <a:pPr eaLnBrk="1" hangingPunct="1"/>
              <a:t>88</a:t>
            </a:fld>
            <a:endParaRPr lang="nl-NL" altLang="en-US"/>
          </a:p>
        </p:txBody>
      </p:sp>
    </p:spTree>
    <p:extLst>
      <p:ext uri="{BB962C8B-B14F-4D97-AF65-F5344CB8AC3E}">
        <p14:creationId xmlns:p14="http://schemas.microsoft.com/office/powerpoint/2010/main" val="38774128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nl-NL" altLang="en-US"/>
              <a:t>© SE, Quality, Hans van Vliet</a:t>
            </a:r>
          </a:p>
        </p:txBody>
      </p:sp>
      <p:sp>
        <p:nvSpPr>
          <p:cNvPr id="15053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2D2950D-4625-444E-B650-48A7DA1E310F}" type="slidenum">
              <a:rPr lang="nl-NL" altLang="en-US"/>
              <a:pPr eaLnBrk="1" hangingPunct="1"/>
              <a:t>89</a:t>
            </a:fld>
            <a:endParaRPr lang="nl-NL" altLang="en-US"/>
          </a:p>
        </p:txBody>
      </p:sp>
      <p:sp>
        <p:nvSpPr>
          <p:cNvPr id="150532" name="Rectangle 2"/>
          <p:cNvSpPr>
            <a:spLocks noGrp="1" noRot="1" noChangeAspect="1" noChangeArrowheads="1" noTextEdit="1"/>
          </p:cNvSpPr>
          <p:nvPr>
            <p:ph type="sldImg"/>
          </p:nvPr>
        </p:nvSpPr>
        <p:spPr>
          <a:ln/>
        </p:spPr>
      </p:sp>
      <p:sp>
        <p:nvSpPr>
          <p:cNvPr id="150533" name="Rectangle 3"/>
          <p:cNvSpPr>
            <a:spLocks noGrp="1" noChangeArrowheads="1"/>
          </p:cNvSpPr>
          <p:nvPr>
            <p:ph type="body" idx="1"/>
          </p:nvPr>
        </p:nvSpPr>
        <p:spPr>
          <a:xfrm>
            <a:off x="915988" y="4344988"/>
            <a:ext cx="5026025"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935572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8C084B-7047-4F69-A78E-60BC252BCC38}" type="slidenum">
              <a:rPr lang="sv-SE" smtClean="0"/>
              <a:pPr/>
              <a:t>112</a:t>
            </a:fld>
            <a:endParaRPr lang="sv-SE"/>
          </a:p>
        </p:txBody>
      </p:sp>
    </p:spTree>
    <p:extLst>
      <p:ext uri="{BB962C8B-B14F-4D97-AF65-F5344CB8AC3E}">
        <p14:creationId xmlns:p14="http://schemas.microsoft.com/office/powerpoint/2010/main" val="2307564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FACCBEF-126D-47F5-9E94-7C19D73A0463}" type="slidenum">
              <a:rPr lang="en-GB" altLang="en-US" sz="1300" smtClean="0"/>
              <a:pPr>
                <a:spcBef>
                  <a:spcPct val="0"/>
                </a:spcBef>
              </a:pPr>
              <a:t>18</a:t>
            </a:fld>
            <a:endParaRPr lang="en-GB" altLang="en-US" sz="1300" smtClean="0"/>
          </a:p>
        </p:txBody>
      </p:sp>
      <p:sp>
        <p:nvSpPr>
          <p:cNvPr id="129027" name="Rectangle 2"/>
          <p:cNvSpPr>
            <a:spLocks noGrp="1" noRot="1" noChangeAspect="1" noChangeArrowheads="1" noTextEdit="1"/>
          </p:cNvSpPr>
          <p:nvPr>
            <p:ph type="sldImg"/>
          </p:nvPr>
        </p:nvSpPr>
        <p:spPr>
          <a:xfrm>
            <a:off x="1674813" y="852488"/>
            <a:ext cx="3752850" cy="2814637"/>
          </a:xfrm>
          <a:ln/>
        </p:spPr>
      </p:sp>
      <p:sp>
        <p:nvSpPr>
          <p:cNvPr id="129028" name="Rectangle 3"/>
          <p:cNvSpPr>
            <a:spLocks noGrp="1" noChangeArrowheads="1"/>
          </p:cNvSpPr>
          <p:nvPr>
            <p:ph type="body" idx="1"/>
          </p:nvPr>
        </p:nvSpPr>
        <p:spPr>
          <a:xfrm>
            <a:off x="1262063" y="3922713"/>
            <a:ext cx="4811712" cy="5543550"/>
          </a:xfrm>
          <a:noFill/>
        </p:spPr>
        <p:txBody>
          <a:bodyPr lIns="96968" tIns="48484" rIns="96968" bIns="48484"/>
          <a:lstStyle/>
          <a:p>
            <a:pPr eaLnBrk="1" hangingPunct="1"/>
            <a:endParaRPr lang="nl-NL" altLang="en-US" smtClean="0"/>
          </a:p>
        </p:txBody>
      </p:sp>
    </p:spTree>
    <p:extLst>
      <p:ext uri="{BB962C8B-B14F-4D97-AF65-F5344CB8AC3E}">
        <p14:creationId xmlns:p14="http://schemas.microsoft.com/office/powerpoint/2010/main" val="1950250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519FDE2-CB3C-473A-8FCC-56FE486F6343}" type="slidenum">
              <a:rPr lang="en-GB" altLang="en-US" sz="1300" smtClean="0"/>
              <a:pPr>
                <a:spcBef>
                  <a:spcPct val="0"/>
                </a:spcBef>
              </a:pPr>
              <a:t>19</a:t>
            </a:fld>
            <a:endParaRPr lang="en-GB" altLang="en-US" sz="1300" smtClean="0"/>
          </a:p>
        </p:txBody>
      </p:sp>
      <p:sp>
        <p:nvSpPr>
          <p:cNvPr id="126979" name="Rectangle 2"/>
          <p:cNvSpPr>
            <a:spLocks noGrp="1" noRot="1" noChangeAspect="1" noChangeArrowheads="1" noTextEdit="1"/>
          </p:cNvSpPr>
          <p:nvPr>
            <p:ph type="sldImg"/>
          </p:nvPr>
        </p:nvSpPr>
        <p:spPr>
          <a:xfrm>
            <a:off x="992188" y="768350"/>
            <a:ext cx="5114925" cy="3836988"/>
          </a:xfrm>
          <a:ln/>
        </p:spPr>
      </p:sp>
      <p:sp>
        <p:nvSpPr>
          <p:cNvPr id="126980" name="Rectangle 3"/>
          <p:cNvSpPr>
            <a:spLocks noGrp="1" noChangeArrowheads="1"/>
          </p:cNvSpPr>
          <p:nvPr>
            <p:ph type="body" idx="1"/>
          </p:nvPr>
        </p:nvSpPr>
        <p:spPr>
          <a:noFill/>
        </p:spPr>
        <p:txBody>
          <a:bodyPr/>
          <a:lstStyle/>
          <a:p>
            <a:pPr eaLnBrk="1" hangingPunct="1"/>
            <a:endParaRPr lang="nl-NL" altLang="en-US" smtClean="0"/>
          </a:p>
        </p:txBody>
      </p:sp>
    </p:spTree>
    <p:extLst>
      <p:ext uri="{BB962C8B-B14F-4D97-AF65-F5344CB8AC3E}">
        <p14:creationId xmlns:p14="http://schemas.microsoft.com/office/powerpoint/2010/main" val="744362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5F7947-4340-49E3-8CEF-BA79557CEB38}" type="slidenum">
              <a:rPr lang="en-GB" altLang="en-US" sz="1300" smtClean="0"/>
              <a:pPr>
                <a:spcBef>
                  <a:spcPct val="0"/>
                </a:spcBef>
              </a:pPr>
              <a:t>20</a:t>
            </a:fld>
            <a:endParaRPr lang="en-GB" altLang="en-US" sz="1300" smtClean="0"/>
          </a:p>
        </p:txBody>
      </p:sp>
      <p:sp>
        <p:nvSpPr>
          <p:cNvPr id="131075" name="Rectangle 2"/>
          <p:cNvSpPr>
            <a:spLocks noGrp="1" noRot="1" noChangeAspect="1" noChangeArrowheads="1" noTextEdit="1"/>
          </p:cNvSpPr>
          <p:nvPr>
            <p:ph type="sldImg"/>
          </p:nvPr>
        </p:nvSpPr>
        <p:spPr>
          <a:xfrm>
            <a:off x="992188" y="768350"/>
            <a:ext cx="5114925" cy="3836988"/>
          </a:xfrm>
          <a:ln/>
        </p:spPr>
      </p:sp>
      <p:sp>
        <p:nvSpPr>
          <p:cNvPr id="131076" name="Rectangle 3"/>
          <p:cNvSpPr>
            <a:spLocks noGrp="1" noChangeArrowheads="1"/>
          </p:cNvSpPr>
          <p:nvPr>
            <p:ph type="body" idx="1"/>
          </p:nvPr>
        </p:nvSpPr>
        <p:spPr>
          <a:noFill/>
        </p:spPr>
        <p:txBody>
          <a:bodyPr/>
          <a:lstStyle/>
          <a:p>
            <a:pPr eaLnBrk="1" hangingPunct="1"/>
            <a:r>
              <a:rPr lang="en-US" altLang="en-US" smtClean="0"/>
              <a:t>Models may be part of multiple views</a:t>
            </a:r>
            <a:endParaRPr lang="en-GB" altLang="en-US" smtClean="0"/>
          </a:p>
        </p:txBody>
      </p:sp>
    </p:spTree>
    <p:extLst>
      <p:ext uri="{BB962C8B-B14F-4D97-AF65-F5344CB8AC3E}">
        <p14:creationId xmlns:p14="http://schemas.microsoft.com/office/powerpoint/2010/main" val="2745741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1DE2896-1C68-4A29-94C6-5DEEB36910C1}" type="slidenum">
              <a:rPr lang="en-GB" altLang="en-US" sz="1300" smtClean="0"/>
              <a:pPr>
                <a:spcBef>
                  <a:spcPct val="0"/>
                </a:spcBef>
              </a:pPr>
              <a:t>21</a:t>
            </a:fld>
            <a:endParaRPr lang="en-GB" altLang="en-US" sz="1300" smtClean="0"/>
          </a:p>
        </p:txBody>
      </p:sp>
      <p:sp>
        <p:nvSpPr>
          <p:cNvPr id="133123" name="Rectangle 2"/>
          <p:cNvSpPr>
            <a:spLocks noGrp="1" noRot="1" noChangeAspect="1" noChangeArrowheads="1" noTextEdit="1"/>
          </p:cNvSpPr>
          <p:nvPr>
            <p:ph type="sldImg"/>
          </p:nvPr>
        </p:nvSpPr>
        <p:spPr>
          <a:xfrm>
            <a:off x="992188" y="768350"/>
            <a:ext cx="5114925" cy="3836988"/>
          </a:xfrm>
          <a:ln/>
        </p:spPr>
      </p:sp>
      <p:sp>
        <p:nvSpPr>
          <p:cNvPr id="133124" name="Rectangle 3"/>
          <p:cNvSpPr>
            <a:spLocks noGrp="1" noChangeArrowheads="1"/>
          </p:cNvSpPr>
          <p:nvPr>
            <p:ph type="body" idx="1"/>
          </p:nvPr>
        </p:nvSpPr>
        <p:spPr>
          <a:noFill/>
        </p:spPr>
        <p:txBody>
          <a:bodyPr/>
          <a:lstStyle/>
          <a:p>
            <a:pPr eaLnBrk="1" hangingPunct="1"/>
            <a:r>
              <a:rPr lang="en-US" altLang="en-US" smtClean="0"/>
              <a:t>Models may be part of multiple views</a:t>
            </a:r>
            <a:endParaRPr lang="en-GB" altLang="en-US" smtClean="0"/>
          </a:p>
        </p:txBody>
      </p:sp>
    </p:spTree>
    <p:extLst>
      <p:ext uri="{BB962C8B-B14F-4D97-AF65-F5344CB8AC3E}">
        <p14:creationId xmlns:p14="http://schemas.microsoft.com/office/powerpoint/2010/main" val="1624090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B163098-45C0-4EBA-8A7C-99F4ABD50A8F}" type="slidenum">
              <a:rPr lang="en-GB" altLang="en-US" sz="1300" smtClean="0"/>
              <a:pPr>
                <a:spcBef>
                  <a:spcPct val="0"/>
                </a:spcBef>
              </a:pPr>
              <a:t>22</a:t>
            </a:fld>
            <a:endParaRPr lang="en-GB" altLang="en-US" sz="1300" smtClean="0"/>
          </a:p>
        </p:txBody>
      </p:sp>
      <p:sp>
        <p:nvSpPr>
          <p:cNvPr id="135171" name="Rectangle 2"/>
          <p:cNvSpPr>
            <a:spLocks noGrp="1" noRot="1" noChangeAspect="1" noChangeArrowheads="1" noTextEdit="1"/>
          </p:cNvSpPr>
          <p:nvPr>
            <p:ph type="sldImg"/>
          </p:nvPr>
        </p:nvSpPr>
        <p:spPr>
          <a:xfrm>
            <a:off x="992188" y="768350"/>
            <a:ext cx="5114925" cy="3836988"/>
          </a:xfrm>
          <a:ln/>
        </p:spPr>
      </p:sp>
      <p:sp>
        <p:nvSpPr>
          <p:cNvPr id="135172" name="Rectangle 3"/>
          <p:cNvSpPr>
            <a:spLocks noGrp="1" noChangeArrowheads="1"/>
          </p:cNvSpPr>
          <p:nvPr>
            <p:ph type="body" idx="1"/>
          </p:nvPr>
        </p:nvSpPr>
        <p:spPr>
          <a:noFill/>
        </p:spPr>
        <p:txBody>
          <a:bodyPr/>
          <a:lstStyle/>
          <a:p>
            <a:pPr eaLnBrk="1" hangingPunct="1"/>
            <a:endParaRPr lang="nl-NL" altLang="en-US" smtClean="0"/>
          </a:p>
        </p:txBody>
      </p:sp>
    </p:spTree>
    <p:extLst>
      <p:ext uri="{BB962C8B-B14F-4D97-AF65-F5344CB8AC3E}">
        <p14:creationId xmlns:p14="http://schemas.microsoft.com/office/powerpoint/2010/main" val="2393407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685800" y="2130425"/>
            <a:ext cx="7772400" cy="1470025"/>
          </a:xfrm>
        </p:spPr>
        <p:txBody>
          <a:bodyPr/>
          <a:lstStyle/>
          <a:p>
            <a:r>
              <a:rPr lang="en-US" smtClean="0"/>
              <a:t>Click to edit Master title style</a:t>
            </a:r>
            <a:endParaRPr lang="sv-SE"/>
          </a:p>
        </p:txBody>
      </p:sp>
      <p:sp>
        <p:nvSpPr>
          <p:cNvPr id="3" name="Underrubrik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sv-S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smtClean="0"/>
              <a:t>Click to edit Master title style</a:t>
            </a:r>
            <a:endParaRPr lang="sv-SE"/>
          </a:p>
        </p:txBody>
      </p:sp>
      <p:sp>
        <p:nvSpPr>
          <p:cNvPr id="3" name="Platshållare för lodrät text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6724650" y="838200"/>
            <a:ext cx="2152650" cy="5638800"/>
          </a:xfrm>
        </p:spPr>
        <p:txBody>
          <a:bodyPr vert="eaVert"/>
          <a:lstStyle/>
          <a:p>
            <a:r>
              <a:rPr lang="en-US" smtClean="0"/>
              <a:t>Click to edit Master title style</a:t>
            </a:r>
            <a:endParaRPr lang="sv-SE"/>
          </a:p>
        </p:txBody>
      </p:sp>
      <p:sp>
        <p:nvSpPr>
          <p:cNvPr id="3" name="Platshållare för lodrät text 2"/>
          <p:cNvSpPr>
            <a:spLocks noGrp="1"/>
          </p:cNvSpPr>
          <p:nvPr>
            <p:ph type="body" orient="vert" idx="1"/>
          </p:nvPr>
        </p:nvSpPr>
        <p:spPr>
          <a:xfrm>
            <a:off x="266700" y="838200"/>
            <a:ext cx="630555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685800" y="2130425"/>
            <a:ext cx="7772400" cy="1470025"/>
          </a:xfrm>
        </p:spPr>
        <p:txBody>
          <a:bodyPr/>
          <a:lstStyle/>
          <a:p>
            <a:r>
              <a:rPr lang="en-US" smtClean="0"/>
              <a:t>Click to edit Master title style</a:t>
            </a:r>
            <a:endParaRPr lang="sv-SE"/>
          </a:p>
        </p:txBody>
      </p:sp>
      <p:sp>
        <p:nvSpPr>
          <p:cNvPr id="3" name="Underrubrik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sv-SE"/>
          </a:p>
        </p:txBody>
      </p:sp>
    </p:spTree>
    <p:extLst>
      <p:ext uri="{BB962C8B-B14F-4D97-AF65-F5344CB8AC3E}">
        <p14:creationId xmlns:p14="http://schemas.microsoft.com/office/powerpoint/2010/main" val="3928192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0" y="548680"/>
            <a:ext cx="9144000" cy="762000"/>
          </a:xfrm>
        </p:spPr>
        <p:txBody>
          <a:bodyPr/>
          <a:lstStyle/>
          <a:p>
            <a:r>
              <a:rPr lang="en-US" dirty="0" smtClean="0"/>
              <a:t>Click to edit Master title style</a:t>
            </a:r>
            <a:endParaRPr lang="sv-SE" dirty="0"/>
          </a:p>
        </p:txBody>
      </p:sp>
      <p:sp>
        <p:nvSpPr>
          <p:cNvPr id="3" name="Platshållare för innehåll 2"/>
          <p:cNvSpPr>
            <a:spLocks noGrp="1"/>
          </p:cNvSpPr>
          <p:nvPr>
            <p:ph idx="1"/>
          </p:nvPr>
        </p:nvSpPr>
        <p:spPr>
          <a:xfrm>
            <a:off x="395536" y="1412776"/>
            <a:ext cx="8424936" cy="4536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extLst>
      <p:ext uri="{BB962C8B-B14F-4D97-AF65-F5344CB8AC3E}">
        <p14:creationId xmlns:p14="http://schemas.microsoft.com/office/powerpoint/2010/main" val="3890368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sv-SE"/>
          </a:p>
        </p:txBody>
      </p:sp>
      <p:sp>
        <p:nvSpPr>
          <p:cNvPr id="3" name="Platshållare för tex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0285548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smtClean="0"/>
              <a:t>Click to edit Master title style</a:t>
            </a:r>
            <a:endParaRPr lang="sv-SE"/>
          </a:p>
        </p:txBody>
      </p:sp>
      <p:sp>
        <p:nvSpPr>
          <p:cNvPr id="3" name="Platshållare för innehåll 2"/>
          <p:cNvSpPr>
            <a:spLocks noGrp="1"/>
          </p:cNvSpPr>
          <p:nvPr>
            <p:ph sz="half" idx="1"/>
          </p:nvPr>
        </p:nvSpPr>
        <p:spPr>
          <a:xfrm>
            <a:off x="685800" y="1981200"/>
            <a:ext cx="3810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innehåll 3"/>
          <p:cNvSpPr>
            <a:spLocks noGrp="1"/>
          </p:cNvSpPr>
          <p:nvPr>
            <p:ph sz="half" idx="2"/>
          </p:nvPr>
        </p:nvSpPr>
        <p:spPr>
          <a:xfrm>
            <a:off x="4648200" y="1981200"/>
            <a:ext cx="3810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extLst>
      <p:ext uri="{BB962C8B-B14F-4D97-AF65-F5344CB8AC3E}">
        <p14:creationId xmlns:p14="http://schemas.microsoft.com/office/powerpoint/2010/main" val="454669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sv-SE"/>
          </a:p>
        </p:txBody>
      </p:sp>
      <p:sp>
        <p:nvSpPr>
          <p:cNvPr id="3" name="Platshållare för tex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Platshållare för innehåll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Platshållare för tex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Platshållare för innehåll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extLst>
      <p:ext uri="{BB962C8B-B14F-4D97-AF65-F5344CB8AC3E}">
        <p14:creationId xmlns:p14="http://schemas.microsoft.com/office/powerpoint/2010/main" val="3404824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smtClean="0"/>
              <a:t>Click to edit Master title style</a:t>
            </a:r>
            <a:endParaRPr lang="sv-SE"/>
          </a:p>
        </p:txBody>
      </p:sp>
      <p:sp>
        <p:nvSpPr>
          <p:cNvPr id="3" name="Slide Number Placeholder 4"/>
          <p:cNvSpPr>
            <a:spLocks noGrp="1"/>
          </p:cNvSpPr>
          <p:nvPr>
            <p:ph type="sldNum" sz="quarter" idx="10"/>
          </p:nvPr>
        </p:nvSpPr>
        <p:spPr/>
        <p:txBody>
          <a:bodyPr/>
          <a:lstStyle>
            <a:lvl1pPr>
              <a:defRPr/>
            </a:lvl1pPr>
          </a:lstStyle>
          <a:p>
            <a:fld id="{904D2D88-24B1-4220-B966-084E4B233BB7}" type="slidenum">
              <a:rPr lang="en-GB" altLang="en-US">
                <a:solidFill>
                  <a:srgbClr val="000000"/>
                </a:solidFill>
              </a:rPr>
              <a:pPr/>
              <a:t>‹#›</a:t>
            </a:fld>
            <a:endParaRPr lang="en-GB" altLang="en-US">
              <a:solidFill>
                <a:srgbClr val="000000"/>
              </a:solidFill>
            </a:endParaRPr>
          </a:p>
        </p:txBody>
      </p:sp>
    </p:spTree>
    <p:extLst>
      <p:ext uri="{BB962C8B-B14F-4D97-AF65-F5344CB8AC3E}">
        <p14:creationId xmlns:p14="http://schemas.microsoft.com/office/powerpoint/2010/main" val="16296373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25024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sv-SE"/>
          </a:p>
        </p:txBody>
      </p:sp>
      <p:sp>
        <p:nvSpPr>
          <p:cNvPr id="3" name="Platshållare för innehåll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tex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188928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lvl1pPr>
              <a:defRPr sz="3200"/>
            </a:lvl1pPr>
          </a:lstStyle>
          <a:p>
            <a:r>
              <a:rPr lang="en-US" dirty="0" smtClean="0"/>
              <a:t>Click to edit Master title style</a:t>
            </a:r>
            <a:endParaRPr lang="sv-SE" dirty="0"/>
          </a:p>
        </p:txBody>
      </p:sp>
      <p:sp>
        <p:nvSpPr>
          <p:cNvPr id="3" name="Platshållare för innehåll 2"/>
          <p:cNvSpPr>
            <a:spLocks noGrp="1"/>
          </p:cNvSpPr>
          <p:nvPr>
            <p:ph idx="1"/>
          </p:nvPr>
        </p:nvSpPr>
        <p:spPr>
          <a:xfrm>
            <a:off x="685800" y="1628800"/>
            <a:ext cx="7772400" cy="4848200"/>
          </a:xfrm>
        </p:spPr>
        <p:txBody>
          <a:bodyPr/>
          <a:lstStyle>
            <a:lvl2pPr>
              <a:defRPr sz="1800"/>
            </a:lvl2pPr>
            <a:lvl3pPr>
              <a:defRPr sz="16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Rectangle 3"/>
          <p:cNvSpPr/>
          <p:nvPr userDrawn="1"/>
        </p:nvSpPr>
        <p:spPr>
          <a:xfrm>
            <a:off x="691878" y="6505599"/>
            <a:ext cx="2511970" cy="307777"/>
          </a:xfrm>
          <a:prstGeom prst="rect">
            <a:avLst/>
          </a:prstGeom>
        </p:spPr>
        <p:txBody>
          <a:bodyPr wrap="none">
            <a:spAutoFit/>
          </a:bodyPr>
          <a:lstStyle/>
          <a:p>
            <a:r>
              <a:rPr lang="en-US" sz="1400" smtClean="0">
                <a:solidFill>
                  <a:schemeClr val="tx1"/>
                </a:solidFill>
              </a:rPr>
              <a:t>DIT541 – Software Architecture</a:t>
            </a:r>
            <a:endParaRPr lang="en-US" sz="1400">
              <a:solidFill>
                <a:schemeClr val="tx1"/>
              </a:solidFill>
            </a:endParaRPr>
          </a:p>
        </p:txBody>
      </p:sp>
      <p:sp>
        <p:nvSpPr>
          <p:cNvPr id="6" name="Rectangle 18"/>
          <p:cNvSpPr>
            <a:spLocks noGrp="1" noChangeArrowheads="1"/>
          </p:cNvSpPr>
          <p:nvPr>
            <p:ph type="sldNum" sz="quarter" idx="12"/>
          </p:nvPr>
        </p:nvSpPr>
        <p:spPr bwMode="auto">
          <a:xfrm>
            <a:off x="8604448" y="6489104"/>
            <a:ext cx="405408" cy="324272"/>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200">
                <a:latin typeface="Arial Black" pitchFamily="34" charset="0"/>
              </a:defRPr>
            </a:lvl1pPr>
          </a:lstStyle>
          <a:p>
            <a:pPr>
              <a:defRPr/>
            </a:pPr>
            <a:fld id="{D3849320-BEB5-49EA-BA63-E9B2300A7F39}"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sv-SE"/>
          </a:p>
        </p:txBody>
      </p:sp>
      <p:sp>
        <p:nvSpPr>
          <p:cNvPr id="3" name="Platshållare för bild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sv-SE" noProof="0" dirty="0" smtClean="0"/>
          </a:p>
        </p:txBody>
      </p:sp>
      <p:sp>
        <p:nvSpPr>
          <p:cNvPr id="4" name="Platshållare för tex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827094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smtClean="0"/>
              <a:t>Click to edit Master title style</a:t>
            </a:r>
            <a:endParaRPr lang="sv-SE"/>
          </a:p>
        </p:txBody>
      </p:sp>
      <p:sp>
        <p:nvSpPr>
          <p:cNvPr id="3" name="Platshållare för lodrät text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extLst>
      <p:ext uri="{BB962C8B-B14F-4D97-AF65-F5344CB8AC3E}">
        <p14:creationId xmlns:p14="http://schemas.microsoft.com/office/powerpoint/2010/main" val="2319058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6724650" y="838200"/>
            <a:ext cx="2152650" cy="5638800"/>
          </a:xfrm>
        </p:spPr>
        <p:txBody>
          <a:bodyPr vert="eaVert"/>
          <a:lstStyle/>
          <a:p>
            <a:r>
              <a:rPr lang="en-US" smtClean="0"/>
              <a:t>Click to edit Master title style</a:t>
            </a:r>
            <a:endParaRPr lang="sv-SE"/>
          </a:p>
        </p:txBody>
      </p:sp>
      <p:sp>
        <p:nvSpPr>
          <p:cNvPr id="3" name="Platshållare för lodrät text 2"/>
          <p:cNvSpPr>
            <a:spLocks noGrp="1"/>
          </p:cNvSpPr>
          <p:nvPr>
            <p:ph type="body" orient="vert" idx="1"/>
          </p:nvPr>
        </p:nvSpPr>
        <p:spPr>
          <a:xfrm>
            <a:off x="266700" y="838200"/>
            <a:ext cx="630555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extLst>
      <p:ext uri="{BB962C8B-B14F-4D97-AF65-F5344CB8AC3E}">
        <p14:creationId xmlns:p14="http://schemas.microsoft.com/office/powerpoint/2010/main" val="33869177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127500" y="260350"/>
            <a:ext cx="4657725" cy="381000"/>
          </a:xfrm>
        </p:spPr>
        <p:txBody>
          <a:bodyPr/>
          <a:lstStyle/>
          <a:p>
            <a:r>
              <a:rPr lang="en-US" smtClean="0"/>
              <a:t>Click to edit Master title style</a:t>
            </a:r>
            <a:endParaRPr lang="en-GB"/>
          </a:p>
        </p:txBody>
      </p:sp>
      <p:sp>
        <p:nvSpPr>
          <p:cNvPr id="3" name="Content Placeholder 2"/>
          <p:cNvSpPr>
            <a:spLocks noGrp="1"/>
          </p:cNvSpPr>
          <p:nvPr>
            <p:ph sz="quarter" idx="1"/>
          </p:nvPr>
        </p:nvSpPr>
        <p:spPr>
          <a:xfrm>
            <a:off x="1306513" y="923925"/>
            <a:ext cx="3692525" cy="26082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quarter" idx="2"/>
          </p:nvPr>
        </p:nvSpPr>
        <p:spPr>
          <a:xfrm>
            <a:off x="5151438" y="923925"/>
            <a:ext cx="3694112" cy="26082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Content Placeholder 4"/>
          <p:cNvSpPr>
            <a:spLocks noGrp="1"/>
          </p:cNvSpPr>
          <p:nvPr>
            <p:ph sz="quarter" idx="3"/>
          </p:nvPr>
        </p:nvSpPr>
        <p:spPr>
          <a:xfrm>
            <a:off x="1306513" y="3684588"/>
            <a:ext cx="3692525" cy="26082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Content Placeholder 5"/>
          <p:cNvSpPr>
            <a:spLocks noGrp="1"/>
          </p:cNvSpPr>
          <p:nvPr>
            <p:ph sz="quarter" idx="4"/>
          </p:nvPr>
        </p:nvSpPr>
        <p:spPr>
          <a:xfrm>
            <a:off x="5151438" y="3684588"/>
            <a:ext cx="3694112" cy="26082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5852052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92150"/>
            <a:ext cx="7772400" cy="936625"/>
          </a:xfrm>
        </p:spPr>
        <p:txBody>
          <a:bodyPr/>
          <a:lstStyle/>
          <a:p>
            <a:r>
              <a:rPr lang="en-US" smtClean="0"/>
              <a:t>Click to edit Master title style</a:t>
            </a:r>
            <a:endParaRPr lang="sv-SE"/>
          </a:p>
        </p:txBody>
      </p:sp>
      <p:sp>
        <p:nvSpPr>
          <p:cNvPr id="3" name="Text Placeholder 2"/>
          <p:cNvSpPr>
            <a:spLocks noGrp="1"/>
          </p:cNvSpPr>
          <p:nvPr>
            <p:ph type="body" sz="half" idx="1"/>
          </p:nvPr>
        </p:nvSpPr>
        <p:spPr>
          <a:xfrm>
            <a:off x="685800" y="1773238"/>
            <a:ext cx="3810000" cy="49688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ontent Placeholder 3"/>
          <p:cNvSpPr>
            <a:spLocks noGrp="1"/>
          </p:cNvSpPr>
          <p:nvPr>
            <p:ph sz="half" idx="2"/>
          </p:nvPr>
        </p:nvSpPr>
        <p:spPr>
          <a:xfrm>
            <a:off x="4648200" y="1773238"/>
            <a:ext cx="3810000" cy="49688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extLst>
      <p:ext uri="{BB962C8B-B14F-4D97-AF65-F5344CB8AC3E}">
        <p14:creationId xmlns:p14="http://schemas.microsoft.com/office/powerpoint/2010/main" val="34305736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92150"/>
            <a:ext cx="7772400" cy="936625"/>
          </a:xfrm>
        </p:spPr>
        <p:txBody>
          <a:bodyPr/>
          <a:lstStyle/>
          <a:p>
            <a:r>
              <a:rPr lang="en-US" smtClean="0"/>
              <a:t>Click to edit Master title style</a:t>
            </a:r>
            <a:endParaRPr lang="sv-SE"/>
          </a:p>
        </p:txBody>
      </p:sp>
      <p:sp>
        <p:nvSpPr>
          <p:cNvPr id="3" name="Text Placeholder 2"/>
          <p:cNvSpPr>
            <a:spLocks noGrp="1"/>
          </p:cNvSpPr>
          <p:nvPr>
            <p:ph type="body" sz="half" idx="1"/>
          </p:nvPr>
        </p:nvSpPr>
        <p:spPr>
          <a:xfrm>
            <a:off x="685800" y="1773238"/>
            <a:ext cx="3810000" cy="49688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hart Placeholder 3"/>
          <p:cNvSpPr>
            <a:spLocks noGrp="1"/>
          </p:cNvSpPr>
          <p:nvPr>
            <p:ph type="chart" sz="half" idx="2"/>
          </p:nvPr>
        </p:nvSpPr>
        <p:spPr>
          <a:xfrm>
            <a:off x="4648200" y="1773238"/>
            <a:ext cx="3810000" cy="4968875"/>
          </a:xfrm>
        </p:spPr>
        <p:txBody>
          <a:bodyPr/>
          <a:lstStyle/>
          <a:p>
            <a:pPr lvl="0"/>
            <a:endParaRPr lang="sv-SE" noProof="0"/>
          </a:p>
        </p:txBody>
      </p:sp>
      <p:sp>
        <p:nvSpPr>
          <p:cNvPr id="5" name="Slide Number Placeholder 4"/>
          <p:cNvSpPr>
            <a:spLocks noGrp="1"/>
          </p:cNvSpPr>
          <p:nvPr>
            <p:ph type="sldNum" sz="quarter" idx="10"/>
          </p:nvPr>
        </p:nvSpPr>
        <p:spPr/>
        <p:txBody>
          <a:bodyPr/>
          <a:lstStyle>
            <a:lvl1pPr>
              <a:defRPr/>
            </a:lvl1pPr>
          </a:lstStyle>
          <a:p>
            <a:fld id="{CAB1A164-8985-47F7-BEA8-BC7E3B3AD0C5}" type="slidenum">
              <a:rPr lang="en-GB" altLang="en-US">
                <a:solidFill>
                  <a:srgbClr val="000000"/>
                </a:solidFill>
              </a:rPr>
              <a:pPr/>
              <a:t>‹#›</a:t>
            </a:fld>
            <a:endParaRPr lang="en-GB" altLang="en-US">
              <a:solidFill>
                <a:srgbClr val="000000"/>
              </a:solidFill>
            </a:endParaRPr>
          </a:p>
        </p:txBody>
      </p:sp>
    </p:spTree>
    <p:extLst>
      <p:ext uri="{BB962C8B-B14F-4D97-AF65-F5344CB8AC3E}">
        <p14:creationId xmlns:p14="http://schemas.microsoft.com/office/powerpoint/2010/main" val="926326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92150"/>
            <a:ext cx="7772400" cy="936625"/>
          </a:xfrm>
        </p:spPr>
        <p:txBody>
          <a:bodyPr/>
          <a:lstStyle/>
          <a:p>
            <a:r>
              <a:rPr lang="en-US" smtClean="0"/>
              <a:t>Click to edit Master title style</a:t>
            </a:r>
            <a:endParaRPr lang="sv-SE"/>
          </a:p>
        </p:txBody>
      </p:sp>
      <p:sp>
        <p:nvSpPr>
          <p:cNvPr id="3" name="Content Placeholder 2"/>
          <p:cNvSpPr>
            <a:spLocks noGrp="1"/>
          </p:cNvSpPr>
          <p:nvPr>
            <p:ph sz="quarter" idx="1"/>
          </p:nvPr>
        </p:nvSpPr>
        <p:spPr>
          <a:xfrm>
            <a:off x="685800" y="1773238"/>
            <a:ext cx="3810000" cy="24082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ontent Placeholder 3"/>
          <p:cNvSpPr>
            <a:spLocks noGrp="1"/>
          </p:cNvSpPr>
          <p:nvPr>
            <p:ph sz="quarter" idx="2"/>
          </p:nvPr>
        </p:nvSpPr>
        <p:spPr>
          <a:xfrm>
            <a:off x="685800" y="4333875"/>
            <a:ext cx="3810000" cy="24082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Text Placeholder 4"/>
          <p:cNvSpPr>
            <a:spLocks noGrp="1"/>
          </p:cNvSpPr>
          <p:nvPr>
            <p:ph type="body" sz="half" idx="3"/>
          </p:nvPr>
        </p:nvSpPr>
        <p:spPr>
          <a:xfrm>
            <a:off x="4648200" y="1773238"/>
            <a:ext cx="3810000" cy="49688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6" name="Slide Number Placeholder 4"/>
          <p:cNvSpPr>
            <a:spLocks noGrp="1"/>
          </p:cNvSpPr>
          <p:nvPr>
            <p:ph type="sldNum" sz="quarter" idx="10"/>
          </p:nvPr>
        </p:nvSpPr>
        <p:spPr/>
        <p:txBody>
          <a:bodyPr/>
          <a:lstStyle>
            <a:lvl1pPr>
              <a:defRPr/>
            </a:lvl1pPr>
          </a:lstStyle>
          <a:p>
            <a:fld id="{B30CA2AF-9252-4D8B-8327-DA938B66C8A4}" type="slidenum">
              <a:rPr lang="en-GB" altLang="en-US">
                <a:solidFill>
                  <a:srgbClr val="000000"/>
                </a:solidFill>
              </a:rPr>
              <a:pPr/>
              <a:t>‹#›</a:t>
            </a:fld>
            <a:endParaRPr lang="en-GB" altLang="en-US">
              <a:solidFill>
                <a:srgbClr val="000000"/>
              </a:solidFill>
            </a:endParaRPr>
          </a:p>
        </p:txBody>
      </p:sp>
    </p:spTree>
    <p:extLst>
      <p:ext uri="{BB962C8B-B14F-4D97-AF65-F5344CB8AC3E}">
        <p14:creationId xmlns:p14="http://schemas.microsoft.com/office/powerpoint/2010/main" val="32258260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sv-SE"/>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sv-SE"/>
          </a:p>
        </p:txBody>
      </p:sp>
      <p:sp>
        <p:nvSpPr>
          <p:cNvPr id="4" name="Rectangle 6"/>
          <p:cNvSpPr>
            <a:spLocks noGrp="1" noChangeArrowheads="1"/>
          </p:cNvSpPr>
          <p:nvPr>
            <p:ph type="sldNum" sz="quarter" idx="10"/>
          </p:nvPr>
        </p:nvSpPr>
        <p:spPr>
          <a:ln/>
        </p:spPr>
        <p:txBody>
          <a:bodyPr/>
          <a:lstStyle>
            <a:lvl1pPr>
              <a:defRPr/>
            </a:lvl1pPr>
          </a:lstStyle>
          <a:p>
            <a:fld id="{E4722813-D9CC-4197-AEF5-0DC82C75EFC8}" type="slidenum">
              <a:rPr lang="en-GB" altLang="en-US"/>
              <a:pPr/>
              <a:t>‹#›</a:t>
            </a:fld>
            <a:endParaRPr lang="en-GB" altLang="en-US"/>
          </a:p>
        </p:txBody>
      </p:sp>
    </p:spTree>
    <p:extLst>
      <p:ext uri="{BB962C8B-B14F-4D97-AF65-F5344CB8AC3E}">
        <p14:creationId xmlns:p14="http://schemas.microsoft.com/office/powerpoint/2010/main" val="25283855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Rectangle 6"/>
          <p:cNvSpPr>
            <a:spLocks noGrp="1" noChangeArrowheads="1"/>
          </p:cNvSpPr>
          <p:nvPr>
            <p:ph type="sldNum" sz="quarter" idx="10"/>
          </p:nvPr>
        </p:nvSpPr>
        <p:spPr>
          <a:ln/>
        </p:spPr>
        <p:txBody>
          <a:bodyPr/>
          <a:lstStyle>
            <a:lvl1pPr>
              <a:defRPr/>
            </a:lvl1pPr>
          </a:lstStyle>
          <a:p>
            <a:fld id="{627E4AD5-055E-4187-B57D-11D5627B89C9}" type="slidenum">
              <a:rPr lang="en-GB" altLang="en-US"/>
              <a:pPr/>
              <a:t>‹#›</a:t>
            </a:fld>
            <a:endParaRPr lang="en-GB" altLang="en-US"/>
          </a:p>
        </p:txBody>
      </p:sp>
    </p:spTree>
    <p:extLst>
      <p:ext uri="{BB962C8B-B14F-4D97-AF65-F5344CB8AC3E}">
        <p14:creationId xmlns:p14="http://schemas.microsoft.com/office/powerpoint/2010/main" val="6033289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sv-S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fld id="{5C74BFFA-CE2B-4D20-8001-FA1C8F4F82A0}" type="slidenum">
              <a:rPr lang="en-GB" altLang="en-US"/>
              <a:pPr/>
              <a:t>‹#›</a:t>
            </a:fld>
            <a:endParaRPr lang="en-GB" altLang="en-US"/>
          </a:p>
        </p:txBody>
      </p:sp>
    </p:spTree>
    <p:extLst>
      <p:ext uri="{BB962C8B-B14F-4D97-AF65-F5344CB8AC3E}">
        <p14:creationId xmlns:p14="http://schemas.microsoft.com/office/powerpoint/2010/main" val="2274953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sv-SE"/>
          </a:p>
        </p:txBody>
      </p:sp>
      <p:sp>
        <p:nvSpPr>
          <p:cNvPr id="3" name="Platshållare för tex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685800" y="1773238"/>
            <a:ext cx="38100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ontent Placeholder 3"/>
          <p:cNvSpPr>
            <a:spLocks noGrp="1"/>
          </p:cNvSpPr>
          <p:nvPr>
            <p:ph sz="half" idx="2"/>
          </p:nvPr>
        </p:nvSpPr>
        <p:spPr>
          <a:xfrm>
            <a:off x="4648200" y="1773238"/>
            <a:ext cx="38100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Rectangle 6"/>
          <p:cNvSpPr>
            <a:spLocks noGrp="1" noChangeArrowheads="1"/>
          </p:cNvSpPr>
          <p:nvPr>
            <p:ph type="sldNum" sz="quarter" idx="10"/>
          </p:nvPr>
        </p:nvSpPr>
        <p:spPr>
          <a:ln/>
        </p:spPr>
        <p:txBody>
          <a:bodyPr/>
          <a:lstStyle>
            <a:lvl1pPr>
              <a:defRPr/>
            </a:lvl1pPr>
          </a:lstStyle>
          <a:p>
            <a:fld id="{92914CB5-3B12-43C6-B1F2-29588FAC9F73}" type="slidenum">
              <a:rPr lang="en-GB" altLang="en-US"/>
              <a:pPr/>
              <a:t>‹#›</a:t>
            </a:fld>
            <a:endParaRPr lang="en-GB" altLang="en-US"/>
          </a:p>
        </p:txBody>
      </p:sp>
    </p:spTree>
    <p:extLst>
      <p:ext uri="{BB962C8B-B14F-4D97-AF65-F5344CB8AC3E}">
        <p14:creationId xmlns:p14="http://schemas.microsoft.com/office/powerpoint/2010/main" val="18179189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sv-S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7" name="Rectangle 6"/>
          <p:cNvSpPr>
            <a:spLocks noGrp="1" noChangeArrowheads="1"/>
          </p:cNvSpPr>
          <p:nvPr>
            <p:ph type="sldNum" sz="quarter" idx="10"/>
          </p:nvPr>
        </p:nvSpPr>
        <p:spPr>
          <a:ln/>
        </p:spPr>
        <p:txBody>
          <a:bodyPr/>
          <a:lstStyle>
            <a:lvl1pPr>
              <a:defRPr/>
            </a:lvl1pPr>
          </a:lstStyle>
          <a:p>
            <a:fld id="{59E02BED-DA5A-4AD0-BD81-E4AD5E9424E9}" type="slidenum">
              <a:rPr lang="en-GB" altLang="en-US"/>
              <a:pPr/>
              <a:t>‹#›</a:t>
            </a:fld>
            <a:endParaRPr lang="en-GB" altLang="en-US"/>
          </a:p>
        </p:txBody>
      </p:sp>
    </p:spTree>
    <p:extLst>
      <p:ext uri="{BB962C8B-B14F-4D97-AF65-F5344CB8AC3E}">
        <p14:creationId xmlns:p14="http://schemas.microsoft.com/office/powerpoint/2010/main" val="2355363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Rectangle 6"/>
          <p:cNvSpPr>
            <a:spLocks noGrp="1" noChangeArrowheads="1"/>
          </p:cNvSpPr>
          <p:nvPr>
            <p:ph type="sldNum" sz="quarter" idx="10"/>
          </p:nvPr>
        </p:nvSpPr>
        <p:spPr>
          <a:ln/>
        </p:spPr>
        <p:txBody>
          <a:bodyPr/>
          <a:lstStyle>
            <a:lvl1pPr>
              <a:defRPr/>
            </a:lvl1pPr>
          </a:lstStyle>
          <a:p>
            <a:fld id="{FDE59B17-5A96-430E-AD79-1F808C2949CF}" type="slidenum">
              <a:rPr lang="en-GB" altLang="en-US"/>
              <a:pPr/>
              <a:t>‹#›</a:t>
            </a:fld>
            <a:endParaRPr lang="en-GB" altLang="en-US"/>
          </a:p>
        </p:txBody>
      </p:sp>
    </p:spTree>
    <p:extLst>
      <p:ext uri="{BB962C8B-B14F-4D97-AF65-F5344CB8AC3E}">
        <p14:creationId xmlns:p14="http://schemas.microsoft.com/office/powerpoint/2010/main" val="20544104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p:nvPr userDrawn="1"/>
        </p:nvSpPr>
        <p:spPr>
          <a:xfrm>
            <a:off x="107950" y="63500"/>
            <a:ext cx="4392613" cy="557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sv-SE">
              <a:solidFill>
                <a:srgbClr val="FFFFFF"/>
              </a:solidFill>
            </a:endParaRPr>
          </a:p>
        </p:txBody>
      </p:sp>
      <p:pic>
        <p:nvPicPr>
          <p:cNvPr id="3" name="Bildobjekt 9" descr="Chalmers Univ logo_svart.em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23850" y="171450"/>
            <a:ext cx="11049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Bildobjekt 8" descr="Logo GUeng_leftSV.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835150" y="63500"/>
            <a:ext cx="255111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Rak 12"/>
          <p:cNvCxnSpPr>
            <a:cxnSpLocks noChangeShapeType="1"/>
          </p:cNvCxnSpPr>
          <p:nvPr userDrawn="1"/>
        </p:nvCxnSpPr>
        <p:spPr bwMode="auto">
          <a:xfrm rot="5400000">
            <a:off x="1526381" y="240507"/>
            <a:ext cx="185737" cy="0"/>
          </a:xfrm>
          <a:prstGeom prst="line">
            <a:avLst/>
          </a:prstGeom>
          <a:noFill/>
          <a:ln w="6350" algn="ctr">
            <a:solidFill>
              <a:schemeClr val="tx1"/>
            </a:solidFill>
            <a:round/>
            <a:headEnd/>
            <a:tailEnd/>
          </a:ln>
          <a:extLst>
            <a:ext uri="{909E8E84-426E-40DD-AFC4-6F175D3DCCD1}">
              <a14:hiddenFill xmlns:a14="http://schemas.microsoft.com/office/drawing/2010/main">
                <a:noFill/>
              </a14:hiddenFill>
            </a:ext>
          </a:extLst>
        </p:spPr>
      </p:cxnSp>
      <p:sp>
        <p:nvSpPr>
          <p:cNvPr id="6" name="Rectangle 6"/>
          <p:cNvSpPr>
            <a:spLocks noGrp="1" noChangeArrowheads="1"/>
          </p:cNvSpPr>
          <p:nvPr>
            <p:ph type="sldNum" sz="quarter" idx="10"/>
          </p:nvPr>
        </p:nvSpPr>
        <p:spPr/>
        <p:txBody>
          <a:bodyPr/>
          <a:lstStyle>
            <a:lvl1pPr>
              <a:defRPr/>
            </a:lvl1pPr>
          </a:lstStyle>
          <a:p>
            <a:fld id="{B6735462-EAC3-46CA-9342-5F3FCA852A81}" type="slidenum">
              <a:rPr lang="en-GB" altLang="en-US"/>
              <a:pPr/>
              <a:t>‹#›</a:t>
            </a:fld>
            <a:endParaRPr lang="en-GB" altLang="en-US"/>
          </a:p>
        </p:txBody>
      </p:sp>
    </p:spTree>
    <p:extLst>
      <p:ext uri="{BB962C8B-B14F-4D97-AF65-F5344CB8AC3E}">
        <p14:creationId xmlns:p14="http://schemas.microsoft.com/office/powerpoint/2010/main" val="27451575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sv-S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63FCB881-0BF1-41CA-B33E-F8F674B6BB6A}" type="slidenum">
              <a:rPr lang="en-GB" altLang="en-US"/>
              <a:pPr/>
              <a:t>‹#›</a:t>
            </a:fld>
            <a:endParaRPr lang="en-GB" altLang="en-US"/>
          </a:p>
        </p:txBody>
      </p:sp>
    </p:spTree>
    <p:extLst>
      <p:ext uri="{BB962C8B-B14F-4D97-AF65-F5344CB8AC3E}">
        <p14:creationId xmlns:p14="http://schemas.microsoft.com/office/powerpoint/2010/main" val="10483860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userDrawn="1"/>
        </p:nvSpPr>
        <p:spPr>
          <a:xfrm>
            <a:off x="107950" y="63500"/>
            <a:ext cx="4392613" cy="557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sv-SE">
              <a:solidFill>
                <a:srgbClr val="FFFFFF"/>
              </a:solidFill>
            </a:endParaRPr>
          </a:p>
        </p:txBody>
      </p:sp>
      <p:pic>
        <p:nvPicPr>
          <p:cNvPr id="6" name="Bildobjekt 9" descr="Chalmers Univ logo_svart.em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23850" y="171450"/>
            <a:ext cx="11049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Bildobjekt 8" descr="Logo GUeng_leftSV.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835150" y="63500"/>
            <a:ext cx="255111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Rak 12"/>
          <p:cNvCxnSpPr>
            <a:cxnSpLocks noChangeShapeType="1"/>
          </p:cNvCxnSpPr>
          <p:nvPr userDrawn="1"/>
        </p:nvCxnSpPr>
        <p:spPr bwMode="auto">
          <a:xfrm rot="5400000">
            <a:off x="1526381" y="240507"/>
            <a:ext cx="185737" cy="0"/>
          </a:xfrm>
          <a:prstGeom prst="line">
            <a:avLst/>
          </a:prstGeom>
          <a:noFill/>
          <a:ln w="6350" algn="ctr">
            <a:solidFill>
              <a:schemeClr val="tx1"/>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sv-S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sv-SE"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Rectangle 6"/>
          <p:cNvSpPr>
            <a:spLocks noGrp="1" noChangeArrowheads="1"/>
          </p:cNvSpPr>
          <p:nvPr>
            <p:ph type="sldNum" sz="quarter" idx="10"/>
          </p:nvPr>
        </p:nvSpPr>
        <p:spPr/>
        <p:txBody>
          <a:bodyPr/>
          <a:lstStyle>
            <a:lvl1pPr>
              <a:defRPr/>
            </a:lvl1pPr>
          </a:lstStyle>
          <a:p>
            <a:fld id="{9902F378-B7B6-4CC6-A424-AA9D6C698587}" type="slidenum">
              <a:rPr lang="en-GB" altLang="en-US"/>
              <a:pPr/>
              <a:t>‹#›</a:t>
            </a:fld>
            <a:endParaRPr lang="en-GB" altLang="en-US"/>
          </a:p>
        </p:txBody>
      </p:sp>
    </p:spTree>
    <p:extLst>
      <p:ext uri="{BB962C8B-B14F-4D97-AF65-F5344CB8AC3E}">
        <p14:creationId xmlns:p14="http://schemas.microsoft.com/office/powerpoint/2010/main" val="28677596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Rectangle 6"/>
          <p:cNvSpPr>
            <a:spLocks noGrp="1" noChangeArrowheads="1"/>
          </p:cNvSpPr>
          <p:nvPr>
            <p:ph type="sldNum" sz="quarter" idx="10"/>
          </p:nvPr>
        </p:nvSpPr>
        <p:spPr>
          <a:ln/>
        </p:spPr>
        <p:txBody>
          <a:bodyPr/>
          <a:lstStyle>
            <a:lvl1pPr>
              <a:defRPr/>
            </a:lvl1pPr>
          </a:lstStyle>
          <a:p>
            <a:fld id="{66B26711-88E5-4032-9888-03CB1B0D5F49}" type="slidenum">
              <a:rPr lang="en-GB" altLang="en-US"/>
              <a:pPr/>
              <a:t>‹#›</a:t>
            </a:fld>
            <a:endParaRPr lang="en-GB" altLang="en-US"/>
          </a:p>
        </p:txBody>
      </p:sp>
    </p:spTree>
    <p:extLst>
      <p:ext uri="{BB962C8B-B14F-4D97-AF65-F5344CB8AC3E}">
        <p14:creationId xmlns:p14="http://schemas.microsoft.com/office/powerpoint/2010/main" val="1215198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92150"/>
            <a:ext cx="1943100" cy="6049963"/>
          </a:xfrm>
        </p:spPr>
        <p:txBody>
          <a:bodyPr vert="eaVert"/>
          <a:lstStyle/>
          <a:p>
            <a:r>
              <a:rPr lang="en-US" smtClean="0"/>
              <a:t>Click to edit Master title style</a:t>
            </a:r>
            <a:endParaRPr lang="sv-SE"/>
          </a:p>
        </p:txBody>
      </p:sp>
      <p:sp>
        <p:nvSpPr>
          <p:cNvPr id="3" name="Vertical Text Placeholder 2"/>
          <p:cNvSpPr>
            <a:spLocks noGrp="1"/>
          </p:cNvSpPr>
          <p:nvPr>
            <p:ph type="body" orient="vert" idx="1"/>
          </p:nvPr>
        </p:nvSpPr>
        <p:spPr>
          <a:xfrm>
            <a:off x="685800" y="692150"/>
            <a:ext cx="5676900" cy="60499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Rectangle 6"/>
          <p:cNvSpPr>
            <a:spLocks noGrp="1" noChangeArrowheads="1"/>
          </p:cNvSpPr>
          <p:nvPr>
            <p:ph type="sldNum" sz="quarter" idx="10"/>
          </p:nvPr>
        </p:nvSpPr>
        <p:spPr>
          <a:ln/>
        </p:spPr>
        <p:txBody>
          <a:bodyPr/>
          <a:lstStyle>
            <a:lvl1pPr>
              <a:defRPr/>
            </a:lvl1pPr>
          </a:lstStyle>
          <a:p>
            <a:fld id="{2EDBA879-D2B8-4153-B722-508274C45D5D}" type="slidenum">
              <a:rPr lang="en-GB" altLang="en-US"/>
              <a:pPr/>
              <a:t>‹#›</a:t>
            </a:fld>
            <a:endParaRPr lang="en-GB" altLang="en-US"/>
          </a:p>
        </p:txBody>
      </p:sp>
    </p:spTree>
    <p:extLst>
      <p:ext uri="{BB962C8B-B14F-4D97-AF65-F5344CB8AC3E}">
        <p14:creationId xmlns:p14="http://schemas.microsoft.com/office/powerpoint/2010/main" val="1786220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smtClean="0"/>
              <a:t>Click to edit Master title style</a:t>
            </a:r>
            <a:endParaRPr lang="sv-SE"/>
          </a:p>
        </p:txBody>
      </p:sp>
      <p:sp>
        <p:nvSpPr>
          <p:cNvPr id="3" name="Platshållare för innehåll 2"/>
          <p:cNvSpPr>
            <a:spLocks noGrp="1"/>
          </p:cNvSpPr>
          <p:nvPr>
            <p:ph sz="half" idx="1"/>
          </p:nvPr>
        </p:nvSpPr>
        <p:spPr>
          <a:xfrm>
            <a:off x="685800" y="1981200"/>
            <a:ext cx="3810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innehåll 3"/>
          <p:cNvSpPr>
            <a:spLocks noGrp="1"/>
          </p:cNvSpPr>
          <p:nvPr>
            <p:ph sz="half" idx="2"/>
          </p:nvPr>
        </p:nvSpPr>
        <p:spPr>
          <a:xfrm>
            <a:off x="4648200" y="1981200"/>
            <a:ext cx="3810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sv-SE"/>
          </a:p>
        </p:txBody>
      </p:sp>
      <p:sp>
        <p:nvSpPr>
          <p:cNvPr id="3" name="Platshållare för tex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Platshållare för innehåll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Platshållare för tex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Platshållare för innehåll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smtClean="0"/>
              <a:t>Click to edit Master title style</a:t>
            </a:r>
            <a:endParaRPr lang="sv-S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sv-SE"/>
          </a:p>
        </p:txBody>
      </p:sp>
      <p:sp>
        <p:nvSpPr>
          <p:cNvPr id="3" name="Platshållare för innehåll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tex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sv-SE"/>
          </a:p>
        </p:txBody>
      </p:sp>
      <p:sp>
        <p:nvSpPr>
          <p:cNvPr id="3" name="Platshållare för bild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sv-SE" noProof="0" smtClean="0"/>
          </a:p>
        </p:txBody>
      </p:sp>
      <p:sp>
        <p:nvSpPr>
          <p:cNvPr id="4" name="Platshållare för tex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emf"/><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3.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17" Type="http://schemas.openxmlformats.org/officeDocument/2006/relationships/image" Target="../media/image2.jpeg"/><Relationship Id="rId2" Type="http://schemas.openxmlformats.org/officeDocument/2006/relationships/slideLayout" Target="../slideLayouts/slideLayout28.xml"/><Relationship Id="rId16" Type="http://schemas.openxmlformats.org/officeDocument/2006/relationships/image" Target="../media/image1.emf"/><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5.pn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10"/>
          <p:cNvSpPr>
            <a:spLocks noGrp="1" noChangeArrowheads="1"/>
          </p:cNvSpPr>
          <p:nvPr>
            <p:ph type="title"/>
          </p:nvPr>
        </p:nvSpPr>
        <p:spPr bwMode="auto">
          <a:xfrm>
            <a:off x="0" y="838200"/>
            <a:ext cx="91440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sv-SE" smtClean="0"/>
              <a:t>Klicka här för att ändra format</a:t>
            </a:r>
            <a:endParaRPr lang="sv-SE"/>
          </a:p>
        </p:txBody>
      </p:sp>
      <p:sp>
        <p:nvSpPr>
          <p:cNvPr id="1028" name="Rectangle 11"/>
          <p:cNvSpPr>
            <a:spLocks noGrp="1" noChangeArrowheads="1"/>
          </p:cNvSpPr>
          <p:nvPr>
            <p:ph type="body" idx="1"/>
          </p:nvPr>
        </p:nvSpPr>
        <p:spPr bwMode="auto">
          <a:xfrm>
            <a:off x="685800" y="1981200"/>
            <a:ext cx="77724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pic>
        <p:nvPicPr>
          <p:cNvPr id="10" name="Bildobjekt 9" descr="Chalmers Univ logo_svart.emf"/>
          <p:cNvPicPr>
            <a:picLocks noChangeAspect="1"/>
          </p:cNvPicPr>
          <p:nvPr/>
        </p:nvPicPr>
        <p:blipFill>
          <a:blip r:embed="rId13"/>
          <a:stretch>
            <a:fillRect/>
          </a:stretch>
        </p:blipFill>
        <p:spPr>
          <a:xfrm>
            <a:off x="323528" y="170728"/>
            <a:ext cx="1105544" cy="213446"/>
          </a:xfrm>
          <a:prstGeom prst="rect">
            <a:avLst/>
          </a:prstGeom>
        </p:spPr>
      </p:pic>
      <p:cxnSp>
        <p:nvCxnSpPr>
          <p:cNvPr id="12" name="Rak 11"/>
          <p:cNvCxnSpPr/>
          <p:nvPr/>
        </p:nvCxnSpPr>
        <p:spPr bwMode="auto">
          <a:xfrm>
            <a:off x="0" y="457200"/>
            <a:ext cx="9144000" cy="1588"/>
          </a:xfrm>
          <a:prstGeom prst="line">
            <a:avLst/>
          </a:prstGeom>
          <a:solidFill>
            <a:schemeClr val="accent1"/>
          </a:solidFill>
          <a:ln w="3175" cap="flat" cmpd="sng" algn="ctr">
            <a:solidFill>
              <a:schemeClr val="bg2">
                <a:lumMod val="40000"/>
                <a:lumOff val="60000"/>
              </a:schemeClr>
            </a:solidFill>
            <a:prstDash val="solid"/>
            <a:round/>
            <a:headEnd type="none" w="med" len="med"/>
            <a:tailEnd type="none" w="med" len="med"/>
          </a:ln>
          <a:effectLst/>
        </p:spPr>
      </p:cxnSp>
      <p:pic>
        <p:nvPicPr>
          <p:cNvPr id="9" name="Bildobjekt 8" descr="Logo GUeng_leftSV.jpg"/>
          <p:cNvPicPr>
            <a:picLocks noChangeAspect="1"/>
          </p:cNvPicPr>
          <p:nvPr/>
        </p:nvPicPr>
        <p:blipFill>
          <a:blip r:embed="rId14"/>
          <a:stretch>
            <a:fillRect/>
          </a:stretch>
        </p:blipFill>
        <p:spPr>
          <a:xfrm>
            <a:off x="1835696" y="63653"/>
            <a:ext cx="2549834" cy="341012"/>
          </a:xfrm>
          <a:prstGeom prst="rect">
            <a:avLst/>
          </a:prstGeom>
        </p:spPr>
      </p:pic>
      <p:cxnSp>
        <p:nvCxnSpPr>
          <p:cNvPr id="13" name="Rak 12"/>
          <p:cNvCxnSpPr/>
          <p:nvPr/>
        </p:nvCxnSpPr>
        <p:spPr bwMode="auto">
          <a:xfrm rot="5400000">
            <a:off x="1527249" y="240234"/>
            <a:ext cx="184448" cy="397"/>
          </a:xfrm>
          <a:prstGeom prst="line">
            <a:avLst/>
          </a:prstGeom>
          <a:solidFill>
            <a:schemeClr val="accent1"/>
          </a:solidFill>
          <a:ln w="6350" cap="flat" cmpd="sng" algn="ctr">
            <a:solidFill>
              <a:schemeClr val="tx1"/>
            </a:solidFill>
            <a:prstDash val="solid"/>
            <a:round/>
            <a:headEnd type="none" w="med" len="med"/>
            <a:tailEnd type="none" w="med" len="med"/>
          </a:ln>
          <a:effectLst/>
        </p:spPr>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000" b="1">
          <a:solidFill>
            <a:schemeClr val="tx1"/>
          </a:solidFill>
          <a:latin typeface="+mj-lt"/>
          <a:ea typeface="ＭＳ Ｐゴシック" pitchFamily="96" charset="-128"/>
          <a:cs typeface="Akzidenz-Bd for Chalmers"/>
        </a:defRPr>
      </a:lvl1pPr>
      <a:lvl2pPr algn="ctr" rtl="0" eaLnBrk="1" fontAlgn="base" hangingPunct="1">
        <a:spcBef>
          <a:spcPct val="0"/>
        </a:spcBef>
        <a:spcAft>
          <a:spcPct val="0"/>
        </a:spcAft>
        <a:defRPr sz="4000">
          <a:solidFill>
            <a:schemeClr val="bg1"/>
          </a:solidFill>
          <a:latin typeface="Arial Black" pitchFamily="68" charset="0"/>
          <a:ea typeface="ＭＳ Ｐゴシック" pitchFamily="96" charset="-128"/>
          <a:cs typeface="ＭＳ Ｐゴシック" pitchFamily="96" charset="-128"/>
        </a:defRPr>
      </a:lvl2pPr>
      <a:lvl3pPr algn="ctr" rtl="0" eaLnBrk="1" fontAlgn="base" hangingPunct="1">
        <a:spcBef>
          <a:spcPct val="0"/>
        </a:spcBef>
        <a:spcAft>
          <a:spcPct val="0"/>
        </a:spcAft>
        <a:defRPr sz="4000">
          <a:solidFill>
            <a:schemeClr val="bg1"/>
          </a:solidFill>
          <a:latin typeface="Arial Black" pitchFamily="68" charset="0"/>
          <a:ea typeface="ＭＳ Ｐゴシック" pitchFamily="96" charset="-128"/>
          <a:cs typeface="ＭＳ Ｐゴシック" pitchFamily="96" charset="-128"/>
        </a:defRPr>
      </a:lvl3pPr>
      <a:lvl4pPr algn="ctr" rtl="0" eaLnBrk="1" fontAlgn="base" hangingPunct="1">
        <a:spcBef>
          <a:spcPct val="0"/>
        </a:spcBef>
        <a:spcAft>
          <a:spcPct val="0"/>
        </a:spcAft>
        <a:defRPr sz="4000">
          <a:solidFill>
            <a:schemeClr val="bg1"/>
          </a:solidFill>
          <a:latin typeface="Arial Black" pitchFamily="68" charset="0"/>
          <a:ea typeface="ＭＳ Ｐゴシック" pitchFamily="96" charset="-128"/>
          <a:cs typeface="ＭＳ Ｐゴシック" pitchFamily="96" charset="-128"/>
        </a:defRPr>
      </a:lvl4pPr>
      <a:lvl5pPr algn="ctr" rtl="0" eaLnBrk="1" fontAlgn="base" hangingPunct="1">
        <a:spcBef>
          <a:spcPct val="0"/>
        </a:spcBef>
        <a:spcAft>
          <a:spcPct val="0"/>
        </a:spcAft>
        <a:defRPr sz="4000">
          <a:solidFill>
            <a:schemeClr val="bg1"/>
          </a:solidFill>
          <a:latin typeface="Arial Black" pitchFamily="68" charset="0"/>
          <a:ea typeface="ＭＳ Ｐゴシック" pitchFamily="96" charset="-128"/>
          <a:cs typeface="ＭＳ Ｐゴシック" pitchFamily="96" charset="-128"/>
        </a:defRPr>
      </a:lvl5pPr>
      <a:lvl6pPr marL="457200" algn="ctr" rtl="0" eaLnBrk="1" fontAlgn="base" hangingPunct="1">
        <a:spcBef>
          <a:spcPct val="0"/>
        </a:spcBef>
        <a:spcAft>
          <a:spcPct val="0"/>
        </a:spcAft>
        <a:defRPr sz="4000">
          <a:solidFill>
            <a:schemeClr val="bg1"/>
          </a:solidFill>
          <a:latin typeface="Arial Black" pitchFamily="68" charset="0"/>
        </a:defRPr>
      </a:lvl6pPr>
      <a:lvl7pPr marL="914400" algn="ctr" rtl="0" eaLnBrk="1" fontAlgn="base" hangingPunct="1">
        <a:spcBef>
          <a:spcPct val="0"/>
        </a:spcBef>
        <a:spcAft>
          <a:spcPct val="0"/>
        </a:spcAft>
        <a:defRPr sz="4000">
          <a:solidFill>
            <a:schemeClr val="bg1"/>
          </a:solidFill>
          <a:latin typeface="Arial Black" pitchFamily="68" charset="0"/>
        </a:defRPr>
      </a:lvl7pPr>
      <a:lvl8pPr marL="1371600" algn="ctr" rtl="0" eaLnBrk="1" fontAlgn="base" hangingPunct="1">
        <a:spcBef>
          <a:spcPct val="0"/>
        </a:spcBef>
        <a:spcAft>
          <a:spcPct val="0"/>
        </a:spcAft>
        <a:defRPr sz="4000">
          <a:solidFill>
            <a:schemeClr val="bg1"/>
          </a:solidFill>
          <a:latin typeface="Arial Black" pitchFamily="68" charset="0"/>
        </a:defRPr>
      </a:lvl8pPr>
      <a:lvl9pPr marL="1828800" algn="ctr" rtl="0" eaLnBrk="1" fontAlgn="base" hangingPunct="1">
        <a:spcBef>
          <a:spcPct val="0"/>
        </a:spcBef>
        <a:spcAft>
          <a:spcPct val="0"/>
        </a:spcAft>
        <a:defRPr sz="4000">
          <a:solidFill>
            <a:schemeClr val="bg1"/>
          </a:solidFill>
          <a:latin typeface="Arial Black" pitchFamily="68" charset="0"/>
        </a:defRPr>
      </a:lvl9pPr>
    </p:titleStyle>
    <p:bodyStyle>
      <a:lvl1pPr marL="342900" indent="-342900" algn="l" rtl="0" eaLnBrk="1" fontAlgn="base" hangingPunct="1">
        <a:spcBef>
          <a:spcPct val="20000"/>
        </a:spcBef>
        <a:spcAft>
          <a:spcPct val="0"/>
        </a:spcAft>
        <a:buClr>
          <a:srgbClr val="FF0000"/>
        </a:buClr>
        <a:buSzPct val="150000"/>
        <a:buChar char="•"/>
        <a:defRPr sz="2000" b="0" i="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b="0" i="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b="0" i="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b="0" i="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b="0" i="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title"/>
          </p:nvPr>
        </p:nvSpPr>
        <p:spPr bwMode="auto">
          <a:xfrm>
            <a:off x="0" y="549275"/>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sv-SE" altLang="en-US" smtClean="0"/>
              <a:t>Klicka här för att ändra format</a:t>
            </a:r>
          </a:p>
        </p:txBody>
      </p:sp>
      <p:sp>
        <p:nvSpPr>
          <p:cNvPr id="1027" name="Rectangle 11"/>
          <p:cNvSpPr>
            <a:spLocks noGrp="1" noChangeArrowheads="1"/>
          </p:cNvSpPr>
          <p:nvPr>
            <p:ph type="body" idx="1"/>
          </p:nvPr>
        </p:nvSpPr>
        <p:spPr bwMode="auto">
          <a:xfrm>
            <a:off x="395288" y="1484313"/>
            <a:ext cx="8353425" cy="499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sv-SE" altLang="en-US" smtClean="0"/>
              <a:t>Klicka här för att ändra format på bakgrundstexten</a:t>
            </a:r>
          </a:p>
          <a:p>
            <a:pPr lvl="1"/>
            <a:r>
              <a:rPr lang="sv-SE" altLang="en-US" smtClean="0"/>
              <a:t>Nivå två</a:t>
            </a:r>
          </a:p>
          <a:p>
            <a:pPr lvl="2"/>
            <a:r>
              <a:rPr lang="sv-SE" altLang="en-US" smtClean="0"/>
              <a:t>Nivå tre</a:t>
            </a:r>
          </a:p>
          <a:p>
            <a:pPr lvl="3"/>
            <a:r>
              <a:rPr lang="sv-SE" altLang="en-US" smtClean="0"/>
              <a:t>Nivå fyra</a:t>
            </a:r>
          </a:p>
          <a:p>
            <a:pPr lvl="4"/>
            <a:r>
              <a:rPr lang="sv-SE" altLang="en-US" smtClean="0"/>
              <a:t>Nivå fem</a:t>
            </a:r>
          </a:p>
        </p:txBody>
      </p:sp>
      <p:pic>
        <p:nvPicPr>
          <p:cNvPr id="1028" name="Bildobjekt 9" descr="Chalmers Univ logo_svart.emf"/>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323850" y="171450"/>
            <a:ext cx="11049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Rak 11"/>
          <p:cNvCxnSpPr/>
          <p:nvPr/>
        </p:nvCxnSpPr>
        <p:spPr bwMode="auto">
          <a:xfrm>
            <a:off x="0" y="457200"/>
            <a:ext cx="9144000" cy="1588"/>
          </a:xfrm>
          <a:prstGeom prst="line">
            <a:avLst/>
          </a:prstGeom>
          <a:solidFill>
            <a:schemeClr val="accent1"/>
          </a:solidFill>
          <a:ln w="3175" cap="flat" cmpd="sng" algn="ctr">
            <a:solidFill>
              <a:schemeClr val="bg2">
                <a:lumMod val="40000"/>
                <a:lumOff val="60000"/>
              </a:schemeClr>
            </a:solidFill>
            <a:prstDash val="solid"/>
            <a:round/>
            <a:headEnd type="none" w="med" len="med"/>
            <a:tailEnd type="none" w="med" len="med"/>
          </a:ln>
          <a:effectLst/>
        </p:spPr>
      </p:cxnSp>
      <p:pic>
        <p:nvPicPr>
          <p:cNvPr id="1030" name="Bildobjekt 8" descr="Logo GUeng_leftSV.jp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1835150" y="63500"/>
            <a:ext cx="255111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31" name="Rak 12"/>
          <p:cNvCxnSpPr>
            <a:cxnSpLocks noChangeShapeType="1"/>
          </p:cNvCxnSpPr>
          <p:nvPr/>
        </p:nvCxnSpPr>
        <p:spPr bwMode="auto">
          <a:xfrm rot="5400000">
            <a:off x="1526381" y="240507"/>
            <a:ext cx="185737" cy="0"/>
          </a:xfrm>
          <a:prstGeom prst="line">
            <a:avLst/>
          </a:prstGeom>
          <a:noFill/>
          <a:ln w="6350" algn="ctr">
            <a:solidFill>
              <a:schemeClr val="tx1"/>
            </a:solidFill>
            <a:round/>
            <a:headEnd/>
            <a:tailEnd/>
          </a:ln>
          <a:extLst>
            <a:ext uri="{909E8E84-426E-40DD-AFC4-6F175D3DCCD1}">
              <a14:hiddenFill xmlns:a14="http://schemas.microsoft.com/office/drawing/2010/main">
                <a:noFill/>
              </a14:hiddenFill>
            </a:ext>
          </a:extLst>
        </p:spPr>
      </p:cxnSp>
      <p:sp>
        <p:nvSpPr>
          <p:cNvPr id="1032" name="TextBox 10"/>
          <p:cNvSpPr txBox="1">
            <a:spLocks noChangeArrowheads="1"/>
          </p:cNvSpPr>
          <p:nvPr userDrawn="1"/>
        </p:nvSpPr>
        <p:spPr bwMode="auto">
          <a:xfrm>
            <a:off x="7823200" y="106363"/>
            <a:ext cx="11271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r>
              <a:rPr lang="en-US" sz="1200" smtClean="0">
                <a:solidFill>
                  <a:srgbClr val="D9D9D9"/>
                </a:solidFill>
                <a:latin typeface="Calibri" pitchFamily="34" charset="0"/>
              </a:rPr>
              <a:t>MRV Chaudron</a:t>
            </a:r>
            <a:endParaRPr lang="sv-SE" sz="1200" smtClean="0">
              <a:solidFill>
                <a:srgbClr val="D9D9D9"/>
              </a:solidFill>
              <a:latin typeface="Calibri" pitchFamily="34" charset="0"/>
            </a:endParaRPr>
          </a:p>
        </p:txBody>
      </p:sp>
      <p:sp>
        <p:nvSpPr>
          <p:cNvPr id="9" name="Slide Number Placeholder 4"/>
          <p:cNvSpPr>
            <a:spLocks noGrp="1"/>
          </p:cNvSpPr>
          <p:nvPr>
            <p:ph type="sldNum" sz="quarter" idx="4"/>
          </p:nvPr>
        </p:nvSpPr>
        <p:spPr>
          <a:xfrm>
            <a:off x="8532813" y="6308725"/>
            <a:ext cx="503237" cy="457200"/>
          </a:xfrm>
          <a:prstGeom prst="rect">
            <a:avLst/>
          </a:prstGeom>
        </p:spPr>
        <p:txBody>
          <a:bodyPr vert="horz" wrap="square" lIns="91440" tIns="45720" rIns="91440" bIns="45720" numCol="1" anchor="ctr" anchorCtr="0" compatLnSpc="1">
            <a:prstTxWarp prst="textNoShape">
              <a:avLst/>
            </a:prstTxWarp>
          </a:bodyPr>
          <a:lstStyle>
            <a:lvl1pPr algn="r">
              <a:defRPr sz="1600">
                <a:latin typeface="Calibri" panose="020F0502020204030204" pitchFamily="34" charset="0"/>
              </a:defRPr>
            </a:lvl1pPr>
          </a:lstStyle>
          <a:p>
            <a:pPr eaLnBrk="1" hangingPunct="1"/>
            <a:fld id="{57B09355-F746-4B00-A250-FE1624B0F9DA}" type="slidenum">
              <a:rPr lang="en-GB" altLang="en-US" smtClean="0">
                <a:solidFill>
                  <a:srgbClr val="000000"/>
                </a:solidFill>
              </a:rPr>
              <a:pPr eaLnBrk="1" hangingPunct="1"/>
              <a:t>‹#›</a:t>
            </a:fld>
            <a:endParaRPr lang="en-GB" altLang="en-US" smtClean="0">
              <a:solidFill>
                <a:srgbClr val="000000"/>
              </a:solidFill>
            </a:endParaRPr>
          </a:p>
        </p:txBody>
      </p:sp>
    </p:spTree>
    <p:extLst>
      <p:ext uri="{BB962C8B-B14F-4D97-AF65-F5344CB8AC3E}">
        <p14:creationId xmlns:p14="http://schemas.microsoft.com/office/powerpoint/2010/main" val="9075011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iming>
    <p:tnLst>
      <p:par>
        <p:cTn id="1" dur="indefinite" restart="never" nodeType="tmRoot"/>
      </p:par>
    </p:tnLst>
  </p:timing>
  <p:hf hdr="0" ftr="0" dt="0"/>
  <p:txStyles>
    <p:titleStyle>
      <a:lvl1pPr algn="ctr" rtl="0" eaLnBrk="0" fontAlgn="base" hangingPunct="0">
        <a:spcBef>
          <a:spcPct val="0"/>
        </a:spcBef>
        <a:spcAft>
          <a:spcPct val="0"/>
        </a:spcAft>
        <a:defRPr sz="4000" b="1">
          <a:solidFill>
            <a:schemeClr val="tx1"/>
          </a:solidFill>
          <a:latin typeface="Calibri" pitchFamily="34" charset="0"/>
          <a:ea typeface="MS PGothic" pitchFamily="34" charset="-128"/>
          <a:cs typeface="Calibri" pitchFamily="34" charset="0"/>
        </a:defRPr>
      </a:lvl1pPr>
      <a:lvl2pPr algn="ctr" rtl="0" eaLnBrk="0" fontAlgn="base" hangingPunct="0">
        <a:spcBef>
          <a:spcPct val="0"/>
        </a:spcBef>
        <a:spcAft>
          <a:spcPct val="0"/>
        </a:spcAft>
        <a:defRPr sz="4000" b="1">
          <a:solidFill>
            <a:schemeClr val="tx1"/>
          </a:solidFill>
          <a:latin typeface="Calibri" pitchFamily="34" charset="0"/>
          <a:ea typeface="MS PGothic" pitchFamily="34" charset="-128"/>
          <a:cs typeface="Calibri" pitchFamily="34" charset="0"/>
        </a:defRPr>
      </a:lvl2pPr>
      <a:lvl3pPr algn="ctr" rtl="0" eaLnBrk="0" fontAlgn="base" hangingPunct="0">
        <a:spcBef>
          <a:spcPct val="0"/>
        </a:spcBef>
        <a:spcAft>
          <a:spcPct val="0"/>
        </a:spcAft>
        <a:defRPr sz="4000" b="1">
          <a:solidFill>
            <a:schemeClr val="tx1"/>
          </a:solidFill>
          <a:latin typeface="Calibri" pitchFamily="34" charset="0"/>
          <a:ea typeface="MS PGothic" pitchFamily="34" charset="-128"/>
          <a:cs typeface="Calibri" pitchFamily="34" charset="0"/>
        </a:defRPr>
      </a:lvl3pPr>
      <a:lvl4pPr algn="ctr" rtl="0" eaLnBrk="0" fontAlgn="base" hangingPunct="0">
        <a:spcBef>
          <a:spcPct val="0"/>
        </a:spcBef>
        <a:spcAft>
          <a:spcPct val="0"/>
        </a:spcAft>
        <a:defRPr sz="4000" b="1">
          <a:solidFill>
            <a:schemeClr val="tx1"/>
          </a:solidFill>
          <a:latin typeface="Calibri" pitchFamily="34" charset="0"/>
          <a:ea typeface="MS PGothic" pitchFamily="34" charset="-128"/>
          <a:cs typeface="Calibri" pitchFamily="34" charset="0"/>
        </a:defRPr>
      </a:lvl4pPr>
      <a:lvl5pPr algn="ctr" rtl="0" eaLnBrk="0" fontAlgn="base" hangingPunct="0">
        <a:spcBef>
          <a:spcPct val="0"/>
        </a:spcBef>
        <a:spcAft>
          <a:spcPct val="0"/>
        </a:spcAft>
        <a:defRPr sz="4000" b="1">
          <a:solidFill>
            <a:schemeClr val="tx1"/>
          </a:solidFill>
          <a:latin typeface="Calibri" pitchFamily="34" charset="0"/>
          <a:ea typeface="MS PGothic" pitchFamily="34" charset="-128"/>
          <a:cs typeface="Calibri" pitchFamily="34" charset="0"/>
        </a:defRPr>
      </a:lvl5pPr>
      <a:lvl6pPr marL="457200" algn="ctr" rtl="0" eaLnBrk="1" fontAlgn="base" hangingPunct="1">
        <a:spcBef>
          <a:spcPct val="0"/>
        </a:spcBef>
        <a:spcAft>
          <a:spcPct val="0"/>
        </a:spcAft>
        <a:defRPr sz="4000">
          <a:solidFill>
            <a:schemeClr val="bg1"/>
          </a:solidFill>
          <a:latin typeface="Arial Black" pitchFamily="68" charset="0"/>
        </a:defRPr>
      </a:lvl6pPr>
      <a:lvl7pPr marL="914400" algn="ctr" rtl="0" eaLnBrk="1" fontAlgn="base" hangingPunct="1">
        <a:spcBef>
          <a:spcPct val="0"/>
        </a:spcBef>
        <a:spcAft>
          <a:spcPct val="0"/>
        </a:spcAft>
        <a:defRPr sz="4000">
          <a:solidFill>
            <a:schemeClr val="bg1"/>
          </a:solidFill>
          <a:latin typeface="Arial Black" pitchFamily="68" charset="0"/>
        </a:defRPr>
      </a:lvl7pPr>
      <a:lvl8pPr marL="1371600" algn="ctr" rtl="0" eaLnBrk="1" fontAlgn="base" hangingPunct="1">
        <a:spcBef>
          <a:spcPct val="0"/>
        </a:spcBef>
        <a:spcAft>
          <a:spcPct val="0"/>
        </a:spcAft>
        <a:defRPr sz="4000">
          <a:solidFill>
            <a:schemeClr val="bg1"/>
          </a:solidFill>
          <a:latin typeface="Arial Black" pitchFamily="68" charset="0"/>
        </a:defRPr>
      </a:lvl8pPr>
      <a:lvl9pPr marL="1828800" algn="ctr" rtl="0" eaLnBrk="1" fontAlgn="base" hangingPunct="1">
        <a:spcBef>
          <a:spcPct val="0"/>
        </a:spcBef>
        <a:spcAft>
          <a:spcPct val="0"/>
        </a:spcAft>
        <a:defRPr sz="4000">
          <a:solidFill>
            <a:schemeClr val="bg1"/>
          </a:solidFill>
          <a:latin typeface="Arial Black" pitchFamily="68" charset="0"/>
        </a:defRPr>
      </a:lvl9pPr>
    </p:titleStyle>
    <p:bodyStyle>
      <a:lvl1pPr marL="342900" indent="-342900" algn="l" rtl="0" eaLnBrk="0" fontAlgn="base" hangingPunct="0">
        <a:spcBef>
          <a:spcPct val="20000"/>
        </a:spcBef>
        <a:spcAft>
          <a:spcPct val="0"/>
        </a:spcAft>
        <a:buSzPct val="100000"/>
        <a:buFont typeface="Arial" panose="020B0604020202020204" pitchFamily="34" charset="0"/>
        <a:buChar char="•"/>
        <a:defRPr sz="2400">
          <a:solidFill>
            <a:schemeClr val="tx1"/>
          </a:solidFill>
          <a:latin typeface="Calibri" pitchFamily="34" charset="0"/>
          <a:ea typeface="MS PGothic" pitchFamily="34" charset="-128"/>
          <a:cs typeface="Calibri" pitchFamily="34" charset="0"/>
        </a:defRPr>
      </a:lvl1pPr>
      <a:lvl2pPr marL="742950" indent="-285750" algn="l" rtl="0" eaLnBrk="0" fontAlgn="base" hangingPunct="0">
        <a:spcBef>
          <a:spcPct val="20000"/>
        </a:spcBef>
        <a:spcAft>
          <a:spcPct val="0"/>
        </a:spcAft>
        <a:buSzPct val="100000"/>
        <a:buFont typeface="Arial" panose="020B0604020202020204" pitchFamily="34" charset="0"/>
        <a:buChar char="•"/>
        <a:defRPr sz="2400">
          <a:solidFill>
            <a:schemeClr val="tx1"/>
          </a:solidFill>
          <a:latin typeface="Calibri" pitchFamily="34" charset="0"/>
          <a:ea typeface="MS PGothic" pitchFamily="34" charset="-128"/>
          <a:cs typeface="Calibri" pitchFamily="34" charset="0"/>
        </a:defRPr>
      </a:lvl2pPr>
      <a:lvl3pPr marL="1143000" indent="-228600" algn="l" rtl="0" eaLnBrk="0" fontAlgn="base" hangingPunct="0">
        <a:spcBef>
          <a:spcPct val="20000"/>
        </a:spcBef>
        <a:spcAft>
          <a:spcPct val="0"/>
        </a:spcAft>
        <a:buSzPct val="100000"/>
        <a:buFont typeface="Arial" panose="020B0604020202020204" pitchFamily="34" charset="0"/>
        <a:buChar char="•"/>
        <a:defRPr sz="2400">
          <a:solidFill>
            <a:schemeClr val="tx1"/>
          </a:solidFill>
          <a:latin typeface="Calibri" pitchFamily="34" charset="0"/>
          <a:ea typeface="MS PGothic" pitchFamily="34" charset="-128"/>
          <a:cs typeface="Calibri" pitchFamily="34" charset="0"/>
        </a:defRPr>
      </a:lvl3pPr>
      <a:lvl4pPr marL="1600200" indent="-228600" algn="l" rtl="0" eaLnBrk="0" fontAlgn="base" hangingPunct="0">
        <a:spcBef>
          <a:spcPct val="20000"/>
        </a:spcBef>
        <a:spcAft>
          <a:spcPct val="0"/>
        </a:spcAft>
        <a:buSzPct val="100000"/>
        <a:buFont typeface="Arial" panose="020B0604020202020204" pitchFamily="34" charset="0"/>
        <a:buChar char="•"/>
        <a:defRPr sz="2400">
          <a:solidFill>
            <a:schemeClr val="tx1"/>
          </a:solidFill>
          <a:latin typeface="Calibri" pitchFamily="34" charset="0"/>
          <a:ea typeface="MS PGothic" pitchFamily="34" charset="-128"/>
          <a:cs typeface="Calibri" pitchFamily="34" charset="0"/>
        </a:defRPr>
      </a:lvl4pPr>
      <a:lvl5pPr marL="2057400" indent="-228600" algn="l" rtl="0" eaLnBrk="0" fontAlgn="base" hangingPunct="0">
        <a:spcBef>
          <a:spcPct val="20000"/>
        </a:spcBef>
        <a:spcAft>
          <a:spcPct val="0"/>
        </a:spcAft>
        <a:buSzPct val="100000"/>
        <a:buFont typeface="Arial" panose="020B0604020202020204" pitchFamily="34" charset="0"/>
        <a:buChar char="•"/>
        <a:defRPr sz="2400">
          <a:solidFill>
            <a:schemeClr val="tx1"/>
          </a:solidFill>
          <a:latin typeface="Calibri" pitchFamily="34" charset="0"/>
          <a:ea typeface="MS PGothic" pitchFamily="34" charset="-128"/>
          <a:cs typeface="Calibri" pitchFamily="34" charset="0"/>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D5E0E5"/>
        </a:solidFill>
        <a:effectLst/>
      </p:bgPr>
    </p:bg>
    <p:spTree>
      <p:nvGrpSpPr>
        <p:cNvPr id="1" name=""/>
        <p:cNvGrpSpPr/>
        <p:nvPr/>
      </p:nvGrpSpPr>
      <p:grpSpPr>
        <a:xfrm>
          <a:off x="0" y="0"/>
          <a:ext cx="0" cy="0"/>
          <a:chOff x="0" y="0"/>
          <a:chExt cx="0" cy="0"/>
        </a:xfrm>
      </p:grpSpPr>
      <p:sp>
        <p:nvSpPr>
          <p:cNvPr id="1026" name="Rectangle 13"/>
          <p:cNvSpPr>
            <a:spLocks noChangeArrowheads="1"/>
          </p:cNvSpPr>
          <p:nvPr userDrawn="1"/>
        </p:nvSpPr>
        <p:spPr bwMode="auto">
          <a:xfrm>
            <a:off x="0" y="0"/>
            <a:ext cx="9144000" cy="620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Lucida Sans Unicode" panose="020B0602030504020204" pitchFamily="34" charset="0"/>
              </a:defRPr>
            </a:lvl1pPr>
            <a:lvl2pPr marL="742950" indent="-285750" eaLnBrk="0" hangingPunct="0">
              <a:defRPr sz="2400">
                <a:solidFill>
                  <a:schemeClr val="tx1"/>
                </a:solidFill>
                <a:latin typeface="Lucida Sans Unicode" panose="020B0602030504020204" pitchFamily="34" charset="0"/>
              </a:defRPr>
            </a:lvl2pPr>
            <a:lvl3pPr marL="1143000" indent="-228600" eaLnBrk="0" hangingPunct="0">
              <a:defRPr sz="2400">
                <a:solidFill>
                  <a:schemeClr val="tx1"/>
                </a:solidFill>
                <a:latin typeface="Lucida Sans Unicode" panose="020B0602030504020204" pitchFamily="34" charset="0"/>
              </a:defRPr>
            </a:lvl3pPr>
            <a:lvl4pPr marL="1600200" indent="-228600" eaLnBrk="0" hangingPunct="0">
              <a:defRPr sz="2400">
                <a:solidFill>
                  <a:schemeClr val="tx1"/>
                </a:solidFill>
                <a:latin typeface="Lucida Sans Unicode" panose="020B0602030504020204" pitchFamily="34" charset="0"/>
              </a:defRPr>
            </a:lvl4pPr>
            <a:lvl5pPr marL="2057400" indent="-228600" eaLnBrk="0" hangingPunct="0">
              <a:defRPr sz="2400">
                <a:solidFill>
                  <a:schemeClr val="tx1"/>
                </a:solidFill>
                <a:latin typeface="Lucida Sans Unicode" panose="020B0602030504020204" pitchFamily="34" charset="0"/>
              </a:defRPr>
            </a:lvl5pPr>
            <a:lvl6pPr marL="2514600" indent="-228600" eaLnBrk="0" fontAlgn="base" hangingPunct="0">
              <a:spcBef>
                <a:spcPct val="0"/>
              </a:spcBef>
              <a:spcAft>
                <a:spcPct val="0"/>
              </a:spcAft>
              <a:defRPr sz="2400">
                <a:solidFill>
                  <a:schemeClr val="tx1"/>
                </a:solidFill>
                <a:latin typeface="Lucida Sans Unicode" panose="020B0602030504020204" pitchFamily="34" charset="0"/>
              </a:defRPr>
            </a:lvl6pPr>
            <a:lvl7pPr marL="2971800" indent="-228600" eaLnBrk="0" fontAlgn="base" hangingPunct="0">
              <a:spcBef>
                <a:spcPct val="0"/>
              </a:spcBef>
              <a:spcAft>
                <a:spcPct val="0"/>
              </a:spcAft>
              <a:defRPr sz="2400">
                <a:solidFill>
                  <a:schemeClr val="tx1"/>
                </a:solidFill>
                <a:latin typeface="Lucida Sans Unicode" panose="020B0602030504020204" pitchFamily="34" charset="0"/>
              </a:defRPr>
            </a:lvl7pPr>
            <a:lvl8pPr marL="3429000" indent="-228600" eaLnBrk="0" fontAlgn="base" hangingPunct="0">
              <a:spcBef>
                <a:spcPct val="0"/>
              </a:spcBef>
              <a:spcAft>
                <a:spcPct val="0"/>
              </a:spcAft>
              <a:defRPr sz="2400">
                <a:solidFill>
                  <a:schemeClr val="tx1"/>
                </a:solidFill>
                <a:latin typeface="Lucida Sans Unicode" panose="020B0602030504020204" pitchFamily="34" charset="0"/>
              </a:defRPr>
            </a:lvl8pPr>
            <a:lvl9pPr marL="3886200" indent="-228600" eaLnBrk="0" fontAlgn="base" hangingPunct="0">
              <a:spcBef>
                <a:spcPct val="0"/>
              </a:spcBef>
              <a:spcAft>
                <a:spcPct val="0"/>
              </a:spcAft>
              <a:defRPr sz="2400">
                <a:solidFill>
                  <a:schemeClr val="tx1"/>
                </a:solidFill>
                <a:latin typeface="Lucida Sans Unicode" panose="020B0602030504020204" pitchFamily="34" charset="0"/>
              </a:defRPr>
            </a:lvl9pPr>
          </a:lstStyle>
          <a:p>
            <a:pPr eaLnBrk="1" hangingPunct="1"/>
            <a:endParaRPr lang="sv-SE" altLang="en-US" smtClean="0">
              <a:solidFill>
                <a:srgbClr val="000000"/>
              </a:solidFill>
            </a:endParaRPr>
          </a:p>
        </p:txBody>
      </p:sp>
      <p:sp>
        <p:nvSpPr>
          <p:cNvPr id="1027" name="Rectangle 2"/>
          <p:cNvSpPr>
            <a:spLocks noGrp="1" noChangeArrowheads="1"/>
          </p:cNvSpPr>
          <p:nvPr>
            <p:ph type="title"/>
          </p:nvPr>
        </p:nvSpPr>
        <p:spPr bwMode="auto">
          <a:xfrm>
            <a:off x="685800" y="692150"/>
            <a:ext cx="7772400"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n-US" smtClean="0"/>
              <a:t>Click to edit Master title style</a:t>
            </a:r>
          </a:p>
        </p:txBody>
      </p:sp>
      <p:sp>
        <p:nvSpPr>
          <p:cNvPr id="1028" name="Rectangle 3"/>
          <p:cNvSpPr>
            <a:spLocks noGrp="1" noChangeArrowheads="1"/>
          </p:cNvSpPr>
          <p:nvPr>
            <p:ph type="body" idx="1"/>
          </p:nvPr>
        </p:nvSpPr>
        <p:spPr bwMode="auto">
          <a:xfrm>
            <a:off x="685800" y="1773238"/>
            <a:ext cx="777240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smtClean="0"/>
              <a:t>Click to edit Master text styles</a:t>
            </a:r>
          </a:p>
          <a:p>
            <a:pPr lvl="1"/>
            <a:r>
              <a:rPr lang="en-GB" altLang="en-US" smtClean="0"/>
              <a:t>Second level</a:t>
            </a:r>
          </a:p>
          <a:p>
            <a:pPr lvl="2"/>
            <a:r>
              <a:rPr lang="en-GB" altLang="en-US" smtClean="0"/>
              <a:t>Third level</a:t>
            </a:r>
          </a:p>
          <a:p>
            <a:pPr lvl="3"/>
            <a:r>
              <a:rPr lang="en-GB" altLang="en-US" smtClean="0"/>
              <a:t>Fourth level</a:t>
            </a:r>
          </a:p>
          <a:p>
            <a:pPr lvl="4"/>
            <a:r>
              <a:rPr lang="en-GB" altLang="en-US" smtClean="0"/>
              <a:t>Fifth level</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0000"/>
                </a:solidFill>
              </a:defRPr>
            </a:lvl1pPr>
          </a:lstStyle>
          <a:p>
            <a:pPr eaLnBrk="1" hangingPunct="1"/>
            <a:fld id="{39E365F0-CA31-44B4-A424-186781DD554A}" type="slidenum">
              <a:rPr lang="en-GB" altLang="en-US" smtClean="0">
                <a:latin typeface="Lucida Sans Unicode" panose="020B0602030504020204" pitchFamily="34" charset="0"/>
              </a:rPr>
              <a:pPr eaLnBrk="1" hangingPunct="1"/>
              <a:t>‹#›</a:t>
            </a:fld>
            <a:endParaRPr lang="en-GB" altLang="en-US" smtClean="0">
              <a:latin typeface="Lucida Sans Unicode" panose="020B0602030504020204" pitchFamily="34" charset="0"/>
            </a:endParaRPr>
          </a:p>
        </p:txBody>
      </p:sp>
      <p:grpSp>
        <p:nvGrpSpPr>
          <p:cNvPr id="2" name="Group 10"/>
          <p:cNvGrpSpPr>
            <a:grpSpLocks/>
          </p:cNvGrpSpPr>
          <p:nvPr userDrawn="1"/>
        </p:nvGrpSpPr>
        <p:grpSpPr bwMode="auto">
          <a:xfrm>
            <a:off x="0" y="0"/>
            <a:ext cx="3733800" cy="581025"/>
            <a:chOff x="2097" y="1992"/>
            <a:chExt cx="2160" cy="336"/>
          </a:xfrm>
        </p:grpSpPr>
        <p:pic>
          <p:nvPicPr>
            <p:cNvPr id="1036" name="Picture 11" descr="tuelogo_lb"/>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97" y="1992"/>
              <a:ext cx="156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2" descr="tuelogo_rb"/>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63" y="1992"/>
              <a:ext cx="59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31" name="Picture 8" descr="subid"/>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95288" y="190500"/>
            <a:ext cx="1178083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userDrawn="1"/>
        </p:nvSpPr>
        <p:spPr>
          <a:xfrm>
            <a:off x="107950" y="63500"/>
            <a:ext cx="4392613" cy="557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sv-SE">
              <a:solidFill>
                <a:srgbClr val="FFFFFF"/>
              </a:solidFill>
            </a:endParaRPr>
          </a:p>
        </p:txBody>
      </p:sp>
      <p:pic>
        <p:nvPicPr>
          <p:cNvPr id="1033" name="Bildobjekt 9" descr="Chalmers Univ logo_svart.emf"/>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323850" y="171450"/>
            <a:ext cx="11049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Bildobjekt 8" descr="Logo GUeng_leftSV.jpg"/>
          <p:cNvPicPr>
            <a:picLocks noChangeAspect="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835150" y="63500"/>
            <a:ext cx="255111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35" name="Rak 12"/>
          <p:cNvCxnSpPr>
            <a:cxnSpLocks noChangeShapeType="1"/>
          </p:cNvCxnSpPr>
          <p:nvPr userDrawn="1"/>
        </p:nvCxnSpPr>
        <p:spPr bwMode="auto">
          <a:xfrm rot="5400000">
            <a:off x="1526381" y="240507"/>
            <a:ext cx="185737" cy="0"/>
          </a:xfrm>
          <a:prstGeom prst="line">
            <a:avLst/>
          </a:prstGeom>
          <a:noFill/>
          <a:ln w="6350"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54609061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Lucida Sans Unicode" pitchFamily="34" charset="0"/>
        </a:defRPr>
      </a:lvl2pPr>
      <a:lvl3pPr algn="ctr" rtl="0" eaLnBrk="0" fontAlgn="base" hangingPunct="0">
        <a:spcBef>
          <a:spcPct val="0"/>
        </a:spcBef>
        <a:spcAft>
          <a:spcPct val="0"/>
        </a:spcAft>
        <a:defRPr sz="4000">
          <a:solidFill>
            <a:schemeClr val="tx2"/>
          </a:solidFill>
          <a:latin typeface="Lucida Sans Unicode" pitchFamily="34" charset="0"/>
        </a:defRPr>
      </a:lvl3pPr>
      <a:lvl4pPr algn="ctr" rtl="0" eaLnBrk="0" fontAlgn="base" hangingPunct="0">
        <a:spcBef>
          <a:spcPct val="0"/>
        </a:spcBef>
        <a:spcAft>
          <a:spcPct val="0"/>
        </a:spcAft>
        <a:defRPr sz="4000">
          <a:solidFill>
            <a:schemeClr val="tx2"/>
          </a:solidFill>
          <a:latin typeface="Lucida Sans Unicode" pitchFamily="34" charset="0"/>
        </a:defRPr>
      </a:lvl4pPr>
      <a:lvl5pPr algn="ctr" rtl="0" eaLnBrk="0" fontAlgn="base" hangingPunct="0">
        <a:spcBef>
          <a:spcPct val="0"/>
        </a:spcBef>
        <a:spcAft>
          <a:spcPct val="0"/>
        </a:spcAft>
        <a:defRPr sz="4000">
          <a:solidFill>
            <a:schemeClr val="tx2"/>
          </a:solidFill>
          <a:latin typeface="Lucida Sans Unicode" pitchFamily="34" charset="0"/>
        </a:defRPr>
      </a:lvl5pPr>
      <a:lvl6pPr marL="457200" algn="ctr" rtl="0" fontAlgn="base">
        <a:spcBef>
          <a:spcPct val="0"/>
        </a:spcBef>
        <a:spcAft>
          <a:spcPct val="0"/>
        </a:spcAft>
        <a:defRPr sz="4000">
          <a:solidFill>
            <a:schemeClr val="tx2"/>
          </a:solidFill>
          <a:latin typeface="Lucida Sans Unicode" pitchFamily="34" charset="0"/>
        </a:defRPr>
      </a:lvl6pPr>
      <a:lvl7pPr marL="914400" algn="ctr" rtl="0" fontAlgn="base">
        <a:spcBef>
          <a:spcPct val="0"/>
        </a:spcBef>
        <a:spcAft>
          <a:spcPct val="0"/>
        </a:spcAft>
        <a:defRPr sz="4000">
          <a:solidFill>
            <a:schemeClr val="tx2"/>
          </a:solidFill>
          <a:latin typeface="Lucida Sans Unicode" pitchFamily="34" charset="0"/>
        </a:defRPr>
      </a:lvl7pPr>
      <a:lvl8pPr marL="1371600" algn="ctr" rtl="0" fontAlgn="base">
        <a:spcBef>
          <a:spcPct val="0"/>
        </a:spcBef>
        <a:spcAft>
          <a:spcPct val="0"/>
        </a:spcAft>
        <a:defRPr sz="4000">
          <a:solidFill>
            <a:schemeClr val="tx2"/>
          </a:solidFill>
          <a:latin typeface="Lucida Sans Unicode" pitchFamily="34" charset="0"/>
        </a:defRPr>
      </a:lvl8pPr>
      <a:lvl9pPr marL="1828800" algn="ctr" rtl="0" fontAlgn="base">
        <a:spcBef>
          <a:spcPct val="0"/>
        </a:spcBef>
        <a:spcAft>
          <a:spcPct val="0"/>
        </a:spcAft>
        <a:defRPr sz="4000">
          <a:solidFill>
            <a:schemeClr val="tx2"/>
          </a:solidFill>
          <a:latin typeface="Lucida Sans Unicode" pitchFamily="34"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hyperlink" Target="http://www.rational.com/" TargetMode="External"/><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12"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8.jpeg"/><Relationship Id="rId11" Type="http://schemas.openxmlformats.org/officeDocument/2006/relationships/image" Target="../media/image33.jpeg"/><Relationship Id="rId5" Type="http://schemas.openxmlformats.org/officeDocument/2006/relationships/image" Target="../media/image27.jpeg"/><Relationship Id="rId10" Type="http://schemas.openxmlformats.org/officeDocument/2006/relationships/image" Target="../media/image32.jpeg"/><Relationship Id="rId4" Type="http://schemas.openxmlformats.org/officeDocument/2006/relationships/image" Target="../media/image26.jpeg"/><Relationship Id="rId9" Type="http://schemas.openxmlformats.org/officeDocument/2006/relationships/image" Target="../media/image31.jpe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9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13.xml"/><Relationship Id="rId6" Type="http://schemas.openxmlformats.org/officeDocument/2006/relationships/image" Target="../media/image57.jpeg"/><Relationship Id="rId5" Type="http://schemas.openxmlformats.org/officeDocument/2006/relationships/image" Target="../media/image56.jpg"/><Relationship Id="rId4" Type="http://schemas.openxmlformats.org/officeDocument/2006/relationships/image" Target="../media/image55.jpg"/></Relationships>
</file>

<file path=ppt/slides/_rels/slide9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ubrik 3"/>
          <p:cNvSpPr>
            <a:spLocks noGrp="1"/>
          </p:cNvSpPr>
          <p:nvPr>
            <p:ph type="ctrTitle"/>
          </p:nvPr>
        </p:nvSpPr>
        <p:spPr/>
        <p:txBody>
          <a:bodyPr/>
          <a:lstStyle/>
          <a:p>
            <a:r>
              <a:rPr lang="en-US" dirty="0"/>
              <a:t>Software Architecture</a:t>
            </a:r>
            <a:br>
              <a:rPr lang="en-US" dirty="0"/>
            </a:br>
            <a:r>
              <a:rPr lang="en-US" sz="2800" b="0" dirty="0" smtClean="0"/>
              <a:t>DIT344</a:t>
            </a:r>
            <a:endParaRPr lang="sv-SE" b="0" dirty="0" smtClean="0"/>
          </a:p>
        </p:txBody>
      </p:sp>
      <p:sp>
        <p:nvSpPr>
          <p:cNvPr id="15363" name="Platshållare för innehåll 4"/>
          <p:cNvSpPr>
            <a:spLocks noGrp="1"/>
          </p:cNvSpPr>
          <p:nvPr>
            <p:ph type="subTitle" idx="1"/>
          </p:nvPr>
        </p:nvSpPr>
        <p:spPr/>
        <p:txBody>
          <a:bodyPr/>
          <a:lstStyle/>
          <a:p>
            <a:pPr algn="l">
              <a:defRPr/>
            </a:pPr>
            <a:r>
              <a:rPr lang="en-US" b="1" dirty="0" smtClean="0"/>
              <a:t>Recap UML &amp; </a:t>
            </a:r>
            <a:r>
              <a:rPr lang="en-US" sz="2400" b="1" dirty="0" smtClean="0"/>
              <a:t>Requirements &amp; Quality Attributes</a:t>
            </a:r>
            <a:endParaRPr lang="fi-FI" sz="2400" b="1" dirty="0" smtClean="0">
              <a:effectLst>
                <a:outerShdw blurRad="38100" dist="38100" dir="2700000" algn="tl">
                  <a:srgbClr val="C0C0C0"/>
                </a:outerShdw>
              </a:effectLst>
            </a:endParaRPr>
          </a:p>
          <a:p>
            <a:pPr marL="0" indent="0">
              <a:buNone/>
              <a:defRPr/>
            </a:pPr>
            <a:endParaRPr lang="en-US" sz="2400" b="1" dirty="0" smtClean="0"/>
          </a:p>
          <a:p>
            <a:pPr algn="l">
              <a:defRPr/>
            </a:pPr>
            <a:r>
              <a:rPr lang="fi-FI" sz="1800" dirty="0" smtClean="0"/>
              <a:t>Michel Chaudron</a:t>
            </a:r>
            <a:endParaRPr lang="en-US" altLang="sv-SE" sz="1800" dirty="0" smtClean="0">
              <a:cs typeface="Akzidenz-Bd for Chalmers" pitchFamily="2"/>
            </a:endParaRPr>
          </a:p>
          <a:p>
            <a:pPr algn="l">
              <a:defRPr/>
            </a:pPr>
            <a:r>
              <a:rPr lang="en-US" sz="1800" i="1" dirty="0" smtClean="0"/>
              <a:t>Chalmers </a:t>
            </a:r>
            <a:r>
              <a:rPr lang="en-US" sz="1800" i="1" dirty="0"/>
              <a:t>| University of Gothenburg</a:t>
            </a:r>
            <a:endParaRPr lang="sv-SE" i="1"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4"/>
          <p:cNvSpPr>
            <a:spLocks noGrp="1" noChangeArrowheads="1"/>
          </p:cNvSpPr>
          <p:nvPr>
            <p:ph type="title" idx="4294967295"/>
          </p:nvPr>
        </p:nvSpPr>
        <p:spPr>
          <a:xfrm>
            <a:off x="1371600" y="457200"/>
            <a:ext cx="7772400" cy="1111250"/>
          </a:xfrm>
        </p:spPr>
        <p:txBody>
          <a:bodyPr/>
          <a:lstStyle/>
          <a:p>
            <a:r>
              <a:rPr lang="en-US" altLang="en-US" smtClean="0">
                <a:cs typeface="Akzidenz-Bd for Chalmers" pitchFamily="2"/>
              </a:rPr>
              <a:t>Outline</a:t>
            </a:r>
            <a:endParaRPr lang="en-GB" altLang="en-US" smtClean="0">
              <a:cs typeface="Akzidenz-Bd for Chalmers" pitchFamily="2"/>
            </a:endParaRPr>
          </a:p>
        </p:txBody>
      </p:sp>
      <p:sp>
        <p:nvSpPr>
          <p:cNvPr id="116739" name="Slide Number Placeholder 1"/>
          <p:cNvSpPr>
            <a:spLocks noGrp="1"/>
          </p:cNvSpPr>
          <p:nvPr>
            <p:ph type="sldNum" sz="quarter" idx="4294967295"/>
          </p:nvPr>
        </p:nvSpPr>
        <p:spPr bwMode="auto">
          <a:xfrm>
            <a:off x="72390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r" eaLnBrk="1" hangingPunct="1">
              <a:spcBef>
                <a:spcPct val="0"/>
              </a:spcBef>
              <a:buSzTx/>
              <a:buFontTx/>
              <a:buNone/>
            </a:pPr>
            <a:fld id="{BBE24FCF-CEFD-4884-A705-F9838C637480}" type="slidenum">
              <a:rPr lang="en-GB" altLang="en-US" sz="2400">
                <a:latin typeface="Times New Roman" panose="02020603050405020304" pitchFamily="18" charset="0"/>
              </a:rPr>
              <a:pPr algn="r" eaLnBrk="1" hangingPunct="1">
                <a:spcBef>
                  <a:spcPct val="0"/>
                </a:spcBef>
                <a:buSzTx/>
                <a:buFontTx/>
                <a:buNone/>
              </a:pPr>
              <a:t>10</a:t>
            </a:fld>
            <a:endParaRPr lang="en-GB" altLang="en-US" sz="2400">
              <a:latin typeface="Times New Roman" panose="02020603050405020304" pitchFamily="18" charset="0"/>
            </a:endParaRPr>
          </a:p>
        </p:txBody>
      </p:sp>
      <p:sp>
        <p:nvSpPr>
          <p:cNvPr id="116740" name="AutoShape 2"/>
          <p:cNvSpPr>
            <a:spLocks noChangeArrowheads="1"/>
          </p:cNvSpPr>
          <p:nvPr/>
        </p:nvSpPr>
        <p:spPr bwMode="auto">
          <a:xfrm>
            <a:off x="539750" y="3933825"/>
            <a:ext cx="7162800" cy="609600"/>
          </a:xfrm>
          <a:prstGeom prst="roundRect">
            <a:avLst>
              <a:gd name="adj" fmla="val 16667"/>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endParaRPr lang="sv-SE" altLang="en-US" sz="2400">
              <a:latin typeface="Times New Roman" panose="02020603050405020304" pitchFamily="18" charset="0"/>
            </a:endParaRPr>
          </a:p>
        </p:txBody>
      </p:sp>
      <p:sp>
        <p:nvSpPr>
          <p:cNvPr id="116741" name="Text Box 3"/>
          <p:cNvSpPr txBox="1">
            <a:spLocks noChangeArrowheads="1"/>
          </p:cNvSpPr>
          <p:nvPr/>
        </p:nvSpPr>
        <p:spPr bwMode="auto">
          <a:xfrm>
            <a:off x="684213" y="1714500"/>
            <a:ext cx="8153400" cy="354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spcBef>
                <a:spcPct val="50000"/>
              </a:spcBef>
              <a:buSzTx/>
              <a:buFontTx/>
              <a:buChar char="•"/>
            </a:pPr>
            <a:r>
              <a:rPr lang="en-US" altLang="en-US" sz="3200">
                <a:latin typeface="Times New Roman" panose="02020603050405020304" pitchFamily="18" charset="0"/>
              </a:rPr>
              <a:t>What is Software Architecture?</a:t>
            </a:r>
          </a:p>
          <a:p>
            <a:pPr>
              <a:spcBef>
                <a:spcPct val="50000"/>
              </a:spcBef>
              <a:buSzTx/>
              <a:buFontTx/>
              <a:buChar char="•"/>
            </a:pPr>
            <a:r>
              <a:rPr lang="en-US" altLang="en-US" sz="3200">
                <a:latin typeface="Times New Roman" panose="02020603050405020304" pitchFamily="18" charset="0"/>
              </a:rPr>
              <a:t>Stakeholders</a:t>
            </a:r>
          </a:p>
          <a:p>
            <a:pPr>
              <a:spcBef>
                <a:spcPct val="50000"/>
              </a:spcBef>
              <a:buSzTx/>
              <a:buFontTx/>
              <a:buChar char="•"/>
            </a:pPr>
            <a:r>
              <a:rPr lang="en-US" altLang="en-US" sz="3200">
                <a:latin typeface="Times New Roman" panose="02020603050405020304" pitchFamily="18" charset="0"/>
              </a:rPr>
              <a:t>How Software Architecting?</a:t>
            </a:r>
          </a:p>
          <a:p>
            <a:pPr>
              <a:spcBef>
                <a:spcPct val="50000"/>
              </a:spcBef>
              <a:buSzTx/>
              <a:buFontTx/>
              <a:buChar char="•"/>
            </a:pPr>
            <a:r>
              <a:rPr lang="en-US" altLang="en-US" sz="3200">
                <a:latin typeface="Times New Roman" panose="02020603050405020304" pitchFamily="18" charset="0"/>
              </a:rPr>
              <a:t>4+1 Views</a:t>
            </a:r>
          </a:p>
          <a:p>
            <a:pPr>
              <a:spcBef>
                <a:spcPct val="50000"/>
              </a:spcBef>
              <a:buSzTx/>
              <a:buFontTx/>
              <a:buChar char="•"/>
            </a:pPr>
            <a:r>
              <a:rPr lang="en-US" altLang="en-US" sz="3200">
                <a:latin typeface="Times New Roman" panose="02020603050405020304" pitchFamily="18" charset="0"/>
              </a:rPr>
              <a:t>Concluding Remarks &amp; References</a:t>
            </a:r>
          </a:p>
        </p:txBody>
      </p:sp>
    </p:spTree>
    <p:extLst>
      <p:ext uri="{BB962C8B-B14F-4D97-AF65-F5344CB8AC3E}">
        <p14:creationId xmlns:p14="http://schemas.microsoft.com/office/powerpoint/2010/main" val="3871689515"/>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Styles &amp; Quality Properties</a:t>
            </a:r>
            <a:endParaRPr lang="en-GB" dirty="0"/>
          </a:p>
        </p:txBody>
      </p:sp>
      <p:sp>
        <p:nvSpPr>
          <p:cNvPr id="3" name="Content Placeholder 2"/>
          <p:cNvSpPr>
            <a:spLocks noGrp="1"/>
          </p:cNvSpPr>
          <p:nvPr>
            <p:ph idx="1"/>
          </p:nvPr>
        </p:nvSpPr>
        <p:spPr/>
        <p:txBody>
          <a:bodyPr/>
          <a:lstStyle/>
          <a:p>
            <a:r>
              <a:rPr lang="en-US" dirty="0" smtClean="0"/>
              <a:t>Client-Server</a:t>
            </a:r>
          </a:p>
          <a:p>
            <a:pPr lvl="1"/>
            <a:r>
              <a:rPr lang="en-US" dirty="0" smtClean="0"/>
              <a:t>Scalable, portable</a:t>
            </a:r>
          </a:p>
          <a:p>
            <a:r>
              <a:rPr lang="en-US" dirty="0" smtClean="0"/>
              <a:t>Blackboard</a:t>
            </a:r>
          </a:p>
          <a:p>
            <a:pPr lvl="1"/>
            <a:r>
              <a:rPr lang="en-US" dirty="0" smtClean="0"/>
              <a:t>interoperable</a:t>
            </a:r>
          </a:p>
          <a:p>
            <a:r>
              <a:rPr lang="en-US" dirty="0" smtClean="0"/>
              <a:t>Pipe-and-Filter</a:t>
            </a:r>
          </a:p>
          <a:p>
            <a:pPr lvl="1"/>
            <a:r>
              <a:rPr lang="en-US" dirty="0" err="1" smtClean="0"/>
              <a:t>composable</a:t>
            </a:r>
            <a:endParaRPr lang="en-US" dirty="0" smtClean="0"/>
          </a:p>
          <a:p>
            <a:r>
              <a:rPr lang="en-US" dirty="0" smtClean="0"/>
              <a:t>Peer-to-peer</a:t>
            </a:r>
          </a:p>
          <a:p>
            <a:pPr lvl="1"/>
            <a:r>
              <a:rPr lang="en-US" dirty="0" smtClean="0"/>
              <a:t>robust</a:t>
            </a:r>
          </a:p>
          <a:p>
            <a:r>
              <a:rPr lang="en-US" dirty="0" smtClean="0"/>
              <a:t>Publish-Subscribe</a:t>
            </a:r>
          </a:p>
          <a:p>
            <a:pPr lvl="1"/>
            <a:r>
              <a:rPr lang="en-US" dirty="0" smtClean="0"/>
              <a:t>Reliable, dynamic</a:t>
            </a:r>
          </a:p>
          <a:p>
            <a:endParaRPr lang="en-US" dirty="0"/>
          </a:p>
          <a:p>
            <a:pPr marL="0" indent="0">
              <a:buNone/>
            </a:pPr>
            <a:endParaRPr lang="en-US" dirty="0" smtClean="0"/>
          </a:p>
          <a:p>
            <a:endParaRPr lang="en-GB" dirty="0"/>
          </a:p>
        </p:txBody>
      </p:sp>
    </p:spTree>
    <p:extLst>
      <p:ext uri="{BB962C8B-B14F-4D97-AF65-F5344CB8AC3E}">
        <p14:creationId xmlns:p14="http://schemas.microsoft.com/office/powerpoint/2010/main" val="26220651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Question</a:t>
            </a:r>
            <a:endParaRPr lang="sv-SE" dirty="0"/>
          </a:p>
        </p:txBody>
      </p:sp>
      <p:sp>
        <p:nvSpPr>
          <p:cNvPr id="4" name="Slide Number Placeholder 3"/>
          <p:cNvSpPr>
            <a:spLocks noGrp="1"/>
          </p:cNvSpPr>
          <p:nvPr>
            <p:ph type="sldNum" sz="quarter" idx="12"/>
          </p:nvPr>
        </p:nvSpPr>
        <p:spPr/>
        <p:txBody>
          <a:bodyPr/>
          <a:lstStyle/>
          <a:p>
            <a:pPr>
              <a:defRPr/>
            </a:pPr>
            <a:fld id="{D3849320-BEB5-49EA-BA63-E9B2300A7F39}" type="slidenum">
              <a:rPr lang="en-US" smtClean="0"/>
              <a:t>101</a:t>
            </a:fld>
            <a:endParaRPr lang="en-US"/>
          </a:p>
        </p:txBody>
      </p:sp>
      <p:pic>
        <p:nvPicPr>
          <p:cNvPr id="7" name="Picture 36" descr="callout-bg-m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204864"/>
            <a:ext cx="6007525" cy="3504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p:cNvSpPr>
            <a:spLocks noGrp="1"/>
          </p:cNvSpPr>
          <p:nvPr>
            <p:ph idx="1"/>
          </p:nvPr>
        </p:nvSpPr>
        <p:spPr>
          <a:xfrm>
            <a:off x="2267744" y="2540901"/>
            <a:ext cx="4752528" cy="2304256"/>
          </a:xfrm>
        </p:spPr>
        <p:txBody>
          <a:bodyPr/>
          <a:lstStyle/>
          <a:p>
            <a:pPr marL="0" lvl="3" indent="0" algn="ctr">
              <a:buNone/>
            </a:pPr>
            <a:endParaRPr lang="sv-SE" dirty="0" smtClean="0"/>
          </a:p>
          <a:p>
            <a:pPr marL="0" lvl="3" indent="0" algn="ctr">
              <a:buNone/>
            </a:pPr>
            <a:r>
              <a:rPr lang="sv-SE" dirty="0" smtClean="0"/>
              <a:t>Most </a:t>
            </a:r>
            <a:r>
              <a:rPr lang="sv-SE" dirty="0" err="1" smtClean="0"/>
              <a:t>peer-to-peer</a:t>
            </a:r>
            <a:r>
              <a:rPr lang="sv-SE" dirty="0" smtClean="0"/>
              <a:t> </a:t>
            </a:r>
            <a:r>
              <a:rPr lang="sv-SE" dirty="0" err="1" smtClean="0"/>
              <a:t>architecture</a:t>
            </a:r>
            <a:r>
              <a:rPr lang="sv-SE" dirty="0" smtClean="0"/>
              <a:t> </a:t>
            </a:r>
            <a:r>
              <a:rPr lang="sv-SE" dirty="0" err="1" smtClean="0"/>
              <a:t>employs</a:t>
            </a:r>
            <a:r>
              <a:rPr lang="sv-SE" dirty="0" smtClean="0"/>
              <a:t> late </a:t>
            </a:r>
            <a:r>
              <a:rPr lang="sv-SE" dirty="0" err="1" smtClean="0"/>
              <a:t>binding</a:t>
            </a:r>
            <a:r>
              <a:rPr lang="sv-SE" dirty="0" smtClean="0"/>
              <a:t> </a:t>
            </a:r>
            <a:r>
              <a:rPr lang="sv-SE" dirty="0" err="1" smtClean="0"/>
              <a:t>of</a:t>
            </a:r>
            <a:r>
              <a:rPr lang="sv-SE" dirty="0" smtClean="0"/>
              <a:t> the </a:t>
            </a:r>
            <a:r>
              <a:rPr lang="sv-SE" dirty="0" err="1" smtClean="0"/>
              <a:t>topology</a:t>
            </a:r>
            <a:r>
              <a:rPr lang="sv-SE" dirty="0" smtClean="0"/>
              <a:t>. </a:t>
            </a:r>
            <a:r>
              <a:rPr lang="sv-SE" dirty="0" err="1" smtClean="0"/>
              <a:t>What</a:t>
            </a:r>
            <a:r>
              <a:rPr lang="sv-SE" dirty="0" smtClean="0"/>
              <a:t> </a:t>
            </a:r>
            <a:r>
              <a:rPr lang="sv-SE" dirty="0" err="1" smtClean="0"/>
              <a:t>quality</a:t>
            </a:r>
            <a:r>
              <a:rPr lang="sv-SE" dirty="0" smtClean="0"/>
              <a:t> </a:t>
            </a:r>
            <a:r>
              <a:rPr lang="sv-SE" dirty="0" err="1" smtClean="0"/>
              <a:t>attributes</a:t>
            </a:r>
            <a:r>
              <a:rPr lang="sv-SE" dirty="0" smtClean="0"/>
              <a:t> </a:t>
            </a:r>
            <a:r>
              <a:rPr lang="sv-SE" dirty="0" err="1" smtClean="0"/>
              <a:t>does</a:t>
            </a:r>
            <a:r>
              <a:rPr lang="sv-SE" dirty="0" smtClean="0"/>
              <a:t> </a:t>
            </a:r>
            <a:r>
              <a:rPr lang="sv-SE" dirty="0" err="1" smtClean="0"/>
              <a:t>this</a:t>
            </a:r>
            <a:r>
              <a:rPr lang="sv-SE" dirty="0" smtClean="0"/>
              <a:t> </a:t>
            </a:r>
            <a:r>
              <a:rPr lang="sv-SE" dirty="0" err="1" smtClean="0"/>
              <a:t>promote</a:t>
            </a:r>
            <a:r>
              <a:rPr lang="sv-SE" dirty="0" smtClean="0"/>
              <a:t> or </a:t>
            </a:r>
            <a:r>
              <a:rPr lang="sv-SE" dirty="0" err="1" smtClean="0"/>
              <a:t>inhibit</a:t>
            </a:r>
            <a:r>
              <a:rPr lang="sv-SE" dirty="0" smtClean="0"/>
              <a:t>?</a:t>
            </a:r>
          </a:p>
        </p:txBody>
      </p:sp>
    </p:spTree>
    <p:extLst>
      <p:ext uri="{BB962C8B-B14F-4D97-AF65-F5344CB8AC3E}">
        <p14:creationId xmlns:p14="http://schemas.microsoft.com/office/powerpoint/2010/main" val="187297777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Question</a:t>
            </a:r>
            <a:endParaRPr lang="sv-SE" dirty="0"/>
          </a:p>
        </p:txBody>
      </p:sp>
      <p:sp>
        <p:nvSpPr>
          <p:cNvPr id="4" name="Slide Number Placeholder 3"/>
          <p:cNvSpPr>
            <a:spLocks noGrp="1"/>
          </p:cNvSpPr>
          <p:nvPr>
            <p:ph type="sldNum" sz="quarter" idx="12"/>
          </p:nvPr>
        </p:nvSpPr>
        <p:spPr/>
        <p:txBody>
          <a:bodyPr/>
          <a:lstStyle/>
          <a:p>
            <a:pPr>
              <a:defRPr/>
            </a:pPr>
            <a:fld id="{D3849320-BEB5-49EA-BA63-E9B2300A7F39}" type="slidenum">
              <a:rPr lang="en-US" smtClean="0"/>
              <a:t>102</a:t>
            </a:fld>
            <a:endParaRPr lang="en-US"/>
          </a:p>
        </p:txBody>
      </p:sp>
      <p:pic>
        <p:nvPicPr>
          <p:cNvPr id="7" name="Picture 36" descr="callout-bg-m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366882"/>
            <a:ext cx="5400600" cy="315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p:cNvSpPr>
            <a:spLocks noGrp="1"/>
          </p:cNvSpPr>
          <p:nvPr>
            <p:ph idx="1"/>
          </p:nvPr>
        </p:nvSpPr>
        <p:spPr>
          <a:xfrm>
            <a:off x="2630016" y="2564904"/>
            <a:ext cx="3886200" cy="1728191"/>
          </a:xfrm>
        </p:spPr>
        <p:txBody>
          <a:bodyPr/>
          <a:lstStyle/>
          <a:p>
            <a:pPr marL="0" lvl="3" indent="0" algn="ctr">
              <a:buNone/>
            </a:pPr>
            <a:endParaRPr lang="sv-SE" dirty="0" smtClean="0"/>
          </a:p>
          <a:p>
            <a:pPr marL="0" lvl="3" indent="0" algn="ctr">
              <a:buNone/>
            </a:pPr>
            <a:r>
              <a:rPr lang="en-US" dirty="0"/>
              <a:t>Discuss quality attribute tradeoff in the case of synchronous and asynchronous communication! </a:t>
            </a:r>
          </a:p>
        </p:txBody>
      </p:sp>
    </p:spTree>
    <p:extLst>
      <p:ext uri="{BB962C8B-B14F-4D97-AF65-F5344CB8AC3E}">
        <p14:creationId xmlns:p14="http://schemas.microsoft.com/office/powerpoint/2010/main" val="249013958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Design </a:t>
            </a:r>
            <a:r>
              <a:rPr lang="sv-SE" dirty="0" err="1" smtClean="0"/>
              <a:t>Constraints</a:t>
            </a:r>
            <a:endParaRPr lang="en-US" dirty="0"/>
          </a:p>
        </p:txBody>
      </p:sp>
      <p:sp>
        <p:nvSpPr>
          <p:cNvPr id="3" name="Content Placeholder 2"/>
          <p:cNvSpPr>
            <a:spLocks noGrp="1"/>
          </p:cNvSpPr>
          <p:nvPr>
            <p:ph idx="1"/>
          </p:nvPr>
        </p:nvSpPr>
        <p:spPr/>
        <p:txBody>
          <a:bodyPr/>
          <a:lstStyle/>
          <a:p>
            <a:r>
              <a:rPr lang="en-US" dirty="0" smtClean="0"/>
              <a:t>Limitations </a:t>
            </a:r>
            <a:r>
              <a:rPr lang="en-US" dirty="0"/>
              <a:t>on how the system can be </a:t>
            </a:r>
            <a:r>
              <a:rPr lang="en-US" dirty="0" smtClean="0"/>
              <a:t>designed:</a:t>
            </a:r>
          </a:p>
          <a:p>
            <a:pPr lvl="1"/>
            <a:r>
              <a:rPr lang="en-US" dirty="0" smtClean="0"/>
              <a:t>Development process</a:t>
            </a:r>
          </a:p>
          <a:p>
            <a:pPr lvl="1"/>
            <a:r>
              <a:rPr lang="en-US" dirty="0" smtClean="0"/>
              <a:t>Technical constraints</a:t>
            </a:r>
          </a:p>
          <a:p>
            <a:pPr lvl="1"/>
            <a:r>
              <a:rPr lang="en-US" dirty="0"/>
              <a:t>B</a:t>
            </a:r>
            <a:r>
              <a:rPr lang="en-US" dirty="0" smtClean="0"/>
              <a:t>usiness constraints</a:t>
            </a:r>
          </a:p>
          <a:p>
            <a:pPr lvl="1"/>
            <a:r>
              <a:rPr lang="en-US" dirty="0"/>
              <a:t>C</a:t>
            </a:r>
            <a:r>
              <a:rPr lang="en-US" dirty="0" smtClean="0"/>
              <a:t>ontractual requirements</a:t>
            </a:r>
          </a:p>
          <a:p>
            <a:pPr lvl="1"/>
            <a:r>
              <a:rPr lang="sv-SE" dirty="0" smtClean="0"/>
              <a:t>Legal obligations</a:t>
            </a:r>
            <a:endParaRPr lang="en-US" dirty="0" smtClean="0"/>
          </a:p>
          <a:p>
            <a:pPr lvl="1"/>
            <a:r>
              <a:rPr lang="sv-SE" dirty="0" err="1" smtClean="0"/>
              <a:t>Economic</a:t>
            </a:r>
            <a:r>
              <a:rPr lang="sv-SE" dirty="0" smtClean="0"/>
              <a:t> </a:t>
            </a:r>
            <a:r>
              <a:rPr lang="sv-SE" dirty="0" err="1" smtClean="0"/>
              <a:t>factors</a:t>
            </a:r>
            <a:endParaRPr lang="en-US" dirty="0"/>
          </a:p>
        </p:txBody>
      </p:sp>
      <p:sp>
        <p:nvSpPr>
          <p:cNvPr id="4" name="Slide Number Placeholder 3"/>
          <p:cNvSpPr>
            <a:spLocks noGrp="1"/>
          </p:cNvSpPr>
          <p:nvPr>
            <p:ph type="sldNum" sz="quarter" idx="12"/>
          </p:nvPr>
        </p:nvSpPr>
        <p:spPr/>
        <p:txBody>
          <a:bodyPr/>
          <a:lstStyle/>
          <a:p>
            <a:pPr>
              <a:defRPr/>
            </a:pPr>
            <a:fld id="{D3849320-BEB5-49EA-BA63-E9B2300A7F39}" type="slidenum">
              <a:rPr lang="en-US" smtClean="0"/>
              <a:t>103</a:t>
            </a:fld>
            <a:endParaRPr lang="en-US"/>
          </a:p>
        </p:txBody>
      </p:sp>
    </p:spTree>
    <p:extLst>
      <p:ext uri="{BB962C8B-B14F-4D97-AF65-F5344CB8AC3E}">
        <p14:creationId xmlns:p14="http://schemas.microsoft.com/office/powerpoint/2010/main" val="211267385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Question</a:t>
            </a:r>
            <a:endParaRPr lang="sv-SE" dirty="0"/>
          </a:p>
        </p:txBody>
      </p:sp>
      <p:sp>
        <p:nvSpPr>
          <p:cNvPr id="4" name="Slide Number Placeholder 3"/>
          <p:cNvSpPr>
            <a:spLocks noGrp="1"/>
          </p:cNvSpPr>
          <p:nvPr>
            <p:ph type="sldNum" sz="quarter" idx="12"/>
          </p:nvPr>
        </p:nvSpPr>
        <p:spPr/>
        <p:txBody>
          <a:bodyPr/>
          <a:lstStyle/>
          <a:p>
            <a:pPr>
              <a:defRPr/>
            </a:pPr>
            <a:fld id="{D3849320-BEB5-49EA-BA63-E9B2300A7F39}" type="slidenum">
              <a:rPr lang="en-US" smtClean="0"/>
              <a:t>104</a:t>
            </a:fld>
            <a:endParaRPr lang="en-US"/>
          </a:p>
        </p:txBody>
      </p:sp>
      <p:pic>
        <p:nvPicPr>
          <p:cNvPr id="7" name="Picture 36" descr="callout-bg-m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366882"/>
            <a:ext cx="5400600" cy="315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p:cNvSpPr>
            <a:spLocks noGrp="1"/>
          </p:cNvSpPr>
          <p:nvPr>
            <p:ph idx="1"/>
          </p:nvPr>
        </p:nvSpPr>
        <p:spPr>
          <a:xfrm>
            <a:off x="2630016" y="2564904"/>
            <a:ext cx="3886200" cy="1728191"/>
          </a:xfrm>
        </p:spPr>
        <p:txBody>
          <a:bodyPr/>
          <a:lstStyle/>
          <a:p>
            <a:pPr marL="0" lvl="3" indent="0" algn="ctr">
              <a:buNone/>
            </a:pPr>
            <a:endParaRPr lang="sv-SE" dirty="0" smtClean="0"/>
          </a:p>
          <a:p>
            <a:pPr marL="0" lvl="3" indent="0" algn="ctr">
              <a:buNone/>
            </a:pPr>
            <a:r>
              <a:rPr lang="en-US" dirty="0" smtClean="0"/>
              <a:t>Which design constraints does your project impose? </a:t>
            </a:r>
            <a:endParaRPr lang="en-US" dirty="0"/>
          </a:p>
        </p:txBody>
      </p:sp>
    </p:spTree>
    <p:extLst>
      <p:ext uri="{BB962C8B-B14F-4D97-AF65-F5344CB8AC3E}">
        <p14:creationId xmlns:p14="http://schemas.microsoft.com/office/powerpoint/2010/main" val="164459936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Content Placeholder 2"/>
          <p:cNvSpPr>
            <a:spLocks noGrp="1"/>
          </p:cNvSpPr>
          <p:nvPr>
            <p:ph idx="1"/>
          </p:nvPr>
        </p:nvSpPr>
        <p:spPr/>
        <p:txBody>
          <a:bodyPr/>
          <a:lstStyle/>
          <a:p>
            <a:endParaRPr lang="en-US" dirty="0" smtClean="0"/>
          </a:p>
          <a:p>
            <a:endParaRPr lang="en-US" dirty="0"/>
          </a:p>
          <a:p>
            <a:r>
              <a:rPr lang="en-US" dirty="0" smtClean="0"/>
              <a:t>Explain </a:t>
            </a:r>
            <a:r>
              <a:rPr lang="en-US" dirty="0"/>
              <a:t>the </a:t>
            </a:r>
            <a:r>
              <a:rPr lang="en-US" dirty="0" err="1"/>
              <a:t>MoSCoW</a:t>
            </a:r>
            <a:r>
              <a:rPr lang="en-US" dirty="0"/>
              <a:t> method for organizing functional requirements. What is the significance of the method for software architecture?</a:t>
            </a:r>
          </a:p>
        </p:txBody>
      </p:sp>
      <p:sp>
        <p:nvSpPr>
          <p:cNvPr id="4" name="Slide Number Placeholder 3"/>
          <p:cNvSpPr>
            <a:spLocks noGrp="1"/>
          </p:cNvSpPr>
          <p:nvPr>
            <p:ph type="sldNum" sz="quarter" idx="12"/>
          </p:nvPr>
        </p:nvSpPr>
        <p:spPr/>
        <p:txBody>
          <a:bodyPr/>
          <a:lstStyle/>
          <a:p>
            <a:pPr>
              <a:defRPr/>
            </a:pPr>
            <a:fld id="{D3849320-BEB5-49EA-BA63-E9B2300A7F39}" type="slidenum">
              <a:rPr lang="en-US" smtClean="0"/>
              <a:t>105</a:t>
            </a:fld>
            <a:endParaRPr lang="en-US"/>
          </a:p>
        </p:txBody>
      </p:sp>
    </p:spTree>
    <p:extLst>
      <p:ext uri="{BB962C8B-B14F-4D97-AF65-F5344CB8AC3E}">
        <p14:creationId xmlns:p14="http://schemas.microsoft.com/office/powerpoint/2010/main" val="123928090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Content Placeholder 2"/>
          <p:cNvSpPr>
            <a:spLocks noGrp="1"/>
          </p:cNvSpPr>
          <p:nvPr>
            <p:ph idx="1"/>
          </p:nvPr>
        </p:nvSpPr>
        <p:spPr/>
        <p:txBody>
          <a:bodyPr/>
          <a:lstStyle/>
          <a:p>
            <a:r>
              <a:rPr lang="en-GB" dirty="0"/>
              <a:t>Given a web-based system for tax return. In this system, users will correct/change or add information related to their personal economy in order to compute how much tax they have to pay or they get refunded from the state</a:t>
            </a:r>
            <a:r>
              <a:rPr lang="en-GB" dirty="0" smtClean="0"/>
              <a:t>.</a:t>
            </a:r>
            <a:endParaRPr lang="en-US" dirty="0"/>
          </a:p>
          <a:p>
            <a:pPr lvl="1"/>
            <a:r>
              <a:rPr lang="en-GB" dirty="0" smtClean="0"/>
              <a:t>(</a:t>
            </a:r>
            <a:r>
              <a:rPr lang="en-GB" dirty="0"/>
              <a:t>a) Create one relevant quality attribute scenario on security for the system described above</a:t>
            </a:r>
            <a:r>
              <a:rPr lang="en-GB" dirty="0" smtClean="0"/>
              <a:t>.</a:t>
            </a:r>
          </a:p>
          <a:p>
            <a:pPr lvl="1"/>
            <a:endParaRPr lang="en-US" dirty="0"/>
          </a:p>
          <a:p>
            <a:pPr lvl="1"/>
            <a:r>
              <a:rPr lang="en-GB" dirty="0"/>
              <a:t>(b) Create one relevant quality attribute scenario on modifiability for the system described above</a:t>
            </a:r>
            <a:r>
              <a:rPr lang="en-GB" dirty="0" smtClean="0"/>
              <a:t>.</a:t>
            </a:r>
          </a:p>
          <a:p>
            <a:pPr lvl="1"/>
            <a:endParaRPr lang="en-US" dirty="0"/>
          </a:p>
          <a:p>
            <a:pPr lvl="1"/>
            <a:r>
              <a:rPr lang="en-GB" dirty="0"/>
              <a:t>(c) Create one relevant quality attribute scenario on performance for the system described above</a:t>
            </a:r>
            <a:r>
              <a:rPr lang="en-GB" dirty="0" smtClean="0"/>
              <a:t>.</a:t>
            </a:r>
          </a:p>
          <a:p>
            <a:pPr lvl="1"/>
            <a:endParaRPr lang="en-US" dirty="0"/>
          </a:p>
          <a:p>
            <a:pPr lvl="1"/>
            <a:r>
              <a:rPr lang="en-GB" dirty="0"/>
              <a:t>(d) Create one relevant quality attribute scenario on interoperability for the system described above.</a:t>
            </a:r>
            <a:endParaRPr lang="en-US" dirty="0"/>
          </a:p>
        </p:txBody>
      </p:sp>
      <p:sp>
        <p:nvSpPr>
          <p:cNvPr id="4" name="Slide Number Placeholder 3"/>
          <p:cNvSpPr>
            <a:spLocks noGrp="1"/>
          </p:cNvSpPr>
          <p:nvPr>
            <p:ph type="sldNum" sz="quarter" idx="12"/>
          </p:nvPr>
        </p:nvSpPr>
        <p:spPr/>
        <p:txBody>
          <a:bodyPr/>
          <a:lstStyle/>
          <a:p>
            <a:pPr>
              <a:defRPr/>
            </a:pPr>
            <a:fld id="{D3849320-BEB5-49EA-BA63-E9B2300A7F39}" type="slidenum">
              <a:rPr lang="en-US" smtClean="0"/>
              <a:t>106</a:t>
            </a:fld>
            <a:endParaRPr lang="en-US"/>
          </a:p>
        </p:txBody>
      </p:sp>
    </p:spTree>
    <p:extLst>
      <p:ext uri="{BB962C8B-B14F-4D97-AF65-F5344CB8AC3E}">
        <p14:creationId xmlns:p14="http://schemas.microsoft.com/office/powerpoint/2010/main" val="142402987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Content Placeholder 2"/>
          <p:cNvSpPr>
            <a:spLocks noGrp="1"/>
          </p:cNvSpPr>
          <p:nvPr>
            <p:ph idx="1"/>
          </p:nvPr>
        </p:nvSpPr>
        <p:spPr/>
        <p:txBody>
          <a:bodyPr/>
          <a:lstStyle/>
          <a:p>
            <a:endParaRPr lang="en-US" dirty="0"/>
          </a:p>
          <a:p>
            <a:endParaRPr lang="en-US" dirty="0" smtClean="0"/>
          </a:p>
          <a:p>
            <a:r>
              <a:rPr lang="en-US" dirty="0" smtClean="0"/>
              <a:t>How </a:t>
            </a:r>
            <a:r>
              <a:rPr lang="en-US" dirty="0"/>
              <a:t>does software architecture help with the opposing tensions in the system?</a:t>
            </a:r>
          </a:p>
        </p:txBody>
      </p:sp>
      <p:sp>
        <p:nvSpPr>
          <p:cNvPr id="4" name="Slide Number Placeholder 3"/>
          <p:cNvSpPr>
            <a:spLocks noGrp="1"/>
          </p:cNvSpPr>
          <p:nvPr>
            <p:ph type="sldNum" sz="quarter" idx="12"/>
          </p:nvPr>
        </p:nvSpPr>
        <p:spPr/>
        <p:txBody>
          <a:bodyPr/>
          <a:lstStyle/>
          <a:p>
            <a:pPr>
              <a:defRPr/>
            </a:pPr>
            <a:fld id="{D3849320-BEB5-49EA-BA63-E9B2300A7F39}" type="slidenum">
              <a:rPr lang="en-US" smtClean="0"/>
              <a:t>107</a:t>
            </a:fld>
            <a:endParaRPr lang="en-US"/>
          </a:p>
        </p:txBody>
      </p:sp>
    </p:spTree>
    <p:extLst>
      <p:ext uri="{BB962C8B-B14F-4D97-AF65-F5344CB8AC3E}">
        <p14:creationId xmlns:p14="http://schemas.microsoft.com/office/powerpoint/2010/main" val="333436220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Content Placeholder 2"/>
          <p:cNvSpPr>
            <a:spLocks noGrp="1"/>
          </p:cNvSpPr>
          <p:nvPr>
            <p:ph idx="1"/>
          </p:nvPr>
        </p:nvSpPr>
        <p:spPr/>
        <p:txBody>
          <a:bodyPr/>
          <a:lstStyle/>
          <a:p>
            <a:endParaRPr lang="en-US" dirty="0" smtClean="0"/>
          </a:p>
          <a:p>
            <a:endParaRPr lang="en-US" dirty="0"/>
          </a:p>
          <a:p>
            <a:r>
              <a:rPr lang="en-US" dirty="0" smtClean="0"/>
              <a:t>Discuss </a:t>
            </a:r>
            <a:r>
              <a:rPr lang="en-US" dirty="0"/>
              <a:t>quality attribute trade-off in the case of Heartbeat as architectural tactic!</a:t>
            </a:r>
          </a:p>
        </p:txBody>
      </p:sp>
      <p:sp>
        <p:nvSpPr>
          <p:cNvPr id="4" name="Slide Number Placeholder 3"/>
          <p:cNvSpPr>
            <a:spLocks noGrp="1"/>
          </p:cNvSpPr>
          <p:nvPr>
            <p:ph type="sldNum" sz="quarter" idx="12"/>
          </p:nvPr>
        </p:nvSpPr>
        <p:spPr/>
        <p:txBody>
          <a:bodyPr/>
          <a:lstStyle/>
          <a:p>
            <a:pPr>
              <a:defRPr/>
            </a:pPr>
            <a:fld id="{D3849320-BEB5-49EA-BA63-E9B2300A7F39}" type="slidenum">
              <a:rPr lang="en-US" smtClean="0"/>
              <a:t>108</a:t>
            </a:fld>
            <a:endParaRPr lang="en-US"/>
          </a:p>
        </p:txBody>
      </p:sp>
    </p:spTree>
    <p:extLst>
      <p:ext uri="{BB962C8B-B14F-4D97-AF65-F5344CB8AC3E}">
        <p14:creationId xmlns:p14="http://schemas.microsoft.com/office/powerpoint/2010/main" val="258283286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Content Placeholder 2"/>
          <p:cNvSpPr>
            <a:spLocks noGrp="1"/>
          </p:cNvSpPr>
          <p:nvPr>
            <p:ph idx="1"/>
          </p:nvPr>
        </p:nvSpPr>
        <p:spPr/>
        <p:txBody>
          <a:bodyPr/>
          <a:lstStyle/>
          <a:p>
            <a:r>
              <a:rPr lang="en-US" dirty="0"/>
              <a:t>In software architectural design, the “decomposition” technique is often used. Among the following software quality attributes, which quality attribute does the “decomposition” technique give the most support? </a:t>
            </a:r>
          </a:p>
          <a:p>
            <a:pPr lvl="1"/>
            <a:r>
              <a:rPr lang="en-US" dirty="0" smtClean="0"/>
              <a:t>Availability </a:t>
            </a:r>
            <a:endParaRPr lang="en-US" dirty="0"/>
          </a:p>
          <a:p>
            <a:pPr lvl="1"/>
            <a:r>
              <a:rPr lang="en-US" dirty="0" smtClean="0"/>
              <a:t>Modifiability </a:t>
            </a:r>
            <a:endParaRPr lang="en-US" dirty="0"/>
          </a:p>
          <a:p>
            <a:pPr lvl="1"/>
            <a:r>
              <a:rPr lang="en-US" dirty="0" smtClean="0"/>
              <a:t>Performance </a:t>
            </a:r>
            <a:endParaRPr lang="en-US" dirty="0"/>
          </a:p>
          <a:p>
            <a:pPr lvl="1"/>
            <a:r>
              <a:rPr lang="en-US" dirty="0" smtClean="0"/>
              <a:t>Security </a:t>
            </a:r>
            <a:endParaRPr lang="en-US" dirty="0"/>
          </a:p>
          <a:p>
            <a:pPr lvl="1"/>
            <a:r>
              <a:rPr lang="en-US" dirty="0" smtClean="0"/>
              <a:t>Testability </a:t>
            </a:r>
            <a:endParaRPr lang="en-US" dirty="0"/>
          </a:p>
          <a:p>
            <a:pPr lvl="1"/>
            <a:r>
              <a:rPr lang="en-US" dirty="0" smtClean="0"/>
              <a:t>Usability</a:t>
            </a:r>
            <a:endParaRPr lang="en-US" dirty="0"/>
          </a:p>
        </p:txBody>
      </p:sp>
      <p:sp>
        <p:nvSpPr>
          <p:cNvPr id="4" name="Slide Number Placeholder 3"/>
          <p:cNvSpPr>
            <a:spLocks noGrp="1"/>
          </p:cNvSpPr>
          <p:nvPr>
            <p:ph type="sldNum" sz="quarter" idx="12"/>
          </p:nvPr>
        </p:nvSpPr>
        <p:spPr/>
        <p:txBody>
          <a:bodyPr/>
          <a:lstStyle/>
          <a:p>
            <a:pPr>
              <a:defRPr/>
            </a:pPr>
            <a:fld id="{D3849320-BEB5-49EA-BA63-E9B2300A7F39}" type="slidenum">
              <a:rPr lang="en-US" smtClean="0"/>
              <a:t>109</a:t>
            </a:fld>
            <a:endParaRPr lang="en-US"/>
          </a:p>
        </p:txBody>
      </p:sp>
    </p:spTree>
    <p:extLst>
      <p:ext uri="{BB962C8B-B14F-4D97-AF65-F5344CB8AC3E}">
        <p14:creationId xmlns:p14="http://schemas.microsoft.com/office/powerpoint/2010/main" val="19619913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359532" y="4370741"/>
            <a:ext cx="8424936" cy="1296144"/>
          </a:xfrm>
        </p:spPr>
        <p:txBody>
          <a:bodyPr/>
          <a:lstStyle/>
          <a:p>
            <a:pPr marL="0" indent="0">
              <a:buNone/>
            </a:pPr>
            <a:r>
              <a:rPr lang="en-GB" dirty="0" smtClean="0"/>
              <a:t>	International </a:t>
            </a:r>
            <a:r>
              <a:rPr lang="en-GB" dirty="0"/>
              <a:t>Standard specifies the manner in which </a:t>
            </a:r>
            <a:r>
              <a:rPr lang="en-GB" dirty="0" smtClean="0"/>
              <a:t>	architecture </a:t>
            </a:r>
            <a:r>
              <a:rPr lang="en-GB" dirty="0"/>
              <a:t>descriptions of systems are organized and </a:t>
            </a:r>
            <a:r>
              <a:rPr lang="en-GB" dirty="0" smtClean="0"/>
              <a:t>	expressed</a:t>
            </a:r>
            <a:r>
              <a:rPr lang="en-GB" dirty="0"/>
              <a:t>.</a:t>
            </a:r>
          </a:p>
        </p:txBody>
      </p:sp>
      <p:pic>
        <p:nvPicPr>
          <p:cNvPr id="4" name="Picture 3"/>
          <p:cNvPicPr>
            <a:picLocks noChangeAspect="1"/>
          </p:cNvPicPr>
          <p:nvPr/>
        </p:nvPicPr>
        <p:blipFill>
          <a:blip r:embed="rId2"/>
          <a:stretch>
            <a:fillRect/>
          </a:stretch>
        </p:blipFill>
        <p:spPr>
          <a:xfrm>
            <a:off x="827584" y="551370"/>
            <a:ext cx="6600676" cy="3186934"/>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3"/>
          <a:stretch>
            <a:fillRect/>
          </a:stretch>
        </p:blipFill>
        <p:spPr>
          <a:xfrm>
            <a:off x="107504" y="2591189"/>
            <a:ext cx="9130276" cy="134186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2318722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Content Placeholder 2"/>
          <p:cNvSpPr>
            <a:spLocks noGrp="1"/>
          </p:cNvSpPr>
          <p:nvPr>
            <p:ph idx="1"/>
          </p:nvPr>
        </p:nvSpPr>
        <p:spPr/>
        <p:txBody>
          <a:bodyPr/>
          <a:lstStyle/>
          <a:p>
            <a:endParaRPr lang="en-US" dirty="0" smtClean="0"/>
          </a:p>
          <a:p>
            <a:endParaRPr lang="en-US" dirty="0"/>
          </a:p>
          <a:p>
            <a:r>
              <a:rPr lang="en-US" dirty="0" smtClean="0"/>
              <a:t>What </a:t>
            </a:r>
            <a:r>
              <a:rPr lang="en-US" dirty="0"/>
              <a:t>is the difference between a quality attribute and a quality requirement? Illustrate your answer with an example.</a:t>
            </a:r>
          </a:p>
        </p:txBody>
      </p:sp>
      <p:sp>
        <p:nvSpPr>
          <p:cNvPr id="4" name="Slide Number Placeholder 3"/>
          <p:cNvSpPr>
            <a:spLocks noGrp="1"/>
          </p:cNvSpPr>
          <p:nvPr>
            <p:ph type="sldNum" sz="quarter" idx="12"/>
          </p:nvPr>
        </p:nvSpPr>
        <p:spPr/>
        <p:txBody>
          <a:bodyPr/>
          <a:lstStyle/>
          <a:p>
            <a:pPr>
              <a:defRPr/>
            </a:pPr>
            <a:fld id="{D3849320-BEB5-49EA-BA63-E9B2300A7F39}" type="slidenum">
              <a:rPr lang="en-US" smtClean="0"/>
              <a:t>110</a:t>
            </a:fld>
            <a:endParaRPr lang="en-US"/>
          </a:p>
        </p:txBody>
      </p:sp>
    </p:spTree>
    <p:extLst>
      <p:ext uri="{BB962C8B-B14F-4D97-AF65-F5344CB8AC3E}">
        <p14:creationId xmlns:p14="http://schemas.microsoft.com/office/powerpoint/2010/main" val="248788050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endParaRPr lang="en-US" dirty="0" smtClean="0"/>
          </a:p>
          <a:p>
            <a:endParaRPr lang="en-US" dirty="0"/>
          </a:p>
          <a:p>
            <a:r>
              <a:rPr lang="en-US" dirty="0" smtClean="0"/>
              <a:t>Give </a:t>
            </a:r>
            <a:r>
              <a:rPr lang="en-US" dirty="0"/>
              <a:t>in detail three examples of design forces that are neither functional nor quality requirements.</a:t>
            </a:r>
          </a:p>
        </p:txBody>
      </p:sp>
      <p:sp>
        <p:nvSpPr>
          <p:cNvPr id="4" name="Slide Number Placeholder 3"/>
          <p:cNvSpPr>
            <a:spLocks noGrp="1"/>
          </p:cNvSpPr>
          <p:nvPr>
            <p:ph type="sldNum" sz="quarter" idx="12"/>
          </p:nvPr>
        </p:nvSpPr>
        <p:spPr/>
        <p:txBody>
          <a:bodyPr/>
          <a:lstStyle/>
          <a:p>
            <a:pPr>
              <a:defRPr/>
            </a:pPr>
            <a:fld id="{D3849320-BEB5-49EA-BA63-E9B2300A7F39}" type="slidenum">
              <a:rPr lang="en-US" smtClean="0"/>
              <a:t>111</a:t>
            </a:fld>
            <a:endParaRPr lang="en-US"/>
          </a:p>
        </p:txBody>
      </p:sp>
    </p:spTree>
    <p:extLst>
      <p:ext uri="{BB962C8B-B14F-4D97-AF65-F5344CB8AC3E}">
        <p14:creationId xmlns:p14="http://schemas.microsoft.com/office/powerpoint/2010/main" val="402137691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Content Placeholder 2"/>
          <p:cNvSpPr>
            <a:spLocks noGrp="1"/>
          </p:cNvSpPr>
          <p:nvPr>
            <p:ph idx="1"/>
          </p:nvPr>
        </p:nvSpPr>
        <p:spPr>
          <a:xfrm>
            <a:off x="685800" y="5517232"/>
            <a:ext cx="7772400" cy="959768"/>
          </a:xfrm>
        </p:spPr>
        <p:txBody>
          <a:bodyPr/>
          <a:lstStyle/>
          <a:p>
            <a:endParaRPr lang="en-US" dirty="0" smtClean="0"/>
          </a:p>
          <a:p>
            <a:r>
              <a:rPr lang="en-US" dirty="0" smtClean="0"/>
              <a:t>Give </a:t>
            </a:r>
            <a:r>
              <a:rPr lang="en-US" dirty="0"/>
              <a:t>quality attribute scenarios for above quality requirements.</a:t>
            </a:r>
          </a:p>
        </p:txBody>
      </p:sp>
      <p:sp>
        <p:nvSpPr>
          <p:cNvPr id="4" name="Slide Number Placeholder 3"/>
          <p:cNvSpPr>
            <a:spLocks noGrp="1"/>
          </p:cNvSpPr>
          <p:nvPr>
            <p:ph type="sldNum" sz="quarter" idx="12"/>
          </p:nvPr>
        </p:nvSpPr>
        <p:spPr/>
        <p:txBody>
          <a:bodyPr/>
          <a:lstStyle/>
          <a:p>
            <a:pPr>
              <a:defRPr/>
            </a:pPr>
            <a:fld id="{D3849320-BEB5-49EA-BA63-E9B2300A7F39}" type="slidenum">
              <a:rPr lang="en-US" smtClean="0"/>
              <a:t>112</a:t>
            </a:fld>
            <a:endParaRPr lang="en-US"/>
          </a:p>
        </p:txBody>
      </p:sp>
      <p:pic>
        <p:nvPicPr>
          <p:cNvPr id="5" name="Picture 4"/>
          <p:cNvPicPr>
            <a:picLocks noChangeAspect="1"/>
          </p:cNvPicPr>
          <p:nvPr/>
        </p:nvPicPr>
        <p:blipFill rotWithShape="1">
          <a:blip r:embed="rId3"/>
          <a:srcRect l="9844" t="18900" r="26370" b="24100"/>
          <a:stretch/>
        </p:blipFill>
        <p:spPr>
          <a:xfrm>
            <a:off x="806617" y="1597639"/>
            <a:ext cx="7797831" cy="3919593"/>
          </a:xfrm>
          <a:prstGeom prst="rect">
            <a:avLst/>
          </a:prstGeom>
        </p:spPr>
      </p:pic>
    </p:spTree>
    <p:extLst>
      <p:ext uri="{BB962C8B-B14F-4D97-AF65-F5344CB8AC3E}">
        <p14:creationId xmlns:p14="http://schemas.microsoft.com/office/powerpoint/2010/main" val="110112742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Content Placeholder 2"/>
          <p:cNvSpPr>
            <a:spLocks noGrp="1"/>
          </p:cNvSpPr>
          <p:nvPr>
            <p:ph idx="1"/>
          </p:nvPr>
        </p:nvSpPr>
        <p:spPr/>
        <p:txBody>
          <a:bodyPr/>
          <a:lstStyle/>
          <a:p>
            <a:endParaRPr lang="en-US" dirty="0" smtClean="0"/>
          </a:p>
          <a:p>
            <a:endParaRPr lang="en-US" dirty="0"/>
          </a:p>
          <a:p>
            <a:r>
              <a:rPr lang="en-US" dirty="0" smtClean="0"/>
              <a:t>Give </a:t>
            </a:r>
            <a:r>
              <a:rPr lang="en-US" dirty="0"/>
              <a:t>an example of two conflicting quality requirements.</a:t>
            </a:r>
          </a:p>
        </p:txBody>
      </p:sp>
      <p:sp>
        <p:nvSpPr>
          <p:cNvPr id="4" name="Slide Number Placeholder 3"/>
          <p:cNvSpPr>
            <a:spLocks noGrp="1"/>
          </p:cNvSpPr>
          <p:nvPr>
            <p:ph type="sldNum" sz="quarter" idx="12"/>
          </p:nvPr>
        </p:nvSpPr>
        <p:spPr/>
        <p:txBody>
          <a:bodyPr/>
          <a:lstStyle/>
          <a:p>
            <a:pPr>
              <a:defRPr/>
            </a:pPr>
            <a:fld id="{D3849320-BEB5-49EA-BA63-E9B2300A7F39}" type="slidenum">
              <a:rPr lang="en-US" smtClean="0"/>
              <a:t>113</a:t>
            </a:fld>
            <a:endParaRPr lang="en-US"/>
          </a:p>
        </p:txBody>
      </p:sp>
    </p:spTree>
    <p:extLst>
      <p:ext uri="{BB962C8B-B14F-4D97-AF65-F5344CB8AC3E}">
        <p14:creationId xmlns:p14="http://schemas.microsoft.com/office/powerpoint/2010/main" val="336867824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Content Placeholder 2"/>
          <p:cNvSpPr>
            <a:spLocks noGrp="1"/>
          </p:cNvSpPr>
          <p:nvPr>
            <p:ph idx="1"/>
          </p:nvPr>
        </p:nvSpPr>
        <p:spPr/>
        <p:txBody>
          <a:bodyPr/>
          <a:lstStyle/>
          <a:p>
            <a:endParaRPr lang="en-US" dirty="0" smtClean="0"/>
          </a:p>
          <a:p>
            <a:endParaRPr lang="en-US" dirty="0"/>
          </a:p>
          <a:p>
            <a:r>
              <a:rPr lang="en-US" dirty="0" smtClean="0"/>
              <a:t>What </a:t>
            </a:r>
            <a:r>
              <a:rPr lang="en-US" dirty="0"/>
              <a:t>architectural aspects may affect performance?</a:t>
            </a:r>
          </a:p>
        </p:txBody>
      </p:sp>
      <p:sp>
        <p:nvSpPr>
          <p:cNvPr id="4" name="Slide Number Placeholder 3"/>
          <p:cNvSpPr>
            <a:spLocks noGrp="1"/>
          </p:cNvSpPr>
          <p:nvPr>
            <p:ph type="sldNum" sz="quarter" idx="12"/>
          </p:nvPr>
        </p:nvSpPr>
        <p:spPr/>
        <p:txBody>
          <a:bodyPr/>
          <a:lstStyle/>
          <a:p>
            <a:pPr>
              <a:defRPr/>
            </a:pPr>
            <a:fld id="{D3849320-BEB5-49EA-BA63-E9B2300A7F39}" type="slidenum">
              <a:rPr lang="en-US" smtClean="0"/>
              <a:t>114</a:t>
            </a:fld>
            <a:endParaRPr lang="en-US"/>
          </a:p>
        </p:txBody>
      </p:sp>
    </p:spTree>
    <p:extLst>
      <p:ext uri="{BB962C8B-B14F-4D97-AF65-F5344CB8AC3E}">
        <p14:creationId xmlns:p14="http://schemas.microsoft.com/office/powerpoint/2010/main" val="102287605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ISO/IEC </a:t>
            </a:r>
            <a:r>
              <a:rPr lang="sv-SE" dirty="0" smtClean="0"/>
              <a:t>25010:2011 </a:t>
            </a:r>
            <a:r>
              <a:rPr lang="sv-SE" dirty="0" err="1" smtClean="0"/>
              <a:t>Quality</a:t>
            </a:r>
            <a:r>
              <a:rPr lang="sv-SE" dirty="0" smtClean="0"/>
              <a:t> </a:t>
            </a:r>
            <a:r>
              <a:rPr lang="sv-SE" dirty="0" err="1" smtClean="0"/>
              <a:t>Model</a:t>
            </a:r>
            <a:endParaRPr lang="sv-SE" dirty="0"/>
          </a:p>
        </p:txBody>
      </p:sp>
      <p:sp>
        <p:nvSpPr>
          <p:cNvPr id="4" name="Slide Number Placeholder 3"/>
          <p:cNvSpPr>
            <a:spLocks noGrp="1"/>
          </p:cNvSpPr>
          <p:nvPr>
            <p:ph type="sldNum" sz="quarter" idx="12"/>
          </p:nvPr>
        </p:nvSpPr>
        <p:spPr/>
        <p:txBody>
          <a:bodyPr/>
          <a:lstStyle/>
          <a:p>
            <a:pPr>
              <a:defRPr/>
            </a:pPr>
            <a:fld id="{D3849320-BEB5-49EA-BA63-E9B2300A7F39}" type="slidenum">
              <a:rPr lang="en-US" smtClean="0"/>
              <a:t>115</a:t>
            </a:fld>
            <a:endParaRPr lang="en-US"/>
          </a:p>
        </p:txBody>
      </p:sp>
      <p:graphicFrame>
        <p:nvGraphicFramePr>
          <p:cNvPr id="5" name="Table 4"/>
          <p:cNvGraphicFramePr>
            <a:graphicFrameLocks noGrp="1"/>
          </p:cNvGraphicFramePr>
          <p:nvPr>
            <p:extLst/>
          </p:nvPr>
        </p:nvGraphicFramePr>
        <p:xfrm>
          <a:off x="179512" y="1772816"/>
          <a:ext cx="8712968" cy="4350719"/>
        </p:xfrm>
        <a:graphic>
          <a:graphicData uri="http://schemas.openxmlformats.org/drawingml/2006/table">
            <a:tbl>
              <a:tblPr firstRow="1" firstCol="1" bandRow="1">
                <a:tableStyleId>{5C22544A-7EE6-4342-B048-85BDC9FD1C3A}</a:tableStyleId>
              </a:tblPr>
              <a:tblGrid>
                <a:gridCol w="2376264"/>
                <a:gridCol w="2952328"/>
                <a:gridCol w="1728192"/>
                <a:gridCol w="1656184"/>
              </a:tblGrid>
              <a:tr h="1944216">
                <a:tc>
                  <a:txBody>
                    <a:bodyPr/>
                    <a:lstStyle/>
                    <a:p>
                      <a:pPr>
                        <a:lnSpc>
                          <a:spcPct val="115000"/>
                        </a:lnSpc>
                        <a:spcAft>
                          <a:spcPts val="0"/>
                        </a:spcAft>
                      </a:pPr>
                      <a:r>
                        <a:rPr lang="en-US" sz="1400" dirty="0">
                          <a:solidFill>
                            <a:srgbClr val="990000"/>
                          </a:solidFill>
                          <a:effectLst/>
                        </a:rPr>
                        <a:t>Functional suitability</a:t>
                      </a:r>
                      <a:endParaRPr lang="sv-SE" sz="1400" dirty="0">
                        <a:solidFill>
                          <a:srgbClr val="990000"/>
                        </a:solidFill>
                        <a:effectLst/>
                      </a:endParaRPr>
                    </a:p>
                    <a:p>
                      <a:pPr>
                        <a:lnSpc>
                          <a:spcPct val="115000"/>
                        </a:lnSpc>
                        <a:spcAft>
                          <a:spcPts val="0"/>
                        </a:spcAft>
                      </a:pPr>
                      <a:r>
                        <a:rPr lang="en-US" sz="1400" b="0" dirty="0" smtClean="0">
                          <a:solidFill>
                            <a:schemeClr val="tx1"/>
                          </a:solidFill>
                          <a:effectLst/>
                        </a:rPr>
                        <a:t> </a:t>
                      </a:r>
                    </a:p>
                    <a:p>
                      <a:pPr>
                        <a:lnSpc>
                          <a:spcPct val="115000"/>
                        </a:lnSpc>
                        <a:spcAft>
                          <a:spcPts val="0"/>
                        </a:spcAft>
                      </a:pPr>
                      <a:r>
                        <a:rPr lang="en-US" sz="1400" b="0" dirty="0" smtClean="0">
                          <a:solidFill>
                            <a:schemeClr val="tx1"/>
                          </a:solidFill>
                          <a:effectLst/>
                        </a:rPr>
                        <a:t> Functional </a:t>
                      </a:r>
                      <a:r>
                        <a:rPr lang="en-US" sz="1400" b="0" dirty="0">
                          <a:solidFill>
                            <a:schemeClr val="tx1"/>
                          </a:solidFill>
                          <a:effectLst/>
                        </a:rPr>
                        <a:t>completeness</a:t>
                      </a:r>
                      <a:endParaRPr lang="sv-SE" sz="1400" b="0" dirty="0">
                        <a:solidFill>
                          <a:schemeClr val="tx1"/>
                        </a:solidFill>
                        <a:effectLst/>
                      </a:endParaRPr>
                    </a:p>
                    <a:p>
                      <a:pPr>
                        <a:lnSpc>
                          <a:spcPct val="115000"/>
                        </a:lnSpc>
                        <a:spcAft>
                          <a:spcPts val="0"/>
                        </a:spcAft>
                      </a:pPr>
                      <a:r>
                        <a:rPr lang="en-US" sz="1400" b="0" dirty="0" smtClean="0">
                          <a:solidFill>
                            <a:schemeClr val="tx1"/>
                          </a:solidFill>
                          <a:effectLst/>
                        </a:rPr>
                        <a:t> Functional </a:t>
                      </a:r>
                      <a:r>
                        <a:rPr lang="en-US" sz="1400" b="0" dirty="0">
                          <a:solidFill>
                            <a:schemeClr val="tx1"/>
                          </a:solidFill>
                          <a:effectLst/>
                        </a:rPr>
                        <a:t>correctness</a:t>
                      </a:r>
                      <a:endParaRPr lang="sv-SE" sz="1400" b="0" dirty="0">
                        <a:solidFill>
                          <a:schemeClr val="tx1"/>
                        </a:solidFill>
                        <a:effectLst/>
                      </a:endParaRPr>
                    </a:p>
                    <a:p>
                      <a:pPr>
                        <a:lnSpc>
                          <a:spcPct val="115000"/>
                        </a:lnSpc>
                        <a:spcAft>
                          <a:spcPts val="0"/>
                        </a:spcAft>
                      </a:pPr>
                      <a:r>
                        <a:rPr lang="en-US" sz="1400" b="0" dirty="0" smtClean="0">
                          <a:solidFill>
                            <a:schemeClr val="tx1"/>
                          </a:solidFill>
                          <a:effectLst/>
                        </a:rPr>
                        <a:t> Functional </a:t>
                      </a:r>
                      <a:r>
                        <a:rPr lang="en-US" sz="1400" b="0" dirty="0">
                          <a:solidFill>
                            <a:schemeClr val="tx1"/>
                          </a:solidFill>
                          <a:effectLst/>
                        </a:rPr>
                        <a:t>appropriateness</a:t>
                      </a:r>
                      <a:endParaRPr lang="sv-SE" sz="1400" b="0" dirty="0">
                        <a:solidFill>
                          <a:schemeClr val="tx1"/>
                        </a:solidFill>
                        <a:effectLst/>
                      </a:endParaRPr>
                    </a:p>
                    <a:p>
                      <a:pPr>
                        <a:lnSpc>
                          <a:spcPct val="115000"/>
                        </a:lnSpc>
                        <a:spcAft>
                          <a:spcPts val="0"/>
                        </a:spcAft>
                      </a:pPr>
                      <a:r>
                        <a:rPr lang="en-US" sz="1400" dirty="0">
                          <a:solidFill>
                            <a:schemeClr val="tx1"/>
                          </a:solidFill>
                          <a:effectLst/>
                        </a:rPr>
                        <a:t> </a:t>
                      </a:r>
                      <a:endParaRPr lang="sv-SE" sz="1400" dirty="0">
                        <a:solidFill>
                          <a:schemeClr val="tx1"/>
                        </a:solidFill>
                        <a:effectLst/>
                      </a:endParaRPr>
                    </a:p>
                    <a:p>
                      <a:pPr>
                        <a:lnSpc>
                          <a:spcPct val="115000"/>
                        </a:lnSpc>
                        <a:spcAft>
                          <a:spcPts val="0"/>
                        </a:spcAft>
                      </a:pPr>
                      <a:r>
                        <a:rPr lang="en-US" sz="1400" dirty="0">
                          <a:solidFill>
                            <a:schemeClr val="tx1"/>
                          </a:solidFill>
                          <a:effectLst/>
                        </a:rPr>
                        <a:t> </a:t>
                      </a:r>
                      <a:endParaRPr lang="sv-SE" sz="1400" dirty="0">
                        <a:solidFill>
                          <a:schemeClr val="tx1"/>
                        </a:solidFill>
                        <a:effectLst/>
                        <a:latin typeface="Calibri"/>
                        <a:ea typeface="Calibri"/>
                        <a:cs typeface="Times New Roman"/>
                      </a:endParaRPr>
                    </a:p>
                  </a:txBody>
                  <a:tcPr marL="57869" marR="57869" marT="0" marB="0">
                    <a:solidFill>
                      <a:schemeClr val="accent5"/>
                    </a:solidFill>
                  </a:tcPr>
                </a:tc>
                <a:tc>
                  <a:txBody>
                    <a:bodyPr/>
                    <a:lstStyle/>
                    <a:p>
                      <a:pPr>
                        <a:lnSpc>
                          <a:spcPct val="115000"/>
                        </a:lnSpc>
                        <a:spcAft>
                          <a:spcPts val="0"/>
                        </a:spcAft>
                      </a:pPr>
                      <a:r>
                        <a:rPr lang="sv-SE" sz="1400" dirty="0" err="1" smtClean="0">
                          <a:solidFill>
                            <a:srgbClr val="990000"/>
                          </a:solidFill>
                          <a:effectLst/>
                        </a:rPr>
                        <a:t>Compatibility</a:t>
                      </a:r>
                      <a:endParaRPr lang="sv-SE" sz="1400" dirty="0" smtClean="0">
                        <a:solidFill>
                          <a:srgbClr val="990000"/>
                        </a:solidFill>
                        <a:effectLst/>
                      </a:endParaRPr>
                    </a:p>
                    <a:p>
                      <a:pPr>
                        <a:lnSpc>
                          <a:spcPct val="115000"/>
                        </a:lnSpc>
                        <a:spcAft>
                          <a:spcPts val="0"/>
                        </a:spcAft>
                      </a:pPr>
                      <a:endParaRPr lang="sv-SE" sz="1400" b="0" dirty="0" smtClean="0">
                        <a:solidFill>
                          <a:schemeClr val="tx1"/>
                        </a:solidFill>
                        <a:effectLst/>
                      </a:endParaRPr>
                    </a:p>
                    <a:p>
                      <a:pPr>
                        <a:lnSpc>
                          <a:spcPct val="115000"/>
                        </a:lnSpc>
                        <a:spcAft>
                          <a:spcPts val="0"/>
                        </a:spcAft>
                      </a:pPr>
                      <a:r>
                        <a:rPr lang="sv-SE" sz="1400" b="0" dirty="0" smtClean="0">
                          <a:solidFill>
                            <a:schemeClr val="tx1"/>
                          </a:solidFill>
                          <a:effectLst/>
                        </a:rPr>
                        <a:t> Co-</a:t>
                      </a:r>
                      <a:r>
                        <a:rPr lang="sv-SE" sz="1400" b="0" dirty="0" err="1" smtClean="0">
                          <a:solidFill>
                            <a:schemeClr val="tx1"/>
                          </a:solidFill>
                          <a:effectLst/>
                        </a:rPr>
                        <a:t>existence</a:t>
                      </a:r>
                      <a:endParaRPr lang="sv-SE" sz="1400" b="0" dirty="0" smtClean="0">
                        <a:solidFill>
                          <a:schemeClr val="tx1"/>
                        </a:solidFill>
                        <a:effectLst/>
                      </a:endParaRPr>
                    </a:p>
                    <a:p>
                      <a:pPr>
                        <a:lnSpc>
                          <a:spcPct val="115000"/>
                        </a:lnSpc>
                        <a:spcAft>
                          <a:spcPts val="0"/>
                        </a:spcAft>
                      </a:pPr>
                      <a:r>
                        <a:rPr lang="sv-SE" sz="1400" b="0" dirty="0" smtClean="0">
                          <a:solidFill>
                            <a:schemeClr val="tx1"/>
                          </a:solidFill>
                          <a:effectLst/>
                        </a:rPr>
                        <a:t> </a:t>
                      </a:r>
                      <a:r>
                        <a:rPr lang="sv-SE" sz="1400" b="0" dirty="0" err="1" smtClean="0">
                          <a:solidFill>
                            <a:schemeClr val="tx1"/>
                          </a:solidFill>
                          <a:effectLst/>
                        </a:rPr>
                        <a:t>Interoperability</a:t>
                      </a:r>
                      <a:endParaRPr lang="sv-SE" sz="1400" b="0" dirty="0" smtClean="0">
                        <a:solidFill>
                          <a:schemeClr val="tx1"/>
                        </a:solidFill>
                        <a:effectLst/>
                      </a:endParaRPr>
                    </a:p>
                    <a:p>
                      <a:pPr>
                        <a:lnSpc>
                          <a:spcPct val="115000"/>
                        </a:lnSpc>
                        <a:spcAft>
                          <a:spcPts val="0"/>
                        </a:spcAft>
                      </a:pPr>
                      <a:r>
                        <a:rPr lang="sv-SE" sz="1400" dirty="0" smtClean="0">
                          <a:solidFill>
                            <a:schemeClr val="tx1"/>
                          </a:solidFill>
                          <a:effectLst/>
                        </a:rPr>
                        <a:t> </a:t>
                      </a:r>
                    </a:p>
                    <a:p>
                      <a:pPr>
                        <a:lnSpc>
                          <a:spcPct val="115000"/>
                        </a:lnSpc>
                        <a:spcAft>
                          <a:spcPts val="0"/>
                        </a:spcAft>
                      </a:pPr>
                      <a:endParaRPr lang="sv-SE" sz="1400" dirty="0">
                        <a:solidFill>
                          <a:schemeClr val="tx1"/>
                        </a:solidFill>
                        <a:effectLst/>
                        <a:latin typeface="Calibri"/>
                        <a:ea typeface="Calibri"/>
                        <a:cs typeface="Times New Roman"/>
                      </a:endParaRPr>
                    </a:p>
                  </a:txBody>
                  <a:tcPr marL="57869" marR="57869" marT="0" marB="0">
                    <a:solidFill>
                      <a:schemeClr val="accent5"/>
                    </a:solidFill>
                  </a:tcPr>
                </a:tc>
                <a:tc>
                  <a:txBody>
                    <a:bodyPr/>
                    <a:lstStyle/>
                    <a:p>
                      <a:pPr>
                        <a:lnSpc>
                          <a:spcPct val="115000"/>
                        </a:lnSpc>
                        <a:spcAft>
                          <a:spcPts val="0"/>
                        </a:spcAft>
                      </a:pPr>
                      <a:r>
                        <a:rPr lang="sv-SE" sz="1400" dirty="0" err="1">
                          <a:solidFill>
                            <a:srgbClr val="990000"/>
                          </a:solidFill>
                          <a:effectLst/>
                        </a:rPr>
                        <a:t>Reliability</a:t>
                      </a:r>
                      <a:endParaRPr lang="sv-SE" sz="1400" dirty="0">
                        <a:solidFill>
                          <a:srgbClr val="990000"/>
                        </a:solidFill>
                        <a:effectLst/>
                      </a:endParaRPr>
                    </a:p>
                    <a:p>
                      <a:pPr>
                        <a:lnSpc>
                          <a:spcPct val="115000"/>
                        </a:lnSpc>
                        <a:spcAft>
                          <a:spcPts val="0"/>
                        </a:spcAft>
                      </a:pPr>
                      <a:endParaRPr lang="sv-SE" sz="1400" b="0" dirty="0" smtClean="0">
                        <a:solidFill>
                          <a:schemeClr val="tx1"/>
                        </a:solidFill>
                        <a:effectLst/>
                      </a:endParaRPr>
                    </a:p>
                    <a:p>
                      <a:pPr>
                        <a:lnSpc>
                          <a:spcPct val="115000"/>
                        </a:lnSpc>
                        <a:spcAft>
                          <a:spcPts val="0"/>
                        </a:spcAft>
                      </a:pPr>
                      <a:r>
                        <a:rPr lang="sv-SE" sz="1400" b="0" dirty="0" smtClean="0">
                          <a:solidFill>
                            <a:schemeClr val="tx1"/>
                          </a:solidFill>
                          <a:effectLst/>
                        </a:rPr>
                        <a:t> </a:t>
                      </a:r>
                      <a:r>
                        <a:rPr lang="sv-SE" sz="1400" b="0" dirty="0" err="1" smtClean="0">
                          <a:solidFill>
                            <a:schemeClr val="tx1"/>
                          </a:solidFill>
                          <a:effectLst/>
                        </a:rPr>
                        <a:t>Maturity</a:t>
                      </a:r>
                      <a:endParaRPr lang="sv-SE" sz="1400" b="0" dirty="0">
                        <a:solidFill>
                          <a:schemeClr val="tx1"/>
                        </a:solidFill>
                        <a:effectLst/>
                      </a:endParaRPr>
                    </a:p>
                    <a:p>
                      <a:pPr>
                        <a:lnSpc>
                          <a:spcPct val="115000"/>
                        </a:lnSpc>
                        <a:spcAft>
                          <a:spcPts val="0"/>
                        </a:spcAft>
                      </a:pPr>
                      <a:r>
                        <a:rPr lang="sv-SE" sz="1400" b="0" dirty="0" smtClean="0">
                          <a:solidFill>
                            <a:schemeClr val="tx1"/>
                          </a:solidFill>
                          <a:effectLst/>
                        </a:rPr>
                        <a:t> </a:t>
                      </a:r>
                      <a:r>
                        <a:rPr lang="sv-SE" sz="1400" b="0" dirty="0" err="1" smtClean="0">
                          <a:solidFill>
                            <a:schemeClr val="tx1"/>
                          </a:solidFill>
                          <a:effectLst/>
                        </a:rPr>
                        <a:t>Availability</a:t>
                      </a:r>
                      <a:endParaRPr lang="sv-SE" sz="1400" b="0" dirty="0">
                        <a:solidFill>
                          <a:schemeClr val="tx1"/>
                        </a:solidFill>
                        <a:effectLst/>
                      </a:endParaRPr>
                    </a:p>
                    <a:p>
                      <a:pPr>
                        <a:lnSpc>
                          <a:spcPct val="115000"/>
                        </a:lnSpc>
                        <a:spcAft>
                          <a:spcPts val="0"/>
                        </a:spcAft>
                      </a:pPr>
                      <a:r>
                        <a:rPr lang="sv-SE" sz="1400" b="0" dirty="0" smtClean="0">
                          <a:solidFill>
                            <a:schemeClr val="tx1"/>
                          </a:solidFill>
                          <a:effectLst/>
                        </a:rPr>
                        <a:t> </a:t>
                      </a:r>
                      <a:r>
                        <a:rPr lang="sv-SE" sz="1400" b="0" dirty="0" err="1" smtClean="0">
                          <a:solidFill>
                            <a:schemeClr val="tx1"/>
                          </a:solidFill>
                          <a:effectLst/>
                        </a:rPr>
                        <a:t>Fault</a:t>
                      </a:r>
                      <a:r>
                        <a:rPr lang="sv-SE" sz="1400" b="0" dirty="0" smtClean="0">
                          <a:solidFill>
                            <a:schemeClr val="tx1"/>
                          </a:solidFill>
                          <a:effectLst/>
                        </a:rPr>
                        <a:t> </a:t>
                      </a:r>
                      <a:r>
                        <a:rPr lang="sv-SE" sz="1400" b="0" dirty="0">
                          <a:solidFill>
                            <a:schemeClr val="tx1"/>
                          </a:solidFill>
                          <a:effectLst/>
                        </a:rPr>
                        <a:t>tolerance</a:t>
                      </a:r>
                    </a:p>
                    <a:p>
                      <a:pPr>
                        <a:lnSpc>
                          <a:spcPct val="115000"/>
                        </a:lnSpc>
                        <a:spcAft>
                          <a:spcPts val="0"/>
                        </a:spcAft>
                      </a:pPr>
                      <a:r>
                        <a:rPr lang="sv-SE" sz="1400" b="0" dirty="0" smtClean="0">
                          <a:solidFill>
                            <a:schemeClr val="tx1"/>
                          </a:solidFill>
                          <a:effectLst/>
                        </a:rPr>
                        <a:t> </a:t>
                      </a:r>
                      <a:r>
                        <a:rPr lang="sv-SE" sz="1400" b="0" dirty="0" err="1" smtClean="0">
                          <a:solidFill>
                            <a:schemeClr val="tx1"/>
                          </a:solidFill>
                          <a:effectLst/>
                        </a:rPr>
                        <a:t>Recoverability</a:t>
                      </a:r>
                      <a:endParaRPr lang="sv-SE" sz="1400" b="0" dirty="0">
                        <a:solidFill>
                          <a:schemeClr val="tx1"/>
                        </a:solidFill>
                        <a:effectLst/>
                        <a:latin typeface="Calibri"/>
                        <a:ea typeface="Calibri"/>
                        <a:cs typeface="Times New Roman"/>
                      </a:endParaRPr>
                    </a:p>
                  </a:txBody>
                  <a:tcPr marL="57869" marR="57869" marT="0" marB="0">
                    <a:solidFill>
                      <a:schemeClr val="accent5"/>
                    </a:solidFill>
                  </a:tcPr>
                </a:tc>
                <a:tc>
                  <a:txBody>
                    <a:bodyPr/>
                    <a:lstStyle/>
                    <a:p>
                      <a:pPr>
                        <a:lnSpc>
                          <a:spcPct val="115000"/>
                        </a:lnSpc>
                        <a:spcAft>
                          <a:spcPts val="0"/>
                        </a:spcAft>
                      </a:pPr>
                      <a:r>
                        <a:rPr lang="sv-SE" sz="1400" b="1" dirty="0" err="1" smtClean="0">
                          <a:solidFill>
                            <a:srgbClr val="990000"/>
                          </a:solidFill>
                          <a:effectLst/>
                        </a:rPr>
                        <a:t>Maintainability</a:t>
                      </a:r>
                      <a:endParaRPr lang="sv-SE" sz="1400" b="1" dirty="0" smtClean="0">
                        <a:solidFill>
                          <a:srgbClr val="990000"/>
                        </a:solidFill>
                        <a:effectLst/>
                      </a:endParaRPr>
                    </a:p>
                    <a:p>
                      <a:pPr>
                        <a:lnSpc>
                          <a:spcPct val="115000"/>
                        </a:lnSpc>
                        <a:spcAft>
                          <a:spcPts val="0"/>
                        </a:spcAft>
                      </a:pPr>
                      <a:endParaRPr lang="sv-SE" sz="1400" b="0" dirty="0" smtClean="0">
                        <a:solidFill>
                          <a:schemeClr val="tx1"/>
                        </a:solidFill>
                        <a:effectLst/>
                      </a:endParaRPr>
                    </a:p>
                    <a:p>
                      <a:pPr>
                        <a:lnSpc>
                          <a:spcPct val="115000"/>
                        </a:lnSpc>
                        <a:spcAft>
                          <a:spcPts val="0"/>
                        </a:spcAft>
                      </a:pPr>
                      <a:r>
                        <a:rPr lang="sv-SE" sz="1400" b="0" dirty="0" smtClean="0">
                          <a:solidFill>
                            <a:schemeClr val="tx1"/>
                          </a:solidFill>
                          <a:effectLst/>
                        </a:rPr>
                        <a:t> </a:t>
                      </a:r>
                      <a:r>
                        <a:rPr lang="sv-SE" sz="1400" b="0" dirty="0" err="1" smtClean="0">
                          <a:solidFill>
                            <a:schemeClr val="tx1"/>
                          </a:solidFill>
                          <a:effectLst/>
                        </a:rPr>
                        <a:t>Modularity</a:t>
                      </a:r>
                      <a:endParaRPr lang="sv-SE" sz="1400" b="0" dirty="0" smtClean="0">
                        <a:solidFill>
                          <a:schemeClr val="tx1"/>
                        </a:solidFill>
                        <a:effectLst/>
                      </a:endParaRPr>
                    </a:p>
                    <a:p>
                      <a:pPr>
                        <a:lnSpc>
                          <a:spcPct val="115000"/>
                        </a:lnSpc>
                        <a:spcAft>
                          <a:spcPts val="0"/>
                        </a:spcAft>
                      </a:pPr>
                      <a:r>
                        <a:rPr lang="sv-SE" sz="1400" b="0" dirty="0" smtClean="0">
                          <a:solidFill>
                            <a:schemeClr val="tx1"/>
                          </a:solidFill>
                          <a:effectLst/>
                        </a:rPr>
                        <a:t> </a:t>
                      </a:r>
                      <a:r>
                        <a:rPr lang="sv-SE" sz="1400" b="0" dirty="0" err="1" smtClean="0">
                          <a:solidFill>
                            <a:schemeClr val="tx1"/>
                          </a:solidFill>
                          <a:effectLst/>
                        </a:rPr>
                        <a:t>Reusability</a:t>
                      </a:r>
                      <a:endParaRPr lang="sv-SE" sz="1400" b="0" dirty="0" smtClean="0">
                        <a:solidFill>
                          <a:schemeClr val="tx1"/>
                        </a:solidFill>
                        <a:effectLst/>
                      </a:endParaRPr>
                    </a:p>
                    <a:p>
                      <a:pPr>
                        <a:lnSpc>
                          <a:spcPct val="115000"/>
                        </a:lnSpc>
                        <a:spcAft>
                          <a:spcPts val="0"/>
                        </a:spcAft>
                      </a:pPr>
                      <a:r>
                        <a:rPr lang="sv-SE" sz="1400" b="0" dirty="0" smtClean="0">
                          <a:solidFill>
                            <a:schemeClr val="tx1"/>
                          </a:solidFill>
                          <a:effectLst/>
                        </a:rPr>
                        <a:t> </a:t>
                      </a:r>
                      <a:r>
                        <a:rPr lang="sv-SE" sz="1400" b="0" dirty="0" err="1" smtClean="0">
                          <a:solidFill>
                            <a:schemeClr val="tx1"/>
                          </a:solidFill>
                          <a:effectLst/>
                        </a:rPr>
                        <a:t>Analysability</a:t>
                      </a:r>
                      <a:endParaRPr lang="sv-SE" sz="1400" b="0" dirty="0" smtClean="0">
                        <a:solidFill>
                          <a:schemeClr val="tx1"/>
                        </a:solidFill>
                        <a:effectLst/>
                      </a:endParaRPr>
                    </a:p>
                    <a:p>
                      <a:pPr>
                        <a:lnSpc>
                          <a:spcPct val="115000"/>
                        </a:lnSpc>
                        <a:spcAft>
                          <a:spcPts val="0"/>
                        </a:spcAft>
                      </a:pPr>
                      <a:r>
                        <a:rPr lang="sv-SE" sz="1400" b="0" dirty="0" smtClean="0">
                          <a:solidFill>
                            <a:schemeClr val="tx1"/>
                          </a:solidFill>
                          <a:effectLst/>
                        </a:rPr>
                        <a:t> </a:t>
                      </a:r>
                      <a:r>
                        <a:rPr lang="sv-SE" sz="1400" b="0" dirty="0" err="1" smtClean="0">
                          <a:solidFill>
                            <a:schemeClr val="tx1"/>
                          </a:solidFill>
                          <a:effectLst/>
                        </a:rPr>
                        <a:t>Modifiability</a:t>
                      </a:r>
                      <a:endParaRPr lang="sv-SE" sz="1400" b="0" dirty="0" smtClean="0">
                        <a:solidFill>
                          <a:schemeClr val="tx1"/>
                        </a:solidFill>
                        <a:effectLst/>
                      </a:endParaRPr>
                    </a:p>
                    <a:p>
                      <a:pPr>
                        <a:lnSpc>
                          <a:spcPct val="115000"/>
                        </a:lnSpc>
                        <a:spcAft>
                          <a:spcPts val="0"/>
                        </a:spcAft>
                      </a:pPr>
                      <a:r>
                        <a:rPr lang="sv-SE" sz="1400" b="0" dirty="0" smtClean="0">
                          <a:solidFill>
                            <a:schemeClr val="tx1"/>
                          </a:solidFill>
                          <a:effectLst/>
                        </a:rPr>
                        <a:t> </a:t>
                      </a:r>
                      <a:r>
                        <a:rPr lang="sv-SE" sz="1400" b="0" dirty="0" err="1" smtClean="0">
                          <a:solidFill>
                            <a:schemeClr val="tx1"/>
                          </a:solidFill>
                          <a:effectLst/>
                        </a:rPr>
                        <a:t>Testability</a:t>
                      </a:r>
                      <a:endParaRPr lang="sv-SE" sz="1400" b="0" dirty="0">
                        <a:solidFill>
                          <a:schemeClr val="tx1"/>
                        </a:solidFill>
                        <a:effectLst/>
                        <a:latin typeface="Calibri"/>
                        <a:ea typeface="Calibri"/>
                        <a:cs typeface="Times New Roman"/>
                      </a:endParaRPr>
                    </a:p>
                  </a:txBody>
                  <a:tcPr marL="57869" marR="57869" marT="0" marB="0">
                    <a:solidFill>
                      <a:schemeClr val="accent5"/>
                    </a:solidFill>
                  </a:tcPr>
                </a:tc>
              </a:tr>
              <a:tr h="2406503">
                <a:tc>
                  <a:txBody>
                    <a:bodyPr/>
                    <a:lstStyle/>
                    <a:p>
                      <a:pPr>
                        <a:lnSpc>
                          <a:spcPct val="115000"/>
                        </a:lnSpc>
                        <a:spcAft>
                          <a:spcPts val="0"/>
                        </a:spcAft>
                      </a:pPr>
                      <a:r>
                        <a:rPr lang="sv-SE" sz="1400" dirty="0" err="1">
                          <a:solidFill>
                            <a:srgbClr val="990000"/>
                          </a:solidFill>
                          <a:effectLst/>
                        </a:rPr>
                        <a:t>Performance</a:t>
                      </a:r>
                      <a:r>
                        <a:rPr lang="sv-SE" sz="1400" dirty="0">
                          <a:solidFill>
                            <a:srgbClr val="990000"/>
                          </a:solidFill>
                          <a:effectLst/>
                        </a:rPr>
                        <a:t> </a:t>
                      </a:r>
                      <a:r>
                        <a:rPr lang="sv-SE" sz="1400" dirty="0" err="1">
                          <a:solidFill>
                            <a:srgbClr val="990000"/>
                          </a:solidFill>
                          <a:effectLst/>
                        </a:rPr>
                        <a:t>efficiency</a:t>
                      </a:r>
                      <a:endParaRPr lang="sv-SE" sz="1400" dirty="0">
                        <a:solidFill>
                          <a:srgbClr val="990000"/>
                        </a:solidFill>
                        <a:effectLst/>
                      </a:endParaRPr>
                    </a:p>
                    <a:p>
                      <a:pPr>
                        <a:lnSpc>
                          <a:spcPct val="115000"/>
                        </a:lnSpc>
                        <a:spcAft>
                          <a:spcPts val="0"/>
                        </a:spcAft>
                      </a:pPr>
                      <a:r>
                        <a:rPr lang="sv-SE" sz="1400" b="0" dirty="0" smtClean="0">
                          <a:solidFill>
                            <a:schemeClr val="tx1"/>
                          </a:solidFill>
                          <a:effectLst/>
                        </a:rPr>
                        <a:t> </a:t>
                      </a:r>
                    </a:p>
                    <a:p>
                      <a:pPr>
                        <a:lnSpc>
                          <a:spcPct val="115000"/>
                        </a:lnSpc>
                        <a:spcAft>
                          <a:spcPts val="0"/>
                        </a:spcAft>
                      </a:pPr>
                      <a:r>
                        <a:rPr lang="sv-SE" sz="1400" b="0" dirty="0" err="1" smtClean="0">
                          <a:solidFill>
                            <a:schemeClr val="tx1"/>
                          </a:solidFill>
                          <a:effectLst/>
                        </a:rPr>
                        <a:t>Time</a:t>
                      </a:r>
                      <a:r>
                        <a:rPr lang="sv-SE" sz="1400" b="0" dirty="0" smtClean="0">
                          <a:solidFill>
                            <a:schemeClr val="tx1"/>
                          </a:solidFill>
                          <a:effectLst/>
                        </a:rPr>
                        <a:t> </a:t>
                      </a:r>
                      <a:r>
                        <a:rPr lang="sv-SE" sz="1400" b="0" dirty="0" err="1" smtClean="0">
                          <a:solidFill>
                            <a:schemeClr val="tx1"/>
                          </a:solidFill>
                          <a:effectLst/>
                        </a:rPr>
                        <a:t>behaviour</a:t>
                      </a:r>
                      <a:endParaRPr lang="sv-SE" sz="1400" b="0" dirty="0">
                        <a:solidFill>
                          <a:schemeClr val="tx1"/>
                        </a:solidFill>
                        <a:effectLst/>
                      </a:endParaRPr>
                    </a:p>
                    <a:p>
                      <a:pPr>
                        <a:lnSpc>
                          <a:spcPct val="115000"/>
                        </a:lnSpc>
                        <a:spcAft>
                          <a:spcPts val="0"/>
                        </a:spcAft>
                      </a:pPr>
                      <a:r>
                        <a:rPr lang="sv-SE" sz="1400" b="0" dirty="0" smtClean="0">
                          <a:solidFill>
                            <a:schemeClr val="tx1"/>
                          </a:solidFill>
                          <a:effectLst/>
                        </a:rPr>
                        <a:t> </a:t>
                      </a:r>
                      <a:r>
                        <a:rPr lang="sv-SE" sz="1400" b="0" dirty="0" err="1" smtClean="0">
                          <a:solidFill>
                            <a:schemeClr val="tx1"/>
                          </a:solidFill>
                          <a:effectLst/>
                        </a:rPr>
                        <a:t>Resource</a:t>
                      </a:r>
                      <a:r>
                        <a:rPr lang="sv-SE" sz="1400" b="0" dirty="0" smtClean="0">
                          <a:solidFill>
                            <a:schemeClr val="tx1"/>
                          </a:solidFill>
                          <a:effectLst/>
                        </a:rPr>
                        <a:t> </a:t>
                      </a:r>
                      <a:r>
                        <a:rPr lang="sv-SE" sz="1400" b="0" dirty="0" err="1">
                          <a:solidFill>
                            <a:schemeClr val="tx1"/>
                          </a:solidFill>
                          <a:effectLst/>
                        </a:rPr>
                        <a:t>utilization</a:t>
                      </a:r>
                      <a:endParaRPr lang="sv-SE" sz="1400" b="0" dirty="0">
                        <a:solidFill>
                          <a:schemeClr val="tx1"/>
                        </a:solidFill>
                        <a:effectLst/>
                      </a:endParaRPr>
                    </a:p>
                    <a:p>
                      <a:pPr>
                        <a:lnSpc>
                          <a:spcPct val="115000"/>
                        </a:lnSpc>
                        <a:spcAft>
                          <a:spcPts val="0"/>
                        </a:spcAft>
                      </a:pPr>
                      <a:r>
                        <a:rPr lang="sv-SE" sz="1400" b="0" dirty="0" smtClean="0">
                          <a:solidFill>
                            <a:schemeClr val="tx1"/>
                          </a:solidFill>
                          <a:effectLst/>
                        </a:rPr>
                        <a:t> </a:t>
                      </a:r>
                      <a:r>
                        <a:rPr lang="sv-SE" sz="1400" b="0" dirty="0" err="1" smtClean="0">
                          <a:solidFill>
                            <a:schemeClr val="tx1"/>
                          </a:solidFill>
                          <a:effectLst/>
                        </a:rPr>
                        <a:t>Capacity</a:t>
                      </a:r>
                      <a:endParaRPr lang="sv-SE" sz="1400" b="0" dirty="0">
                        <a:solidFill>
                          <a:schemeClr val="tx1"/>
                        </a:solidFill>
                        <a:effectLst/>
                      </a:endParaRPr>
                    </a:p>
                    <a:p>
                      <a:pPr>
                        <a:lnSpc>
                          <a:spcPct val="115000"/>
                        </a:lnSpc>
                        <a:spcAft>
                          <a:spcPts val="0"/>
                        </a:spcAft>
                      </a:pPr>
                      <a:r>
                        <a:rPr lang="sv-SE" sz="1400" dirty="0">
                          <a:solidFill>
                            <a:schemeClr val="tx1"/>
                          </a:solidFill>
                          <a:effectLst/>
                        </a:rPr>
                        <a:t> </a:t>
                      </a:r>
                    </a:p>
                    <a:p>
                      <a:pPr>
                        <a:lnSpc>
                          <a:spcPct val="115000"/>
                        </a:lnSpc>
                        <a:spcAft>
                          <a:spcPts val="0"/>
                        </a:spcAft>
                      </a:pPr>
                      <a:r>
                        <a:rPr lang="sv-SE" sz="1400" dirty="0">
                          <a:solidFill>
                            <a:schemeClr val="tx1"/>
                          </a:solidFill>
                          <a:effectLst/>
                        </a:rPr>
                        <a:t> </a:t>
                      </a:r>
                    </a:p>
                    <a:p>
                      <a:pPr>
                        <a:lnSpc>
                          <a:spcPct val="115000"/>
                        </a:lnSpc>
                        <a:spcAft>
                          <a:spcPts val="0"/>
                        </a:spcAft>
                      </a:pPr>
                      <a:r>
                        <a:rPr lang="en-US" sz="1400" dirty="0">
                          <a:solidFill>
                            <a:schemeClr val="tx1"/>
                          </a:solidFill>
                          <a:effectLst/>
                        </a:rPr>
                        <a:t> </a:t>
                      </a:r>
                      <a:endParaRPr lang="sv-SE" sz="1400" dirty="0">
                        <a:solidFill>
                          <a:schemeClr val="tx1"/>
                        </a:solidFill>
                        <a:effectLst/>
                        <a:latin typeface="Calibri"/>
                        <a:ea typeface="Calibri"/>
                        <a:cs typeface="Times New Roman"/>
                      </a:endParaRPr>
                    </a:p>
                  </a:txBody>
                  <a:tcPr marL="57869" marR="57869" marT="0" marB="0">
                    <a:solidFill>
                      <a:schemeClr val="accent5"/>
                    </a:solidFill>
                  </a:tcPr>
                </a:tc>
                <a:tc>
                  <a:txBody>
                    <a:bodyPr/>
                    <a:lstStyle/>
                    <a:p>
                      <a:pPr>
                        <a:lnSpc>
                          <a:spcPct val="115000"/>
                        </a:lnSpc>
                        <a:spcAft>
                          <a:spcPts val="0"/>
                        </a:spcAft>
                      </a:pPr>
                      <a:r>
                        <a:rPr lang="sv-SE" sz="1400" b="1" dirty="0" err="1" smtClean="0">
                          <a:solidFill>
                            <a:srgbClr val="990000"/>
                          </a:solidFill>
                          <a:effectLst/>
                        </a:rPr>
                        <a:t>Usability</a:t>
                      </a:r>
                      <a:endParaRPr lang="sv-SE" sz="1400" b="1" dirty="0" smtClean="0">
                        <a:solidFill>
                          <a:srgbClr val="990000"/>
                        </a:solidFill>
                        <a:effectLst/>
                      </a:endParaRPr>
                    </a:p>
                    <a:p>
                      <a:pPr>
                        <a:lnSpc>
                          <a:spcPct val="115000"/>
                        </a:lnSpc>
                        <a:spcAft>
                          <a:spcPts val="0"/>
                        </a:spcAft>
                      </a:pPr>
                      <a:endParaRPr lang="sv-SE" sz="1400" b="0" dirty="0" smtClean="0">
                        <a:solidFill>
                          <a:schemeClr val="tx1"/>
                        </a:solidFill>
                        <a:effectLst/>
                      </a:endParaRPr>
                    </a:p>
                    <a:p>
                      <a:pPr>
                        <a:lnSpc>
                          <a:spcPct val="115000"/>
                        </a:lnSpc>
                        <a:spcAft>
                          <a:spcPts val="0"/>
                        </a:spcAft>
                      </a:pPr>
                      <a:r>
                        <a:rPr lang="sv-SE" sz="1400" b="0" dirty="0" smtClean="0">
                          <a:solidFill>
                            <a:schemeClr val="tx1"/>
                          </a:solidFill>
                          <a:effectLst/>
                        </a:rPr>
                        <a:t> </a:t>
                      </a:r>
                      <a:r>
                        <a:rPr lang="sv-SE" sz="1400" b="0" dirty="0" err="1" smtClean="0">
                          <a:solidFill>
                            <a:schemeClr val="tx1"/>
                          </a:solidFill>
                          <a:effectLst/>
                        </a:rPr>
                        <a:t>Appropriateness</a:t>
                      </a:r>
                      <a:r>
                        <a:rPr lang="sv-SE" sz="1400" b="0" baseline="0" dirty="0" smtClean="0">
                          <a:solidFill>
                            <a:schemeClr val="tx1"/>
                          </a:solidFill>
                          <a:effectLst/>
                        </a:rPr>
                        <a:t> </a:t>
                      </a:r>
                      <a:r>
                        <a:rPr lang="sv-SE" sz="1400" b="0" dirty="0" err="1" smtClean="0">
                          <a:solidFill>
                            <a:schemeClr val="tx1"/>
                          </a:solidFill>
                          <a:effectLst/>
                        </a:rPr>
                        <a:t>recognizability</a:t>
                      </a:r>
                      <a:endParaRPr lang="sv-SE" sz="1400" b="0" dirty="0" smtClean="0">
                        <a:solidFill>
                          <a:schemeClr val="tx1"/>
                        </a:solidFill>
                        <a:effectLst/>
                      </a:endParaRPr>
                    </a:p>
                    <a:p>
                      <a:pPr>
                        <a:lnSpc>
                          <a:spcPct val="115000"/>
                        </a:lnSpc>
                        <a:spcAft>
                          <a:spcPts val="0"/>
                        </a:spcAft>
                      </a:pPr>
                      <a:r>
                        <a:rPr lang="sv-SE" sz="1400" b="0" dirty="0" smtClean="0">
                          <a:solidFill>
                            <a:schemeClr val="tx1"/>
                          </a:solidFill>
                          <a:effectLst/>
                        </a:rPr>
                        <a:t> </a:t>
                      </a:r>
                      <a:r>
                        <a:rPr lang="sv-SE" sz="1400" b="0" dirty="0" err="1" smtClean="0">
                          <a:solidFill>
                            <a:schemeClr val="tx1"/>
                          </a:solidFill>
                          <a:effectLst/>
                        </a:rPr>
                        <a:t>Learnability</a:t>
                      </a:r>
                      <a:endParaRPr lang="sv-SE" sz="1400" b="0" dirty="0" smtClean="0">
                        <a:solidFill>
                          <a:schemeClr val="tx1"/>
                        </a:solidFill>
                        <a:effectLst/>
                      </a:endParaRPr>
                    </a:p>
                    <a:p>
                      <a:pPr>
                        <a:lnSpc>
                          <a:spcPct val="115000"/>
                        </a:lnSpc>
                        <a:spcAft>
                          <a:spcPts val="0"/>
                        </a:spcAft>
                      </a:pPr>
                      <a:r>
                        <a:rPr lang="sv-SE" sz="1400" b="0" dirty="0" smtClean="0">
                          <a:solidFill>
                            <a:schemeClr val="tx1"/>
                          </a:solidFill>
                          <a:effectLst/>
                        </a:rPr>
                        <a:t> </a:t>
                      </a:r>
                      <a:r>
                        <a:rPr lang="sv-SE" sz="1400" b="0" dirty="0" err="1" smtClean="0">
                          <a:solidFill>
                            <a:schemeClr val="tx1"/>
                          </a:solidFill>
                          <a:effectLst/>
                        </a:rPr>
                        <a:t>Operability</a:t>
                      </a:r>
                      <a:endParaRPr lang="sv-SE" sz="1400" b="0" dirty="0" smtClean="0">
                        <a:solidFill>
                          <a:schemeClr val="tx1"/>
                        </a:solidFill>
                        <a:effectLst/>
                      </a:endParaRPr>
                    </a:p>
                    <a:p>
                      <a:pPr>
                        <a:lnSpc>
                          <a:spcPct val="115000"/>
                        </a:lnSpc>
                        <a:spcAft>
                          <a:spcPts val="0"/>
                        </a:spcAft>
                      </a:pPr>
                      <a:r>
                        <a:rPr lang="sv-SE" sz="1400" b="0" dirty="0" smtClean="0">
                          <a:solidFill>
                            <a:schemeClr val="tx1"/>
                          </a:solidFill>
                          <a:effectLst/>
                        </a:rPr>
                        <a:t> </a:t>
                      </a:r>
                      <a:r>
                        <a:rPr lang="sv-SE" sz="1400" b="0" dirty="0" err="1" smtClean="0">
                          <a:solidFill>
                            <a:schemeClr val="tx1"/>
                          </a:solidFill>
                          <a:effectLst/>
                        </a:rPr>
                        <a:t>User</a:t>
                      </a:r>
                      <a:r>
                        <a:rPr lang="sv-SE" sz="1400" b="0" dirty="0" smtClean="0">
                          <a:solidFill>
                            <a:schemeClr val="tx1"/>
                          </a:solidFill>
                          <a:effectLst/>
                        </a:rPr>
                        <a:t> </a:t>
                      </a:r>
                      <a:r>
                        <a:rPr lang="sv-SE" sz="1400" b="0" dirty="0" err="1" smtClean="0">
                          <a:solidFill>
                            <a:schemeClr val="tx1"/>
                          </a:solidFill>
                          <a:effectLst/>
                        </a:rPr>
                        <a:t>error</a:t>
                      </a:r>
                      <a:r>
                        <a:rPr lang="sv-SE" sz="1400" b="0" dirty="0" smtClean="0">
                          <a:solidFill>
                            <a:schemeClr val="tx1"/>
                          </a:solidFill>
                          <a:effectLst/>
                        </a:rPr>
                        <a:t> </a:t>
                      </a:r>
                      <a:r>
                        <a:rPr lang="sv-SE" sz="1400" b="0" dirty="0" err="1" smtClean="0">
                          <a:solidFill>
                            <a:schemeClr val="tx1"/>
                          </a:solidFill>
                          <a:effectLst/>
                        </a:rPr>
                        <a:t>protection</a:t>
                      </a:r>
                      <a:endParaRPr lang="sv-SE" sz="1400" b="0" dirty="0" smtClean="0">
                        <a:solidFill>
                          <a:schemeClr val="tx1"/>
                        </a:solidFill>
                        <a:effectLst/>
                      </a:endParaRPr>
                    </a:p>
                    <a:p>
                      <a:pPr>
                        <a:lnSpc>
                          <a:spcPct val="115000"/>
                        </a:lnSpc>
                        <a:spcAft>
                          <a:spcPts val="0"/>
                        </a:spcAft>
                      </a:pPr>
                      <a:r>
                        <a:rPr lang="sv-SE" sz="1400" b="0" dirty="0" smtClean="0">
                          <a:solidFill>
                            <a:schemeClr val="tx1"/>
                          </a:solidFill>
                          <a:effectLst/>
                        </a:rPr>
                        <a:t> </a:t>
                      </a:r>
                      <a:r>
                        <a:rPr lang="sv-SE" sz="1400" b="0" dirty="0" err="1" smtClean="0">
                          <a:solidFill>
                            <a:schemeClr val="tx1"/>
                          </a:solidFill>
                          <a:effectLst/>
                        </a:rPr>
                        <a:t>User</a:t>
                      </a:r>
                      <a:r>
                        <a:rPr lang="sv-SE" sz="1400" b="0" dirty="0" smtClean="0">
                          <a:solidFill>
                            <a:schemeClr val="tx1"/>
                          </a:solidFill>
                          <a:effectLst/>
                        </a:rPr>
                        <a:t> interface </a:t>
                      </a:r>
                      <a:r>
                        <a:rPr lang="sv-SE" sz="1400" b="0" dirty="0" err="1" smtClean="0">
                          <a:solidFill>
                            <a:schemeClr val="tx1"/>
                          </a:solidFill>
                          <a:effectLst/>
                        </a:rPr>
                        <a:t>aesthetics</a:t>
                      </a:r>
                      <a:endParaRPr lang="sv-SE" sz="1400" b="0" dirty="0" smtClean="0">
                        <a:solidFill>
                          <a:schemeClr val="tx1"/>
                        </a:solidFill>
                        <a:effectLst/>
                      </a:endParaRPr>
                    </a:p>
                    <a:p>
                      <a:pPr>
                        <a:lnSpc>
                          <a:spcPct val="115000"/>
                        </a:lnSpc>
                        <a:spcAft>
                          <a:spcPts val="0"/>
                        </a:spcAft>
                      </a:pPr>
                      <a:r>
                        <a:rPr lang="sv-SE" sz="1400" b="0" dirty="0" smtClean="0">
                          <a:solidFill>
                            <a:schemeClr val="tx1"/>
                          </a:solidFill>
                          <a:effectLst/>
                        </a:rPr>
                        <a:t> </a:t>
                      </a:r>
                      <a:r>
                        <a:rPr lang="sv-SE" sz="1400" b="0" dirty="0" err="1" smtClean="0">
                          <a:solidFill>
                            <a:schemeClr val="tx1"/>
                          </a:solidFill>
                          <a:effectLst/>
                        </a:rPr>
                        <a:t>Accessibility</a:t>
                      </a:r>
                      <a:endParaRPr lang="sv-SE" sz="1400" b="0" dirty="0" smtClean="0">
                        <a:solidFill>
                          <a:schemeClr val="tx1"/>
                        </a:solidFill>
                        <a:effectLst/>
                        <a:latin typeface="Calibri"/>
                        <a:ea typeface="Calibri"/>
                        <a:cs typeface="Times New Roman"/>
                      </a:endParaRPr>
                    </a:p>
                  </a:txBody>
                  <a:tcPr marL="57869" marR="57869" marT="0" marB="0">
                    <a:solidFill>
                      <a:schemeClr val="accent5"/>
                    </a:solidFill>
                  </a:tcPr>
                </a:tc>
                <a:tc>
                  <a:txBody>
                    <a:bodyPr/>
                    <a:lstStyle/>
                    <a:p>
                      <a:pPr>
                        <a:lnSpc>
                          <a:spcPct val="115000"/>
                        </a:lnSpc>
                        <a:spcAft>
                          <a:spcPts val="0"/>
                        </a:spcAft>
                      </a:pPr>
                      <a:r>
                        <a:rPr lang="sv-SE" sz="1400" b="1" dirty="0" err="1">
                          <a:solidFill>
                            <a:srgbClr val="990000"/>
                          </a:solidFill>
                          <a:effectLst/>
                        </a:rPr>
                        <a:t>Security</a:t>
                      </a:r>
                      <a:endParaRPr lang="sv-SE" sz="1400" b="1" dirty="0">
                        <a:solidFill>
                          <a:srgbClr val="990000"/>
                        </a:solidFill>
                        <a:effectLst/>
                      </a:endParaRPr>
                    </a:p>
                    <a:p>
                      <a:pPr>
                        <a:lnSpc>
                          <a:spcPct val="115000"/>
                        </a:lnSpc>
                        <a:spcAft>
                          <a:spcPts val="0"/>
                        </a:spcAft>
                      </a:pPr>
                      <a:endParaRPr lang="sv-SE" sz="1400" dirty="0" smtClean="0">
                        <a:solidFill>
                          <a:schemeClr val="tx1"/>
                        </a:solidFill>
                        <a:effectLst/>
                      </a:endParaRPr>
                    </a:p>
                    <a:p>
                      <a:pPr>
                        <a:lnSpc>
                          <a:spcPct val="115000"/>
                        </a:lnSpc>
                        <a:spcAft>
                          <a:spcPts val="0"/>
                        </a:spcAft>
                      </a:pPr>
                      <a:r>
                        <a:rPr lang="sv-SE" sz="1400" dirty="0" smtClean="0">
                          <a:solidFill>
                            <a:schemeClr val="tx1"/>
                          </a:solidFill>
                          <a:effectLst/>
                        </a:rPr>
                        <a:t> </a:t>
                      </a:r>
                      <a:r>
                        <a:rPr lang="sv-SE" sz="1400" dirty="0" err="1" smtClean="0">
                          <a:solidFill>
                            <a:schemeClr val="tx1"/>
                          </a:solidFill>
                          <a:effectLst/>
                        </a:rPr>
                        <a:t>Confidentiality</a:t>
                      </a:r>
                      <a:endParaRPr lang="sv-SE" sz="1400" dirty="0">
                        <a:solidFill>
                          <a:schemeClr val="tx1"/>
                        </a:solidFill>
                        <a:effectLst/>
                      </a:endParaRPr>
                    </a:p>
                    <a:p>
                      <a:pPr>
                        <a:lnSpc>
                          <a:spcPct val="115000"/>
                        </a:lnSpc>
                        <a:spcAft>
                          <a:spcPts val="0"/>
                        </a:spcAft>
                      </a:pPr>
                      <a:r>
                        <a:rPr lang="sv-SE" sz="1400" dirty="0" smtClean="0">
                          <a:solidFill>
                            <a:schemeClr val="tx1"/>
                          </a:solidFill>
                          <a:effectLst/>
                        </a:rPr>
                        <a:t> </a:t>
                      </a:r>
                      <a:r>
                        <a:rPr lang="sv-SE" sz="1400" dirty="0" err="1" smtClean="0">
                          <a:solidFill>
                            <a:schemeClr val="tx1"/>
                          </a:solidFill>
                          <a:effectLst/>
                        </a:rPr>
                        <a:t>Integrity</a:t>
                      </a:r>
                      <a:endParaRPr lang="sv-SE" sz="1400" dirty="0">
                        <a:solidFill>
                          <a:schemeClr val="tx1"/>
                        </a:solidFill>
                        <a:effectLst/>
                      </a:endParaRPr>
                    </a:p>
                    <a:p>
                      <a:pPr>
                        <a:lnSpc>
                          <a:spcPct val="115000"/>
                        </a:lnSpc>
                        <a:spcAft>
                          <a:spcPts val="0"/>
                        </a:spcAft>
                      </a:pPr>
                      <a:r>
                        <a:rPr lang="sv-SE" sz="1400" dirty="0" smtClean="0">
                          <a:solidFill>
                            <a:schemeClr val="tx1"/>
                          </a:solidFill>
                          <a:effectLst/>
                        </a:rPr>
                        <a:t> Non-</a:t>
                      </a:r>
                      <a:r>
                        <a:rPr lang="sv-SE" sz="1400" dirty="0" err="1" smtClean="0">
                          <a:solidFill>
                            <a:schemeClr val="tx1"/>
                          </a:solidFill>
                          <a:effectLst/>
                        </a:rPr>
                        <a:t>repudiation</a:t>
                      </a:r>
                      <a:endParaRPr lang="sv-SE" sz="1400" dirty="0">
                        <a:solidFill>
                          <a:schemeClr val="tx1"/>
                        </a:solidFill>
                        <a:effectLst/>
                      </a:endParaRPr>
                    </a:p>
                    <a:p>
                      <a:pPr>
                        <a:lnSpc>
                          <a:spcPct val="115000"/>
                        </a:lnSpc>
                        <a:spcAft>
                          <a:spcPts val="0"/>
                        </a:spcAft>
                      </a:pPr>
                      <a:r>
                        <a:rPr lang="sv-SE" sz="1400" dirty="0" smtClean="0">
                          <a:solidFill>
                            <a:schemeClr val="tx1"/>
                          </a:solidFill>
                          <a:effectLst/>
                        </a:rPr>
                        <a:t> </a:t>
                      </a:r>
                      <a:r>
                        <a:rPr lang="sv-SE" sz="1400" dirty="0" err="1" smtClean="0">
                          <a:solidFill>
                            <a:schemeClr val="tx1"/>
                          </a:solidFill>
                          <a:effectLst/>
                        </a:rPr>
                        <a:t>Accountability</a:t>
                      </a:r>
                      <a:endParaRPr lang="sv-SE" sz="1400" dirty="0">
                        <a:solidFill>
                          <a:schemeClr val="tx1"/>
                        </a:solidFill>
                        <a:effectLst/>
                      </a:endParaRPr>
                    </a:p>
                    <a:p>
                      <a:pPr>
                        <a:lnSpc>
                          <a:spcPct val="115000"/>
                        </a:lnSpc>
                        <a:spcAft>
                          <a:spcPts val="0"/>
                        </a:spcAft>
                      </a:pPr>
                      <a:r>
                        <a:rPr lang="sv-SE" sz="1400" dirty="0" smtClean="0">
                          <a:solidFill>
                            <a:schemeClr val="tx1"/>
                          </a:solidFill>
                          <a:effectLst/>
                        </a:rPr>
                        <a:t> </a:t>
                      </a:r>
                      <a:r>
                        <a:rPr lang="sv-SE" sz="1400" dirty="0" err="1" smtClean="0">
                          <a:solidFill>
                            <a:schemeClr val="tx1"/>
                          </a:solidFill>
                          <a:effectLst/>
                        </a:rPr>
                        <a:t>Authenticity</a:t>
                      </a:r>
                      <a:endParaRPr lang="sv-SE" sz="1400" dirty="0">
                        <a:solidFill>
                          <a:schemeClr val="tx1"/>
                        </a:solidFill>
                        <a:effectLst/>
                        <a:latin typeface="Calibri"/>
                        <a:ea typeface="Calibri"/>
                        <a:cs typeface="Times New Roman"/>
                      </a:endParaRPr>
                    </a:p>
                  </a:txBody>
                  <a:tcPr marL="57869" marR="57869" marT="0" marB="0">
                    <a:solidFill>
                      <a:schemeClr val="accent5"/>
                    </a:solidFill>
                  </a:tcPr>
                </a:tc>
                <a:tc>
                  <a:txBody>
                    <a:bodyPr/>
                    <a:lstStyle/>
                    <a:p>
                      <a:pPr>
                        <a:lnSpc>
                          <a:spcPct val="115000"/>
                        </a:lnSpc>
                        <a:spcAft>
                          <a:spcPts val="0"/>
                        </a:spcAft>
                      </a:pPr>
                      <a:r>
                        <a:rPr lang="sv-SE" sz="1400" b="1" dirty="0" err="1" smtClean="0">
                          <a:solidFill>
                            <a:srgbClr val="990000"/>
                          </a:solidFill>
                          <a:effectLst/>
                        </a:rPr>
                        <a:t>Portability</a:t>
                      </a:r>
                      <a:endParaRPr lang="sv-SE" sz="1400" b="1" dirty="0" smtClean="0">
                        <a:solidFill>
                          <a:srgbClr val="990000"/>
                        </a:solidFill>
                        <a:effectLst/>
                      </a:endParaRPr>
                    </a:p>
                    <a:p>
                      <a:pPr>
                        <a:lnSpc>
                          <a:spcPct val="115000"/>
                        </a:lnSpc>
                        <a:spcAft>
                          <a:spcPts val="0"/>
                        </a:spcAft>
                      </a:pPr>
                      <a:endParaRPr lang="sv-SE" sz="1400" dirty="0" smtClean="0">
                        <a:solidFill>
                          <a:schemeClr val="tx1"/>
                        </a:solidFill>
                        <a:effectLst/>
                      </a:endParaRPr>
                    </a:p>
                    <a:p>
                      <a:pPr>
                        <a:lnSpc>
                          <a:spcPct val="115000"/>
                        </a:lnSpc>
                        <a:spcAft>
                          <a:spcPts val="0"/>
                        </a:spcAft>
                      </a:pPr>
                      <a:r>
                        <a:rPr lang="sv-SE" sz="1400" dirty="0" smtClean="0">
                          <a:solidFill>
                            <a:schemeClr val="tx1"/>
                          </a:solidFill>
                          <a:effectLst/>
                        </a:rPr>
                        <a:t> </a:t>
                      </a:r>
                      <a:r>
                        <a:rPr lang="sv-SE" sz="1400" dirty="0" err="1" smtClean="0">
                          <a:solidFill>
                            <a:schemeClr val="tx1"/>
                          </a:solidFill>
                          <a:effectLst/>
                        </a:rPr>
                        <a:t>Adaptability</a:t>
                      </a:r>
                      <a:endParaRPr lang="sv-SE" sz="1400" dirty="0" smtClean="0">
                        <a:solidFill>
                          <a:schemeClr val="tx1"/>
                        </a:solidFill>
                        <a:effectLst/>
                      </a:endParaRPr>
                    </a:p>
                    <a:p>
                      <a:pPr>
                        <a:lnSpc>
                          <a:spcPct val="115000"/>
                        </a:lnSpc>
                        <a:spcAft>
                          <a:spcPts val="0"/>
                        </a:spcAft>
                      </a:pPr>
                      <a:r>
                        <a:rPr lang="sv-SE" sz="1400" dirty="0" smtClean="0">
                          <a:solidFill>
                            <a:schemeClr val="tx1"/>
                          </a:solidFill>
                          <a:effectLst/>
                        </a:rPr>
                        <a:t> </a:t>
                      </a:r>
                      <a:r>
                        <a:rPr lang="sv-SE" sz="1400" dirty="0" err="1" smtClean="0">
                          <a:solidFill>
                            <a:schemeClr val="tx1"/>
                          </a:solidFill>
                          <a:effectLst/>
                        </a:rPr>
                        <a:t>Installability</a:t>
                      </a:r>
                      <a:endParaRPr lang="sv-SE" sz="1400" dirty="0" smtClean="0">
                        <a:solidFill>
                          <a:schemeClr val="tx1"/>
                        </a:solidFill>
                        <a:effectLst/>
                      </a:endParaRPr>
                    </a:p>
                    <a:p>
                      <a:pPr>
                        <a:lnSpc>
                          <a:spcPct val="115000"/>
                        </a:lnSpc>
                        <a:spcAft>
                          <a:spcPts val="0"/>
                        </a:spcAft>
                      </a:pPr>
                      <a:r>
                        <a:rPr lang="sv-SE" sz="1400" dirty="0" smtClean="0">
                          <a:solidFill>
                            <a:schemeClr val="tx1"/>
                          </a:solidFill>
                          <a:effectLst/>
                        </a:rPr>
                        <a:t> </a:t>
                      </a:r>
                      <a:r>
                        <a:rPr lang="sv-SE" sz="1400" dirty="0" err="1" smtClean="0">
                          <a:solidFill>
                            <a:schemeClr val="tx1"/>
                          </a:solidFill>
                          <a:effectLst/>
                        </a:rPr>
                        <a:t>Replaceability</a:t>
                      </a:r>
                      <a:endParaRPr lang="sv-SE" sz="1400" dirty="0" smtClean="0">
                        <a:solidFill>
                          <a:schemeClr val="tx1"/>
                        </a:solidFill>
                        <a:effectLst/>
                        <a:latin typeface="Calibri"/>
                        <a:ea typeface="Calibri"/>
                        <a:cs typeface="Times New Roman"/>
                      </a:endParaRPr>
                    </a:p>
                    <a:p>
                      <a:pPr>
                        <a:lnSpc>
                          <a:spcPct val="115000"/>
                        </a:lnSpc>
                        <a:spcAft>
                          <a:spcPts val="0"/>
                        </a:spcAft>
                      </a:pPr>
                      <a:endParaRPr lang="sv-SE" sz="1400" dirty="0">
                        <a:solidFill>
                          <a:schemeClr val="tx1"/>
                        </a:solidFill>
                        <a:effectLst/>
                        <a:latin typeface="Calibri"/>
                        <a:ea typeface="Calibri"/>
                        <a:cs typeface="Times New Roman"/>
                      </a:endParaRPr>
                    </a:p>
                  </a:txBody>
                  <a:tcPr marL="57869" marR="57869" marT="0" marB="0">
                    <a:solidFill>
                      <a:schemeClr val="accent5"/>
                    </a:solidFill>
                  </a:tcPr>
                </a:tc>
              </a:tr>
            </a:tbl>
          </a:graphicData>
        </a:graphic>
      </p:graphicFrame>
    </p:spTree>
    <p:extLst>
      <p:ext uri="{BB962C8B-B14F-4D97-AF65-F5344CB8AC3E}">
        <p14:creationId xmlns:p14="http://schemas.microsoft.com/office/powerpoint/2010/main" val="3353048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ISO/IEC </a:t>
            </a:r>
            <a:r>
              <a:rPr lang="sv-SE" dirty="0" smtClean="0"/>
              <a:t>25010:2011</a:t>
            </a:r>
            <a:r>
              <a:rPr lang="en-US" dirty="0"/>
              <a:t> Quality in </a:t>
            </a:r>
            <a:r>
              <a:rPr lang="en-US" dirty="0" smtClean="0"/>
              <a:t>Use </a:t>
            </a:r>
            <a:r>
              <a:rPr lang="en-US" dirty="0"/>
              <a:t>C</a:t>
            </a:r>
            <a:r>
              <a:rPr lang="en-US" dirty="0" smtClean="0"/>
              <a:t>haracteristics</a:t>
            </a:r>
            <a:endParaRPr lang="sv-SE" dirty="0"/>
          </a:p>
        </p:txBody>
      </p:sp>
      <p:sp>
        <p:nvSpPr>
          <p:cNvPr id="4" name="Slide Number Placeholder 3"/>
          <p:cNvSpPr>
            <a:spLocks noGrp="1"/>
          </p:cNvSpPr>
          <p:nvPr>
            <p:ph type="sldNum" sz="quarter" idx="12"/>
          </p:nvPr>
        </p:nvSpPr>
        <p:spPr/>
        <p:txBody>
          <a:bodyPr/>
          <a:lstStyle/>
          <a:p>
            <a:pPr>
              <a:defRPr/>
            </a:pPr>
            <a:fld id="{D3849320-BEB5-49EA-BA63-E9B2300A7F39}" type="slidenum">
              <a:rPr lang="en-US" smtClean="0"/>
              <a:t>116</a:t>
            </a:fld>
            <a:endParaRPr lang="en-US"/>
          </a:p>
        </p:txBody>
      </p:sp>
      <p:graphicFrame>
        <p:nvGraphicFramePr>
          <p:cNvPr id="5" name="Table 4"/>
          <p:cNvGraphicFramePr>
            <a:graphicFrameLocks noGrp="1"/>
          </p:cNvGraphicFramePr>
          <p:nvPr>
            <p:extLst/>
          </p:nvPr>
        </p:nvGraphicFramePr>
        <p:xfrm>
          <a:off x="971600" y="2132856"/>
          <a:ext cx="7200800" cy="3470148"/>
        </p:xfrm>
        <a:graphic>
          <a:graphicData uri="http://schemas.openxmlformats.org/drawingml/2006/table">
            <a:tbl>
              <a:tblPr firstRow="1" firstCol="1" bandRow="1">
                <a:tableStyleId>{5C22544A-7EE6-4342-B048-85BDC9FD1C3A}</a:tableStyleId>
              </a:tblPr>
              <a:tblGrid>
                <a:gridCol w="3741098"/>
                <a:gridCol w="3459702"/>
              </a:tblGrid>
              <a:tr h="0">
                <a:tc>
                  <a:txBody>
                    <a:bodyPr/>
                    <a:lstStyle/>
                    <a:p>
                      <a:pPr>
                        <a:lnSpc>
                          <a:spcPct val="115000"/>
                        </a:lnSpc>
                        <a:spcAft>
                          <a:spcPts val="0"/>
                        </a:spcAft>
                      </a:pPr>
                      <a:r>
                        <a:rPr lang="sv-SE" sz="1800" dirty="0" err="1">
                          <a:solidFill>
                            <a:srgbClr val="990000"/>
                          </a:solidFill>
                          <a:effectLst/>
                        </a:rPr>
                        <a:t>Effectiveness</a:t>
                      </a:r>
                      <a:endParaRPr lang="sv-SE" sz="1800" dirty="0">
                        <a:solidFill>
                          <a:srgbClr val="990000"/>
                        </a:solidFill>
                        <a:effectLst/>
                      </a:endParaRPr>
                    </a:p>
                    <a:p>
                      <a:pPr>
                        <a:lnSpc>
                          <a:spcPct val="115000"/>
                        </a:lnSpc>
                        <a:spcAft>
                          <a:spcPts val="0"/>
                        </a:spcAft>
                      </a:pPr>
                      <a:r>
                        <a:rPr lang="sv-SE" sz="1800" dirty="0">
                          <a:solidFill>
                            <a:schemeClr val="tx1"/>
                          </a:solidFill>
                          <a:effectLst/>
                        </a:rPr>
                        <a:t> </a:t>
                      </a:r>
                      <a:endParaRPr lang="sv-SE" sz="1800" dirty="0">
                        <a:solidFill>
                          <a:schemeClr val="tx1"/>
                        </a:solidFill>
                        <a:effectLst/>
                        <a:latin typeface="Calibri"/>
                        <a:ea typeface="Calibri"/>
                        <a:cs typeface="Times New Roman"/>
                      </a:endParaRPr>
                    </a:p>
                  </a:txBody>
                  <a:tcPr marL="68580" marR="68580" marT="0" marB="0">
                    <a:solidFill>
                      <a:schemeClr val="accent5"/>
                    </a:solidFill>
                  </a:tcPr>
                </a:tc>
                <a:tc>
                  <a:txBody>
                    <a:bodyPr/>
                    <a:lstStyle/>
                    <a:p>
                      <a:pPr>
                        <a:lnSpc>
                          <a:spcPct val="115000"/>
                        </a:lnSpc>
                        <a:spcAft>
                          <a:spcPts val="0"/>
                        </a:spcAft>
                      </a:pPr>
                      <a:r>
                        <a:rPr lang="sv-SE" sz="1800" dirty="0" err="1">
                          <a:solidFill>
                            <a:srgbClr val="990000"/>
                          </a:solidFill>
                          <a:effectLst/>
                        </a:rPr>
                        <a:t>Efficiency</a:t>
                      </a:r>
                      <a:endParaRPr lang="sv-SE" sz="1800" dirty="0">
                        <a:solidFill>
                          <a:srgbClr val="990000"/>
                        </a:solidFill>
                        <a:effectLst/>
                        <a:latin typeface="Calibri"/>
                        <a:ea typeface="Calibri"/>
                        <a:cs typeface="Times New Roman"/>
                      </a:endParaRPr>
                    </a:p>
                  </a:txBody>
                  <a:tcPr marL="68580" marR="68580" marT="0" marB="0">
                    <a:solidFill>
                      <a:schemeClr val="accent5"/>
                    </a:solidFill>
                  </a:tcPr>
                </a:tc>
              </a:tr>
              <a:tr h="0">
                <a:tc>
                  <a:txBody>
                    <a:bodyPr/>
                    <a:lstStyle/>
                    <a:p>
                      <a:pPr>
                        <a:lnSpc>
                          <a:spcPct val="115000"/>
                        </a:lnSpc>
                        <a:spcAft>
                          <a:spcPts val="0"/>
                        </a:spcAft>
                      </a:pPr>
                      <a:r>
                        <a:rPr lang="sv-SE" sz="1800" dirty="0" err="1">
                          <a:solidFill>
                            <a:srgbClr val="990000"/>
                          </a:solidFill>
                          <a:effectLst/>
                        </a:rPr>
                        <a:t>Satisfaction</a:t>
                      </a:r>
                      <a:endParaRPr lang="sv-SE" sz="1800" dirty="0">
                        <a:solidFill>
                          <a:srgbClr val="990000"/>
                        </a:solidFill>
                        <a:effectLst/>
                      </a:endParaRPr>
                    </a:p>
                    <a:p>
                      <a:pPr>
                        <a:lnSpc>
                          <a:spcPct val="115000"/>
                        </a:lnSpc>
                        <a:spcAft>
                          <a:spcPts val="0"/>
                        </a:spcAft>
                      </a:pPr>
                      <a:r>
                        <a:rPr lang="en-US" sz="1800" b="0" dirty="0" smtClean="0">
                          <a:solidFill>
                            <a:schemeClr val="tx1"/>
                          </a:solidFill>
                          <a:effectLst/>
                        </a:rPr>
                        <a:t> Usefulness</a:t>
                      </a:r>
                      <a:endParaRPr lang="sv-SE" sz="1800" b="0" dirty="0">
                        <a:solidFill>
                          <a:schemeClr val="tx1"/>
                        </a:solidFill>
                        <a:effectLst/>
                      </a:endParaRPr>
                    </a:p>
                    <a:p>
                      <a:pPr>
                        <a:lnSpc>
                          <a:spcPct val="115000"/>
                        </a:lnSpc>
                        <a:spcAft>
                          <a:spcPts val="0"/>
                        </a:spcAft>
                      </a:pPr>
                      <a:r>
                        <a:rPr lang="en-US" sz="1800" b="0" dirty="0" smtClean="0">
                          <a:solidFill>
                            <a:schemeClr val="tx1"/>
                          </a:solidFill>
                          <a:effectLst/>
                        </a:rPr>
                        <a:t> Trust</a:t>
                      </a:r>
                      <a:endParaRPr lang="sv-SE" sz="1800" b="0" dirty="0">
                        <a:solidFill>
                          <a:schemeClr val="tx1"/>
                        </a:solidFill>
                        <a:effectLst/>
                      </a:endParaRPr>
                    </a:p>
                    <a:p>
                      <a:pPr>
                        <a:lnSpc>
                          <a:spcPct val="115000"/>
                        </a:lnSpc>
                        <a:spcAft>
                          <a:spcPts val="0"/>
                        </a:spcAft>
                      </a:pPr>
                      <a:r>
                        <a:rPr lang="en-US" sz="1800" b="0" dirty="0" smtClean="0">
                          <a:solidFill>
                            <a:schemeClr val="tx1"/>
                          </a:solidFill>
                          <a:effectLst/>
                        </a:rPr>
                        <a:t> Pleasure</a:t>
                      </a:r>
                      <a:endParaRPr lang="sv-SE" sz="1800" b="0" dirty="0">
                        <a:solidFill>
                          <a:schemeClr val="tx1"/>
                        </a:solidFill>
                        <a:effectLst/>
                      </a:endParaRPr>
                    </a:p>
                    <a:p>
                      <a:pPr>
                        <a:lnSpc>
                          <a:spcPct val="115000"/>
                        </a:lnSpc>
                        <a:spcAft>
                          <a:spcPts val="0"/>
                        </a:spcAft>
                      </a:pPr>
                      <a:r>
                        <a:rPr lang="en-US" sz="1800" b="0" dirty="0" smtClean="0">
                          <a:solidFill>
                            <a:schemeClr val="tx1"/>
                          </a:solidFill>
                          <a:effectLst/>
                        </a:rPr>
                        <a:t> Comfort</a:t>
                      </a:r>
                      <a:endParaRPr lang="sv-SE" sz="1800" b="0" dirty="0">
                        <a:solidFill>
                          <a:schemeClr val="tx1"/>
                        </a:solidFill>
                        <a:effectLst/>
                      </a:endParaRPr>
                    </a:p>
                    <a:p>
                      <a:pPr>
                        <a:lnSpc>
                          <a:spcPct val="115000"/>
                        </a:lnSpc>
                        <a:spcAft>
                          <a:spcPts val="0"/>
                        </a:spcAft>
                      </a:pPr>
                      <a:r>
                        <a:rPr lang="sv-SE" sz="1800" dirty="0">
                          <a:solidFill>
                            <a:schemeClr val="tx1"/>
                          </a:solidFill>
                          <a:effectLst/>
                        </a:rPr>
                        <a:t> </a:t>
                      </a:r>
                      <a:endParaRPr lang="sv-SE" sz="1800" dirty="0">
                        <a:solidFill>
                          <a:schemeClr val="tx1"/>
                        </a:solidFill>
                        <a:effectLst/>
                        <a:latin typeface="Calibri"/>
                        <a:ea typeface="Calibri"/>
                        <a:cs typeface="Times New Roman"/>
                      </a:endParaRPr>
                    </a:p>
                  </a:txBody>
                  <a:tcPr marL="68580" marR="68580" marT="0" marB="0">
                    <a:solidFill>
                      <a:schemeClr val="accent5"/>
                    </a:solidFill>
                  </a:tcPr>
                </a:tc>
                <a:tc>
                  <a:txBody>
                    <a:bodyPr/>
                    <a:lstStyle/>
                    <a:p>
                      <a:pPr>
                        <a:lnSpc>
                          <a:spcPct val="115000"/>
                        </a:lnSpc>
                        <a:spcAft>
                          <a:spcPts val="0"/>
                        </a:spcAft>
                      </a:pPr>
                      <a:r>
                        <a:rPr lang="en-US" sz="1800" b="1" dirty="0">
                          <a:solidFill>
                            <a:srgbClr val="990000"/>
                          </a:solidFill>
                          <a:effectLst/>
                        </a:rPr>
                        <a:t>Freedom from risk</a:t>
                      </a:r>
                      <a:endParaRPr lang="sv-SE" sz="1800" b="1" dirty="0">
                        <a:solidFill>
                          <a:srgbClr val="990000"/>
                        </a:solidFill>
                        <a:effectLst/>
                      </a:endParaRPr>
                    </a:p>
                    <a:p>
                      <a:pPr>
                        <a:lnSpc>
                          <a:spcPct val="115000"/>
                        </a:lnSpc>
                        <a:spcAft>
                          <a:spcPts val="0"/>
                        </a:spcAft>
                      </a:pPr>
                      <a:r>
                        <a:rPr lang="en-US" sz="1800" dirty="0" smtClean="0">
                          <a:solidFill>
                            <a:schemeClr val="tx1"/>
                          </a:solidFill>
                          <a:effectLst/>
                        </a:rPr>
                        <a:t> Economic </a:t>
                      </a:r>
                      <a:r>
                        <a:rPr lang="en-US" sz="1800" dirty="0">
                          <a:solidFill>
                            <a:schemeClr val="tx1"/>
                          </a:solidFill>
                          <a:effectLst/>
                        </a:rPr>
                        <a:t>risk mitigation</a:t>
                      </a:r>
                      <a:endParaRPr lang="sv-SE" sz="1800" dirty="0">
                        <a:solidFill>
                          <a:schemeClr val="tx1"/>
                        </a:solidFill>
                        <a:effectLst/>
                      </a:endParaRPr>
                    </a:p>
                    <a:p>
                      <a:pPr>
                        <a:lnSpc>
                          <a:spcPct val="115000"/>
                        </a:lnSpc>
                        <a:spcAft>
                          <a:spcPts val="0"/>
                        </a:spcAft>
                      </a:pPr>
                      <a:r>
                        <a:rPr lang="en-US" sz="1800" dirty="0" smtClean="0">
                          <a:solidFill>
                            <a:schemeClr val="tx1"/>
                          </a:solidFill>
                          <a:effectLst/>
                        </a:rPr>
                        <a:t> Health </a:t>
                      </a:r>
                      <a:r>
                        <a:rPr lang="en-US" sz="1800" dirty="0">
                          <a:solidFill>
                            <a:schemeClr val="tx1"/>
                          </a:solidFill>
                          <a:effectLst/>
                        </a:rPr>
                        <a:t>and safety risk mitigation</a:t>
                      </a:r>
                      <a:endParaRPr lang="sv-SE" sz="1800" dirty="0">
                        <a:solidFill>
                          <a:schemeClr val="tx1"/>
                        </a:solidFill>
                        <a:effectLst/>
                      </a:endParaRPr>
                    </a:p>
                    <a:p>
                      <a:pPr>
                        <a:lnSpc>
                          <a:spcPct val="115000"/>
                        </a:lnSpc>
                        <a:spcAft>
                          <a:spcPts val="0"/>
                        </a:spcAft>
                      </a:pPr>
                      <a:r>
                        <a:rPr lang="en-US" sz="1800" dirty="0" smtClean="0">
                          <a:solidFill>
                            <a:schemeClr val="tx1"/>
                          </a:solidFill>
                          <a:effectLst/>
                        </a:rPr>
                        <a:t> Environmental </a:t>
                      </a:r>
                      <a:r>
                        <a:rPr lang="en-US" sz="1800" dirty="0">
                          <a:solidFill>
                            <a:schemeClr val="tx1"/>
                          </a:solidFill>
                          <a:effectLst/>
                        </a:rPr>
                        <a:t>risk mitigation</a:t>
                      </a:r>
                      <a:endParaRPr lang="sv-SE" sz="1800" dirty="0">
                        <a:solidFill>
                          <a:schemeClr val="tx1"/>
                        </a:solidFill>
                        <a:effectLst/>
                      </a:endParaRPr>
                    </a:p>
                    <a:p>
                      <a:pPr>
                        <a:lnSpc>
                          <a:spcPct val="115000"/>
                        </a:lnSpc>
                        <a:spcAft>
                          <a:spcPts val="0"/>
                        </a:spcAft>
                      </a:pPr>
                      <a:r>
                        <a:rPr lang="en-US" sz="1800" dirty="0">
                          <a:solidFill>
                            <a:schemeClr val="tx1"/>
                          </a:solidFill>
                          <a:effectLst/>
                        </a:rPr>
                        <a:t> </a:t>
                      </a:r>
                      <a:endParaRPr lang="sv-SE" sz="1800" dirty="0">
                        <a:solidFill>
                          <a:schemeClr val="tx1"/>
                        </a:solidFill>
                        <a:effectLst/>
                        <a:latin typeface="Calibri"/>
                        <a:ea typeface="Calibri"/>
                        <a:cs typeface="Times New Roman"/>
                      </a:endParaRPr>
                    </a:p>
                  </a:txBody>
                  <a:tcPr marL="68580" marR="68580" marT="0" marB="0">
                    <a:solidFill>
                      <a:schemeClr val="accent5"/>
                    </a:solidFill>
                  </a:tcPr>
                </a:tc>
              </a:tr>
              <a:tr h="0">
                <a:tc>
                  <a:txBody>
                    <a:bodyPr/>
                    <a:lstStyle/>
                    <a:p>
                      <a:pPr>
                        <a:lnSpc>
                          <a:spcPct val="115000"/>
                        </a:lnSpc>
                        <a:spcAft>
                          <a:spcPts val="0"/>
                        </a:spcAft>
                      </a:pPr>
                      <a:r>
                        <a:rPr lang="sv-SE" sz="1800" dirty="0" err="1">
                          <a:solidFill>
                            <a:srgbClr val="990000"/>
                          </a:solidFill>
                          <a:effectLst/>
                        </a:rPr>
                        <a:t>Context</a:t>
                      </a:r>
                      <a:r>
                        <a:rPr lang="sv-SE" sz="1800" dirty="0">
                          <a:solidFill>
                            <a:srgbClr val="990000"/>
                          </a:solidFill>
                          <a:effectLst/>
                        </a:rPr>
                        <a:t> </a:t>
                      </a:r>
                      <a:r>
                        <a:rPr lang="sv-SE" sz="1800" dirty="0" err="1">
                          <a:solidFill>
                            <a:srgbClr val="990000"/>
                          </a:solidFill>
                          <a:effectLst/>
                        </a:rPr>
                        <a:t>coverage</a:t>
                      </a:r>
                      <a:endParaRPr lang="sv-SE" sz="1800" dirty="0">
                        <a:solidFill>
                          <a:srgbClr val="990000"/>
                        </a:solidFill>
                        <a:effectLst/>
                      </a:endParaRPr>
                    </a:p>
                    <a:p>
                      <a:pPr>
                        <a:lnSpc>
                          <a:spcPct val="115000"/>
                        </a:lnSpc>
                        <a:spcAft>
                          <a:spcPts val="0"/>
                        </a:spcAft>
                      </a:pPr>
                      <a:r>
                        <a:rPr lang="en-US" sz="1800" b="0" dirty="0" smtClean="0">
                          <a:solidFill>
                            <a:schemeClr val="tx1"/>
                          </a:solidFill>
                          <a:effectLst/>
                        </a:rPr>
                        <a:t> Context </a:t>
                      </a:r>
                      <a:r>
                        <a:rPr lang="en-US" sz="1800" b="0" dirty="0">
                          <a:solidFill>
                            <a:schemeClr val="tx1"/>
                          </a:solidFill>
                          <a:effectLst/>
                        </a:rPr>
                        <a:t>completeness</a:t>
                      </a:r>
                      <a:endParaRPr lang="sv-SE" sz="1800" b="0" dirty="0">
                        <a:solidFill>
                          <a:schemeClr val="tx1"/>
                        </a:solidFill>
                        <a:effectLst/>
                      </a:endParaRPr>
                    </a:p>
                    <a:p>
                      <a:pPr>
                        <a:lnSpc>
                          <a:spcPct val="115000"/>
                        </a:lnSpc>
                        <a:spcAft>
                          <a:spcPts val="0"/>
                        </a:spcAft>
                      </a:pPr>
                      <a:r>
                        <a:rPr lang="en-US" sz="1800" b="0" dirty="0" smtClean="0">
                          <a:solidFill>
                            <a:schemeClr val="tx1"/>
                          </a:solidFill>
                          <a:effectLst/>
                        </a:rPr>
                        <a:t> Flexibility</a:t>
                      </a:r>
                      <a:endParaRPr lang="sv-SE" sz="1800" b="0" dirty="0">
                        <a:solidFill>
                          <a:schemeClr val="tx1"/>
                        </a:solidFill>
                        <a:effectLst/>
                        <a:latin typeface="Calibri"/>
                        <a:ea typeface="Calibri"/>
                        <a:cs typeface="Times New Roman"/>
                      </a:endParaRPr>
                    </a:p>
                  </a:txBody>
                  <a:tcPr marL="68580" marR="68580" marT="0" marB="0">
                    <a:solidFill>
                      <a:schemeClr val="accent5"/>
                    </a:solidFill>
                  </a:tcPr>
                </a:tc>
                <a:tc>
                  <a:txBody>
                    <a:bodyPr/>
                    <a:lstStyle/>
                    <a:p>
                      <a:pPr>
                        <a:lnSpc>
                          <a:spcPct val="115000"/>
                        </a:lnSpc>
                        <a:spcAft>
                          <a:spcPts val="0"/>
                        </a:spcAft>
                      </a:pPr>
                      <a:r>
                        <a:rPr lang="en-US" sz="1800" dirty="0">
                          <a:solidFill>
                            <a:schemeClr val="tx1"/>
                          </a:solidFill>
                          <a:effectLst/>
                        </a:rPr>
                        <a:t> </a:t>
                      </a:r>
                      <a:endParaRPr lang="sv-SE" sz="1800" dirty="0">
                        <a:solidFill>
                          <a:schemeClr val="tx1"/>
                        </a:solidFill>
                        <a:effectLst/>
                        <a:latin typeface="Calibri"/>
                        <a:ea typeface="Calibri"/>
                        <a:cs typeface="Times New Roman"/>
                      </a:endParaRPr>
                    </a:p>
                  </a:txBody>
                  <a:tcPr marL="68580" marR="68580" marT="0" marB="0">
                    <a:solidFill>
                      <a:schemeClr val="accent5"/>
                    </a:solidFill>
                  </a:tcPr>
                </a:tc>
              </a:tr>
            </a:tbl>
          </a:graphicData>
        </a:graphic>
      </p:graphicFrame>
    </p:spTree>
    <p:extLst>
      <p:ext uri="{BB962C8B-B14F-4D97-AF65-F5344CB8AC3E}">
        <p14:creationId xmlns:p14="http://schemas.microsoft.com/office/powerpoint/2010/main" val="1405038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Conceptual Integrity Examples</a:t>
            </a:r>
            <a:endParaRPr lang="en-GB" dirty="0"/>
          </a:p>
        </p:txBody>
      </p:sp>
      <p:sp>
        <p:nvSpPr>
          <p:cNvPr id="3" name="Content Placeholder 2"/>
          <p:cNvSpPr>
            <a:spLocks noGrp="1"/>
          </p:cNvSpPr>
          <p:nvPr>
            <p:ph idx="1"/>
          </p:nvPr>
        </p:nvSpPr>
        <p:spPr/>
        <p:txBody>
          <a:bodyPr/>
          <a:lstStyle/>
          <a:p>
            <a:endParaRPr lang="en-GB"/>
          </a:p>
        </p:txBody>
      </p:sp>
      <p:sp>
        <p:nvSpPr>
          <p:cNvPr id="4" name="Slide Number Placeholder 3"/>
          <p:cNvSpPr>
            <a:spLocks noGrp="1"/>
          </p:cNvSpPr>
          <p:nvPr>
            <p:ph type="sldNum" sz="quarter" idx="12"/>
          </p:nvPr>
        </p:nvSpPr>
        <p:spPr/>
        <p:txBody>
          <a:bodyPr/>
          <a:lstStyle/>
          <a:p>
            <a:pPr>
              <a:defRPr/>
            </a:pPr>
            <a:fld id="{D3849320-BEB5-49EA-BA63-E9B2300A7F39}" type="slidenum">
              <a:rPr lang="en-US" smtClean="0"/>
              <a:t>117</a:t>
            </a:fld>
            <a:endParaRPr lang="en-US"/>
          </a:p>
        </p:txBody>
      </p:sp>
    </p:spTree>
    <p:extLst>
      <p:ext uri="{BB962C8B-B14F-4D97-AF65-F5344CB8AC3E}">
        <p14:creationId xmlns:p14="http://schemas.microsoft.com/office/powerpoint/2010/main" val="80742448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5" name="Content Placeholder 4"/>
          <p:cNvPicPr>
            <a:picLocks noGrp="1" noChangeAspect="1"/>
          </p:cNvPicPr>
          <p:nvPr>
            <p:ph idx="1"/>
          </p:nvPr>
        </p:nvPicPr>
        <p:blipFill rotWithShape="1">
          <a:blip r:embed="rId2"/>
          <a:srcRect l="8534" t="7551" r="8025" b="20460"/>
          <a:stretch/>
        </p:blipFill>
        <p:spPr>
          <a:xfrm>
            <a:off x="557009" y="838200"/>
            <a:ext cx="8335471" cy="5399112"/>
          </a:xfrm>
          <a:prstGeom prst="rect">
            <a:avLst/>
          </a:prstGeom>
        </p:spPr>
      </p:pic>
      <p:sp>
        <p:nvSpPr>
          <p:cNvPr id="4" name="Slide Number Placeholder 3"/>
          <p:cNvSpPr>
            <a:spLocks noGrp="1"/>
          </p:cNvSpPr>
          <p:nvPr>
            <p:ph type="sldNum" sz="quarter" idx="12"/>
          </p:nvPr>
        </p:nvSpPr>
        <p:spPr/>
        <p:txBody>
          <a:bodyPr/>
          <a:lstStyle/>
          <a:p>
            <a:pPr>
              <a:defRPr/>
            </a:pPr>
            <a:fld id="{D3849320-BEB5-49EA-BA63-E9B2300A7F39}" type="slidenum">
              <a:rPr lang="en-US" smtClean="0"/>
              <a:t>118</a:t>
            </a:fld>
            <a:endParaRPr lang="en-US"/>
          </a:p>
        </p:txBody>
      </p:sp>
    </p:spTree>
    <p:extLst>
      <p:ext uri="{BB962C8B-B14F-4D97-AF65-F5344CB8AC3E}">
        <p14:creationId xmlns:p14="http://schemas.microsoft.com/office/powerpoint/2010/main" val="204972449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16013" y="1844675"/>
            <a:ext cx="6840537" cy="489743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sv-SE">
              <a:solidFill>
                <a:srgbClr val="FFFFFF"/>
              </a:solidFill>
            </a:endParaRPr>
          </a:p>
        </p:txBody>
      </p:sp>
      <p:sp>
        <p:nvSpPr>
          <p:cNvPr id="23555" name="Slide Number Placeholder 2"/>
          <p:cNvSpPr>
            <a:spLocks noGrp="1"/>
          </p:cNvSpPr>
          <p:nvPr>
            <p:ph type="sldNum" sz="quarter" idx="10"/>
          </p:nvPr>
        </p:nvSpPr>
        <p:spPr>
          <a:xfrm>
            <a:off x="7200900" y="6337300"/>
            <a:ext cx="1905000" cy="457200"/>
          </a:xfrm>
          <a:noFill/>
        </p:spPr>
        <p:txBody>
          <a:bodyPr/>
          <a:lstStyle>
            <a:lvl1pPr eaLnBrk="0" hangingPunct="0">
              <a:defRPr sz="2400">
                <a:solidFill>
                  <a:schemeClr val="tx1"/>
                </a:solidFill>
                <a:latin typeface="Lucida Sans Unicode" panose="020B0602030504020204" pitchFamily="34" charset="0"/>
              </a:defRPr>
            </a:lvl1pPr>
            <a:lvl2pPr marL="742950" indent="-285750" eaLnBrk="0" hangingPunct="0">
              <a:defRPr sz="2400">
                <a:solidFill>
                  <a:schemeClr val="tx1"/>
                </a:solidFill>
                <a:latin typeface="Lucida Sans Unicode" panose="020B0602030504020204" pitchFamily="34" charset="0"/>
              </a:defRPr>
            </a:lvl2pPr>
            <a:lvl3pPr marL="1143000" indent="-228600" eaLnBrk="0" hangingPunct="0">
              <a:defRPr sz="2400">
                <a:solidFill>
                  <a:schemeClr val="tx1"/>
                </a:solidFill>
                <a:latin typeface="Lucida Sans Unicode" panose="020B0602030504020204" pitchFamily="34" charset="0"/>
              </a:defRPr>
            </a:lvl3pPr>
            <a:lvl4pPr marL="1600200" indent="-228600" eaLnBrk="0" hangingPunct="0">
              <a:defRPr sz="2400">
                <a:solidFill>
                  <a:schemeClr val="tx1"/>
                </a:solidFill>
                <a:latin typeface="Lucida Sans Unicode" panose="020B0602030504020204" pitchFamily="34" charset="0"/>
              </a:defRPr>
            </a:lvl4pPr>
            <a:lvl5pPr marL="2057400" indent="-228600" eaLnBrk="0" hangingPunct="0">
              <a:defRPr sz="2400">
                <a:solidFill>
                  <a:schemeClr val="tx1"/>
                </a:solidFill>
                <a:latin typeface="Lucida Sans Unicode" panose="020B0602030504020204" pitchFamily="34" charset="0"/>
              </a:defRPr>
            </a:lvl5pPr>
            <a:lvl6pPr marL="2514600" indent="-228600" eaLnBrk="0" fontAlgn="base" hangingPunct="0">
              <a:spcBef>
                <a:spcPct val="0"/>
              </a:spcBef>
              <a:spcAft>
                <a:spcPct val="0"/>
              </a:spcAft>
              <a:defRPr sz="2400">
                <a:solidFill>
                  <a:schemeClr val="tx1"/>
                </a:solidFill>
                <a:latin typeface="Lucida Sans Unicode" panose="020B0602030504020204" pitchFamily="34" charset="0"/>
              </a:defRPr>
            </a:lvl6pPr>
            <a:lvl7pPr marL="2971800" indent="-228600" eaLnBrk="0" fontAlgn="base" hangingPunct="0">
              <a:spcBef>
                <a:spcPct val="0"/>
              </a:spcBef>
              <a:spcAft>
                <a:spcPct val="0"/>
              </a:spcAft>
              <a:defRPr sz="2400">
                <a:solidFill>
                  <a:schemeClr val="tx1"/>
                </a:solidFill>
                <a:latin typeface="Lucida Sans Unicode" panose="020B0602030504020204" pitchFamily="34" charset="0"/>
              </a:defRPr>
            </a:lvl7pPr>
            <a:lvl8pPr marL="3429000" indent="-228600" eaLnBrk="0" fontAlgn="base" hangingPunct="0">
              <a:spcBef>
                <a:spcPct val="0"/>
              </a:spcBef>
              <a:spcAft>
                <a:spcPct val="0"/>
              </a:spcAft>
              <a:defRPr sz="2400">
                <a:solidFill>
                  <a:schemeClr val="tx1"/>
                </a:solidFill>
                <a:latin typeface="Lucida Sans Unicode" panose="020B0602030504020204" pitchFamily="34" charset="0"/>
              </a:defRPr>
            </a:lvl8pPr>
            <a:lvl9pPr marL="3886200" indent="-228600" eaLnBrk="0" fontAlgn="base" hangingPunct="0">
              <a:spcBef>
                <a:spcPct val="0"/>
              </a:spcBef>
              <a:spcAft>
                <a:spcPct val="0"/>
              </a:spcAft>
              <a:defRPr sz="2400">
                <a:solidFill>
                  <a:schemeClr val="tx1"/>
                </a:solidFill>
                <a:latin typeface="Lucida Sans Unicode" panose="020B0602030504020204" pitchFamily="34" charset="0"/>
              </a:defRPr>
            </a:lvl9pPr>
          </a:lstStyle>
          <a:p>
            <a:pPr eaLnBrk="1" hangingPunct="1"/>
            <a:fld id="{BBE026F7-6A00-46C8-8CA4-4E4FEB1AA5FA}" type="slidenum">
              <a:rPr lang="en-US" altLang="en-US" sz="1400">
                <a:solidFill>
                  <a:srgbClr val="000000"/>
                </a:solidFill>
              </a:rPr>
              <a:pPr eaLnBrk="1" hangingPunct="1"/>
              <a:t>119</a:t>
            </a:fld>
            <a:endParaRPr lang="en-US" altLang="en-US" sz="1400">
              <a:solidFill>
                <a:srgbClr val="000000"/>
              </a:solidFill>
            </a:endParaRPr>
          </a:p>
        </p:txBody>
      </p:sp>
      <p:sp>
        <p:nvSpPr>
          <p:cNvPr id="23556" name="Rectangle 2"/>
          <p:cNvSpPr>
            <a:spLocks noGrp="1" noChangeArrowheads="1"/>
          </p:cNvSpPr>
          <p:nvPr>
            <p:ph type="title"/>
          </p:nvPr>
        </p:nvSpPr>
        <p:spPr>
          <a:xfrm>
            <a:off x="611188" y="835025"/>
            <a:ext cx="7772400" cy="649288"/>
          </a:xfrm>
        </p:spPr>
        <p:txBody>
          <a:bodyPr/>
          <a:lstStyle/>
          <a:p>
            <a:r>
              <a:rPr lang="en-US" altLang="en-US" sz="3600" smtClean="0"/>
              <a:t>Conceptual integrity</a:t>
            </a:r>
            <a:br>
              <a:rPr lang="en-US" altLang="en-US" sz="3600" smtClean="0"/>
            </a:br>
            <a:r>
              <a:rPr lang="en-US" altLang="en-US" sz="3600" smtClean="0"/>
              <a:t>counter example!</a:t>
            </a:r>
          </a:p>
        </p:txBody>
      </p:sp>
      <p:pic>
        <p:nvPicPr>
          <p:cNvPr id="23557" name="Picture 6" descr="A:\ar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438" y="1673225"/>
            <a:ext cx="6591300"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7" descr="A:\lar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673225"/>
            <a:ext cx="3033713"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47360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a:stretch>
            <a:fillRect/>
          </a:stretch>
        </p:blipFill>
        <p:spPr>
          <a:xfrm>
            <a:off x="395288" y="1460965"/>
            <a:ext cx="8424862" cy="4440895"/>
          </a:xfrm>
          <a:prstGeom prst="rect">
            <a:avLst/>
          </a:prstGeom>
        </p:spPr>
      </p:pic>
    </p:spTree>
    <p:extLst>
      <p:ext uri="{BB962C8B-B14F-4D97-AF65-F5344CB8AC3E}">
        <p14:creationId xmlns:p14="http://schemas.microsoft.com/office/powerpoint/2010/main" val="1694752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834" name="Title 1"/>
          <p:cNvSpPr>
            <a:spLocks noGrp="1"/>
          </p:cNvSpPr>
          <p:nvPr>
            <p:ph type="title"/>
          </p:nvPr>
        </p:nvSpPr>
        <p:spPr>
          <a:xfrm>
            <a:off x="0" y="549275"/>
            <a:ext cx="9144000" cy="762000"/>
          </a:xfrm>
        </p:spPr>
        <p:txBody>
          <a:bodyPr/>
          <a:lstStyle/>
          <a:p>
            <a:r>
              <a:rPr lang="sv-SE" altLang="en-US" sz="2400" b="0" dirty="0" smtClean="0">
                <a:cs typeface="Akzidenz-Bd for Chalmers" pitchFamily="2"/>
              </a:rPr>
              <a:t>ISO/IEC/IEEE 42010:2011 </a:t>
            </a:r>
            <a:r>
              <a:rPr lang="en-US" altLang="en-US" sz="2400" dirty="0" smtClean="0">
                <a:cs typeface="Akzidenz-Bd for Chalmers" pitchFamily="2"/>
              </a:rPr>
              <a:t>Conceptual Framework</a:t>
            </a:r>
          </a:p>
        </p:txBody>
      </p:sp>
      <p:sp>
        <p:nvSpPr>
          <p:cNvPr id="120835" name="Slide Number Placeholder 3"/>
          <p:cNvSpPr>
            <a:spLocks noGrp="1"/>
          </p:cNvSpPr>
          <p:nvPr>
            <p:ph type="sldNum" sz="quarter" idx="4294967295"/>
          </p:nvPr>
        </p:nvSpPr>
        <p:spPr bwMode="auto">
          <a:xfrm>
            <a:off x="8604250" y="6489700"/>
            <a:ext cx="404813" cy="32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fld id="{2DF023B8-AEE3-4733-8688-054A13932ED0}" type="slidenum">
              <a:rPr lang="en-US" altLang="en-US" sz="2400">
                <a:latin typeface="Times New Roman" panose="02020603050405020304" pitchFamily="18" charset="0"/>
              </a:rPr>
              <a:pPr eaLnBrk="1" hangingPunct="1">
                <a:spcBef>
                  <a:spcPct val="0"/>
                </a:spcBef>
                <a:buSzTx/>
                <a:buFontTx/>
                <a:buNone/>
              </a:pPr>
              <a:t>120</a:t>
            </a:fld>
            <a:endParaRPr lang="en-US" altLang="en-US" sz="2400">
              <a:latin typeface="Times New Roman" panose="02020603050405020304" pitchFamily="18" charset="0"/>
            </a:endParaRPr>
          </a:p>
        </p:txBody>
      </p:sp>
      <p:pic>
        <p:nvPicPr>
          <p:cNvPr id="120836"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0713" y="1776413"/>
            <a:ext cx="7902575" cy="453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5699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 and Viewpoints</a:t>
            </a:r>
            <a:endParaRPr lang="en-GB" dirty="0"/>
          </a:p>
        </p:txBody>
      </p:sp>
      <p:pic>
        <p:nvPicPr>
          <p:cNvPr id="4" name="Content Placeholder 3"/>
          <p:cNvPicPr>
            <a:picLocks noGrp="1" noChangeAspect="1"/>
          </p:cNvPicPr>
          <p:nvPr>
            <p:ph idx="1"/>
          </p:nvPr>
        </p:nvPicPr>
        <p:blipFill>
          <a:blip r:embed="rId2"/>
          <a:stretch>
            <a:fillRect/>
          </a:stretch>
        </p:blipFill>
        <p:spPr>
          <a:xfrm>
            <a:off x="467544" y="1556792"/>
            <a:ext cx="8424862" cy="165112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189996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854" y="476672"/>
            <a:ext cx="9144000" cy="762000"/>
          </a:xfrm>
        </p:spPr>
        <p:txBody>
          <a:bodyPr/>
          <a:lstStyle/>
          <a:p>
            <a:endParaRPr lang="en-GB" dirty="0"/>
          </a:p>
        </p:txBody>
      </p:sp>
      <p:pic>
        <p:nvPicPr>
          <p:cNvPr id="4" name="Content Placeholder 3"/>
          <p:cNvPicPr>
            <a:picLocks noGrp="1" noChangeAspect="1"/>
          </p:cNvPicPr>
          <p:nvPr>
            <p:ph idx="1"/>
          </p:nvPr>
        </p:nvPicPr>
        <p:blipFill rotWithShape="1">
          <a:blip r:embed="rId2"/>
          <a:srcRect l="2214" t="11495" r="-2214"/>
          <a:stretch/>
        </p:blipFill>
        <p:spPr>
          <a:xfrm>
            <a:off x="-1044624" y="1196752"/>
            <a:ext cx="8343924" cy="5544615"/>
          </a:xfrm>
          <a:prstGeom prst="rect">
            <a:avLst/>
          </a:prstGeom>
        </p:spPr>
      </p:pic>
      <p:sp>
        <p:nvSpPr>
          <p:cNvPr id="7" name="Rounded Rectangle 6"/>
          <p:cNvSpPr/>
          <p:nvPr/>
        </p:nvSpPr>
        <p:spPr bwMode="auto">
          <a:xfrm>
            <a:off x="5395362" y="2420888"/>
            <a:ext cx="1296144" cy="1584176"/>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grpSp>
        <p:nvGrpSpPr>
          <p:cNvPr id="13" name="Group 12"/>
          <p:cNvGrpSpPr/>
          <p:nvPr/>
        </p:nvGrpSpPr>
        <p:grpSpPr>
          <a:xfrm>
            <a:off x="3665602" y="2238139"/>
            <a:ext cx="1961668" cy="1630307"/>
            <a:chOff x="3665602" y="2238139"/>
            <a:chExt cx="1961668" cy="1630307"/>
          </a:xfrm>
        </p:grpSpPr>
        <p:sp>
          <p:nvSpPr>
            <p:cNvPr id="8" name="Rounded Rectangle 7"/>
            <p:cNvSpPr/>
            <p:nvPr/>
          </p:nvSpPr>
          <p:spPr bwMode="auto">
            <a:xfrm>
              <a:off x="3665602" y="2733659"/>
              <a:ext cx="1591685" cy="1134787"/>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9" name="Rounded Rectangle 8"/>
            <p:cNvSpPr/>
            <p:nvPr/>
          </p:nvSpPr>
          <p:spPr bwMode="auto">
            <a:xfrm>
              <a:off x="4035585" y="2238139"/>
              <a:ext cx="1591685" cy="1134787"/>
            </a:xfrm>
            <a:prstGeom prst="round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grpSp>
      <p:sp>
        <p:nvSpPr>
          <p:cNvPr id="10" name="Rounded Rectangle 9"/>
          <p:cNvSpPr/>
          <p:nvPr/>
        </p:nvSpPr>
        <p:spPr bwMode="auto">
          <a:xfrm>
            <a:off x="395536" y="4509121"/>
            <a:ext cx="1368152" cy="864096"/>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11" name="Rounded Rectangle 10"/>
          <p:cNvSpPr/>
          <p:nvPr/>
        </p:nvSpPr>
        <p:spPr bwMode="auto">
          <a:xfrm>
            <a:off x="2843808" y="4509121"/>
            <a:ext cx="1296144" cy="800756"/>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12" name="TextBox 11"/>
          <p:cNvSpPr txBox="1"/>
          <p:nvPr/>
        </p:nvSpPr>
        <p:spPr>
          <a:xfrm>
            <a:off x="4716016" y="620688"/>
            <a:ext cx="4392488" cy="5837495"/>
          </a:xfrm>
          <a:prstGeom prst="rect">
            <a:avLst/>
          </a:prstGeom>
          <a:solidFill>
            <a:schemeClr val="bg1"/>
          </a:solidFill>
          <a:ln>
            <a:solidFill>
              <a:schemeClr val="bg1">
                <a:lumMod val="75000"/>
              </a:schemeClr>
            </a:solidFill>
          </a:ln>
        </p:spPr>
        <p:txBody>
          <a:bodyPr wrap="square" rtlCol="0">
            <a:spAutoFit/>
          </a:bodyPr>
          <a:lstStyle/>
          <a:p>
            <a:pPr marL="342900" indent="-182880">
              <a:lnSpc>
                <a:spcPts val="3200"/>
              </a:lnSpc>
              <a:buFont typeface="Arial" panose="020B0604020202020204" pitchFamily="34" charset="0"/>
              <a:buChar char="•"/>
            </a:pPr>
            <a:r>
              <a:rPr lang="en-US" sz="2200" b="1" dirty="0">
                <a:latin typeface="Calibri" panose="020F0502020204030204" pitchFamily="34" charset="0"/>
                <a:cs typeface="Calibri" panose="020F0502020204030204" pitchFamily="34" charset="0"/>
              </a:rPr>
              <a:t>S</a:t>
            </a:r>
            <a:r>
              <a:rPr lang="en-US" sz="2200" b="1" dirty="0" smtClean="0">
                <a:latin typeface="Calibri" panose="020F0502020204030204" pitchFamily="34" charset="0"/>
                <a:cs typeface="Calibri" panose="020F0502020204030204" pitchFamily="34" charset="0"/>
              </a:rPr>
              <a:t>ystem </a:t>
            </a:r>
            <a:r>
              <a:rPr lang="en-US" sz="2200" dirty="0" smtClean="0">
                <a:latin typeface="Calibri" panose="020F0502020204030204" pitchFamily="34" charset="0"/>
                <a:cs typeface="Calibri" panose="020F0502020204030204" pitchFamily="34" charset="0"/>
              </a:rPr>
              <a:t>exhibit an </a:t>
            </a:r>
            <a:r>
              <a:rPr lang="en-US" sz="2200" b="1" dirty="0" smtClean="0">
                <a:latin typeface="Calibri" panose="020F0502020204030204" pitchFamily="34" charset="0"/>
                <a:cs typeface="Calibri" panose="020F0502020204030204" pitchFamily="34" charset="0"/>
              </a:rPr>
              <a:t>architecture</a:t>
            </a:r>
          </a:p>
          <a:p>
            <a:pPr marL="342900" indent="-182880">
              <a:lnSpc>
                <a:spcPts val="3200"/>
              </a:lnSpc>
              <a:buFont typeface="Arial" panose="020B0604020202020204" pitchFamily="34" charset="0"/>
              <a:buChar char="•"/>
            </a:pPr>
            <a:r>
              <a:rPr lang="en-US" sz="2200" b="1" dirty="0" smtClean="0">
                <a:latin typeface="Calibri" panose="020F0502020204030204" pitchFamily="34" charset="0"/>
                <a:cs typeface="Calibri" panose="020F0502020204030204" pitchFamily="34" charset="0"/>
              </a:rPr>
              <a:t>Architecture descriptions</a:t>
            </a:r>
            <a:r>
              <a:rPr lang="en-US" sz="2200" i="1" dirty="0" smtClean="0">
                <a:latin typeface="Calibri" panose="020F0502020204030204" pitchFamily="34" charset="0"/>
                <a:cs typeface="Calibri" panose="020F0502020204030204" pitchFamily="34" charset="0"/>
              </a:rPr>
              <a:t> </a:t>
            </a:r>
            <a:r>
              <a:rPr lang="en-US" sz="2200" dirty="0" smtClean="0">
                <a:latin typeface="Calibri" panose="020F0502020204030204" pitchFamily="34" charset="0"/>
                <a:cs typeface="Calibri" panose="020F0502020204030204" pitchFamily="34" charset="0"/>
              </a:rPr>
              <a:t>express an </a:t>
            </a:r>
            <a:r>
              <a:rPr lang="en-US" sz="2200" b="1" dirty="0" smtClean="0">
                <a:latin typeface="Calibri" panose="020F0502020204030204" pitchFamily="34" charset="0"/>
                <a:cs typeface="Calibri" panose="020F0502020204030204" pitchFamily="34" charset="0"/>
              </a:rPr>
              <a:t>architecture</a:t>
            </a:r>
          </a:p>
          <a:p>
            <a:pPr marL="342900" indent="-182880">
              <a:lnSpc>
                <a:spcPts val="3200"/>
              </a:lnSpc>
              <a:buFont typeface="Arial" panose="020B0604020202020204" pitchFamily="34" charset="0"/>
              <a:buChar char="•"/>
            </a:pPr>
            <a:r>
              <a:rPr lang="en-US" sz="2200" i="1" dirty="0" smtClean="0">
                <a:latin typeface="Calibri" panose="020F0502020204030204" pitchFamily="34" charset="0"/>
                <a:cs typeface="Calibri" panose="020F0502020204030204" pitchFamily="34" charset="0"/>
              </a:rPr>
              <a:t>An </a:t>
            </a:r>
            <a:r>
              <a:rPr lang="en-US" sz="2200" b="1" dirty="0" smtClean="0">
                <a:latin typeface="Calibri" panose="020F0502020204030204" pitchFamily="34" charset="0"/>
                <a:cs typeface="Calibri" panose="020F0502020204030204" pitchFamily="34" charset="0"/>
              </a:rPr>
              <a:t>architecture description</a:t>
            </a:r>
            <a:r>
              <a:rPr lang="en-US" sz="2200" i="1" dirty="0" smtClean="0">
                <a:latin typeface="Calibri" panose="020F0502020204030204" pitchFamily="34" charset="0"/>
                <a:cs typeface="Calibri" panose="020F0502020204030204" pitchFamily="34" charset="0"/>
              </a:rPr>
              <a:t/>
            </a:r>
            <a:br>
              <a:rPr lang="en-US" sz="2200" i="1" dirty="0" smtClean="0">
                <a:latin typeface="Calibri" panose="020F0502020204030204" pitchFamily="34" charset="0"/>
                <a:cs typeface="Calibri" panose="020F0502020204030204" pitchFamily="34" charset="0"/>
              </a:rPr>
            </a:br>
            <a:r>
              <a:rPr lang="en-US" sz="2200" dirty="0" smtClean="0">
                <a:latin typeface="Calibri" panose="020F0502020204030204" pitchFamily="34" charset="0"/>
                <a:cs typeface="Calibri" panose="020F0502020204030204" pitchFamily="34" charset="0"/>
              </a:rPr>
              <a:t>consists of 1 or more</a:t>
            </a:r>
            <a:r>
              <a:rPr lang="en-US" sz="2200" i="1" dirty="0" smtClean="0">
                <a:latin typeface="Calibri" panose="020F0502020204030204" pitchFamily="34" charset="0"/>
                <a:cs typeface="Calibri" panose="020F0502020204030204" pitchFamily="34" charset="0"/>
              </a:rPr>
              <a:t> </a:t>
            </a:r>
            <a:r>
              <a:rPr lang="en-US" sz="2200" b="1" dirty="0" smtClean="0">
                <a:latin typeface="Calibri" panose="020F0502020204030204" pitchFamily="34" charset="0"/>
                <a:cs typeface="Calibri" panose="020F0502020204030204" pitchFamily="34" charset="0"/>
              </a:rPr>
              <a:t>views</a:t>
            </a:r>
          </a:p>
          <a:p>
            <a:pPr marL="342900" indent="-182880">
              <a:lnSpc>
                <a:spcPts val="3200"/>
              </a:lnSpc>
              <a:buFont typeface="Arial" panose="020B0604020202020204" pitchFamily="34" charset="0"/>
              <a:buChar char="•"/>
            </a:pPr>
            <a:r>
              <a:rPr lang="en-US" sz="2200" dirty="0" smtClean="0">
                <a:latin typeface="Calibri" panose="020F0502020204030204" pitchFamily="34" charset="0"/>
                <a:cs typeface="Calibri" panose="020F0502020204030204" pitchFamily="34" charset="0"/>
              </a:rPr>
              <a:t>Each </a:t>
            </a:r>
            <a:r>
              <a:rPr lang="en-US" sz="2200" b="1" dirty="0" smtClean="0">
                <a:latin typeface="Calibri" panose="020F0502020204030204" pitchFamily="34" charset="0"/>
                <a:cs typeface="Calibri" panose="020F0502020204030204" pitchFamily="34" charset="0"/>
              </a:rPr>
              <a:t>architecture view </a:t>
            </a:r>
            <a:r>
              <a:rPr lang="en-US" sz="2200" dirty="0" smtClean="0">
                <a:latin typeface="Calibri" panose="020F0502020204030204" pitchFamily="34" charset="0"/>
                <a:cs typeface="Calibri" panose="020F0502020204030204" pitchFamily="34" charset="0"/>
              </a:rPr>
              <a:t>addresses a</a:t>
            </a:r>
            <a:r>
              <a:rPr lang="en-US" sz="2200" b="1" dirty="0" smtClean="0">
                <a:latin typeface="Calibri" panose="020F0502020204030204" pitchFamily="34" charset="0"/>
                <a:cs typeface="Calibri" panose="020F0502020204030204" pitchFamily="34" charset="0"/>
              </a:rPr>
              <a:t> concern</a:t>
            </a:r>
          </a:p>
          <a:p>
            <a:pPr marL="342900" indent="-182880">
              <a:lnSpc>
                <a:spcPts val="3200"/>
              </a:lnSpc>
              <a:buFont typeface="Arial" panose="020B0604020202020204" pitchFamily="34" charset="0"/>
              <a:buChar char="•"/>
            </a:pPr>
            <a:r>
              <a:rPr lang="en-US" sz="2200" dirty="0" smtClean="0">
                <a:latin typeface="Calibri" panose="020F0502020204030204" pitchFamily="34" charset="0"/>
                <a:cs typeface="Calibri" panose="020F0502020204030204" pitchFamily="34" charset="0"/>
              </a:rPr>
              <a:t>Each </a:t>
            </a:r>
            <a:r>
              <a:rPr lang="en-US" sz="2200" b="1" dirty="0" smtClean="0">
                <a:latin typeface="Calibri" panose="020F0502020204030204" pitchFamily="34" charset="0"/>
                <a:cs typeface="Calibri" panose="020F0502020204030204" pitchFamily="34" charset="0"/>
              </a:rPr>
              <a:t>view </a:t>
            </a:r>
            <a:r>
              <a:rPr lang="en-US" sz="2200" dirty="0" smtClean="0">
                <a:latin typeface="Calibri" panose="020F0502020204030204" pitchFamily="34" charset="0"/>
                <a:cs typeface="Calibri" panose="020F0502020204030204" pitchFamily="34" charset="0"/>
              </a:rPr>
              <a:t>is governed by a </a:t>
            </a:r>
            <a:r>
              <a:rPr lang="en-US" sz="2200" b="1" dirty="0" smtClean="0">
                <a:latin typeface="Calibri" panose="020F0502020204030204" pitchFamily="34" charset="0"/>
                <a:cs typeface="Calibri" panose="020F0502020204030204" pitchFamily="34" charset="0"/>
              </a:rPr>
              <a:t>viewpoint</a:t>
            </a:r>
          </a:p>
          <a:p>
            <a:pPr marL="342900" indent="-182880">
              <a:lnSpc>
                <a:spcPts val="3200"/>
              </a:lnSpc>
              <a:buFont typeface="Arial" panose="020B0604020202020204" pitchFamily="34" charset="0"/>
              <a:buChar char="•"/>
            </a:pPr>
            <a:r>
              <a:rPr lang="en-US" sz="2200" b="1" dirty="0" smtClean="0">
                <a:latin typeface="Calibri" panose="020F0502020204030204" pitchFamily="34" charset="0"/>
                <a:cs typeface="Calibri" panose="020F0502020204030204" pitchFamily="34" charset="0"/>
              </a:rPr>
              <a:t>Viewpoints </a:t>
            </a:r>
            <a:r>
              <a:rPr lang="en-US" sz="2200" dirty="0" smtClean="0">
                <a:latin typeface="Calibri" panose="020F0502020204030204" pitchFamily="34" charset="0"/>
                <a:cs typeface="Calibri" panose="020F0502020204030204" pitchFamily="34" charset="0"/>
              </a:rPr>
              <a:t>use 1 or more </a:t>
            </a:r>
            <a:r>
              <a:rPr lang="en-US" sz="2200" b="1" dirty="0" smtClean="0">
                <a:latin typeface="Calibri" panose="020F0502020204030204" pitchFamily="34" charset="0"/>
                <a:cs typeface="Calibri" panose="020F0502020204030204" pitchFamily="34" charset="0"/>
              </a:rPr>
              <a:t>model-kinds </a:t>
            </a:r>
          </a:p>
          <a:p>
            <a:pPr marL="342900" indent="-182880">
              <a:lnSpc>
                <a:spcPts val="3200"/>
              </a:lnSpc>
              <a:buFont typeface="Arial" panose="020B0604020202020204" pitchFamily="34" charset="0"/>
              <a:buChar char="•"/>
            </a:pPr>
            <a:r>
              <a:rPr lang="en-US" sz="2200" b="1" dirty="0" smtClean="0">
                <a:latin typeface="Calibri" panose="020F0502020204030204" pitchFamily="34" charset="0"/>
                <a:cs typeface="Calibri" panose="020F0502020204030204" pitchFamily="34" charset="0"/>
              </a:rPr>
              <a:t>Model kinds </a:t>
            </a:r>
            <a:r>
              <a:rPr lang="en-US" sz="2200" dirty="0" smtClean="0">
                <a:latin typeface="Calibri" panose="020F0502020204030204" pitchFamily="34" charset="0"/>
                <a:cs typeface="Calibri" panose="020F0502020204030204" pitchFamily="34" charset="0"/>
              </a:rPr>
              <a:t>are like a ‘language’ for describing a view (for a particular concern)</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177771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2744"/>
            <a:ext cx="9144000" cy="762000"/>
          </a:xfrm>
        </p:spPr>
        <p:txBody>
          <a:bodyPr/>
          <a:lstStyle/>
          <a:p>
            <a:r>
              <a:rPr lang="en-US" dirty="0" smtClean="0"/>
              <a:t>Examples</a:t>
            </a:r>
            <a:endParaRPr lang="en-GB" dirty="0"/>
          </a:p>
        </p:txBody>
      </p:sp>
      <p:sp>
        <p:nvSpPr>
          <p:cNvPr id="3" name="Content Placeholder 2"/>
          <p:cNvSpPr>
            <a:spLocks noGrp="1"/>
          </p:cNvSpPr>
          <p:nvPr>
            <p:ph idx="1"/>
          </p:nvPr>
        </p:nvSpPr>
        <p:spPr>
          <a:xfrm>
            <a:off x="395536" y="1052736"/>
            <a:ext cx="8424936" cy="4536504"/>
          </a:xfrm>
        </p:spPr>
        <p:txBody>
          <a:bodyPr/>
          <a:lstStyle/>
          <a:p>
            <a:r>
              <a:rPr lang="en-US" dirty="0" smtClean="0"/>
              <a:t>System:	Browser</a:t>
            </a:r>
          </a:p>
          <a:p>
            <a:r>
              <a:rPr lang="en-US" dirty="0" smtClean="0"/>
              <a:t>Concern: 	Privacy</a:t>
            </a:r>
          </a:p>
          <a:p>
            <a:r>
              <a:rPr lang="en-US" dirty="0" smtClean="0"/>
              <a:t>Viewpoint:	Security (Privacy)</a:t>
            </a:r>
          </a:p>
          <a:p>
            <a:r>
              <a:rPr lang="en-US" dirty="0" smtClean="0"/>
              <a:t>Model-kind: UML-SEC</a:t>
            </a:r>
          </a:p>
          <a:p>
            <a:pPr lvl="1"/>
            <a:r>
              <a:rPr lang="en-US" dirty="0" smtClean="0"/>
              <a:t>UML-SEC is an extension of UML with security-annotations</a:t>
            </a:r>
          </a:p>
          <a:p>
            <a:r>
              <a:rPr lang="en-US" dirty="0" smtClean="0"/>
              <a:t>Model: </a:t>
            </a:r>
          </a:p>
          <a:p>
            <a:endParaRPr lang="en-US" dirty="0" smtClean="0"/>
          </a:p>
          <a:p>
            <a:endParaRPr lang="en-GB" dirty="0"/>
          </a:p>
        </p:txBody>
      </p:sp>
      <p:pic>
        <p:nvPicPr>
          <p:cNvPr id="4" name="Picture 3"/>
          <p:cNvPicPr>
            <a:picLocks noChangeAspect="1"/>
          </p:cNvPicPr>
          <p:nvPr/>
        </p:nvPicPr>
        <p:blipFill>
          <a:blip r:embed="rId2"/>
          <a:stretch>
            <a:fillRect/>
          </a:stretch>
        </p:blipFill>
        <p:spPr>
          <a:xfrm>
            <a:off x="1907704" y="3429000"/>
            <a:ext cx="4212347" cy="303934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278941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685800" y="749300"/>
            <a:ext cx="7772400" cy="609600"/>
          </a:xfrm>
        </p:spPr>
        <p:txBody>
          <a:bodyPr/>
          <a:lstStyle/>
          <a:p>
            <a:pPr algn="l"/>
            <a:r>
              <a:rPr lang="en-US" altLang="en-US" sz="3600" dirty="0" smtClean="0">
                <a:cs typeface="Akzidenz-Bd for Chalmers" pitchFamily="2"/>
              </a:rPr>
              <a:t>Overview </a:t>
            </a:r>
            <a:r>
              <a:rPr lang="en-US" altLang="en-US" sz="2000" dirty="0" smtClean="0">
                <a:cs typeface="Akzidenz-Bd for Chalmers" pitchFamily="2"/>
              </a:rPr>
              <a:t>(According to</a:t>
            </a:r>
            <a:r>
              <a:rPr lang="en-US" altLang="en-US" sz="3600" dirty="0" smtClean="0">
                <a:cs typeface="Akzidenz-Bd for Chalmers" pitchFamily="2"/>
              </a:rPr>
              <a:t> </a:t>
            </a:r>
            <a:r>
              <a:rPr lang="en-US" altLang="en-US" sz="2000" dirty="0" smtClean="0">
                <a:cs typeface="Akzidenz-Bd for Chalmers" pitchFamily="2"/>
              </a:rPr>
              <a:t>IEEE 42010)</a:t>
            </a:r>
            <a:endParaRPr lang="en-GB" altLang="en-US" sz="2000" dirty="0" smtClean="0">
              <a:cs typeface="Akzidenz-Bd for Chalmers" pitchFamily="2"/>
            </a:endParaRPr>
          </a:p>
        </p:txBody>
      </p:sp>
      <p:sp>
        <p:nvSpPr>
          <p:cNvPr id="118787" name="Slide Number Placeholder 2"/>
          <p:cNvSpPr>
            <a:spLocks noGrp="1"/>
          </p:cNvSpPr>
          <p:nvPr>
            <p:ph type="sldNum" sz="quarter" idx="4294967295"/>
          </p:nvPr>
        </p:nvSpPr>
        <p:spPr bwMode="auto">
          <a:xfrm>
            <a:off x="723900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r" eaLnBrk="1" hangingPunct="1">
              <a:spcBef>
                <a:spcPct val="0"/>
              </a:spcBef>
              <a:buSzTx/>
              <a:buFontTx/>
              <a:buNone/>
            </a:pPr>
            <a:fld id="{FAB81167-930A-4EFF-BD47-03DC30614AB0}" type="slidenum">
              <a:rPr lang="en-GB" altLang="en-US" sz="2400">
                <a:latin typeface="Times New Roman" panose="02020603050405020304" pitchFamily="18" charset="0"/>
              </a:rPr>
              <a:pPr algn="r" eaLnBrk="1" hangingPunct="1">
                <a:spcBef>
                  <a:spcPct val="0"/>
                </a:spcBef>
                <a:buSzTx/>
                <a:buFontTx/>
                <a:buNone/>
              </a:pPr>
              <a:t>16</a:t>
            </a:fld>
            <a:endParaRPr lang="en-GB" altLang="en-US" sz="2400">
              <a:latin typeface="Times New Roman" panose="02020603050405020304" pitchFamily="18" charset="0"/>
            </a:endParaRPr>
          </a:p>
        </p:txBody>
      </p:sp>
      <p:sp>
        <p:nvSpPr>
          <p:cNvPr id="118788" name="Text Box 3"/>
          <p:cNvSpPr txBox="1">
            <a:spLocks noChangeArrowheads="1"/>
          </p:cNvSpPr>
          <p:nvPr/>
        </p:nvSpPr>
        <p:spPr bwMode="auto">
          <a:xfrm>
            <a:off x="4315198" y="1959347"/>
            <a:ext cx="1639887"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b="1">
                <a:latin typeface="Lucida Sans Unicode" panose="020B0602030504020204" pitchFamily="34" charset="0"/>
              </a:rPr>
              <a:t>stakeholder</a:t>
            </a:r>
            <a:endParaRPr lang="en-GB" altLang="en-US" b="1">
              <a:latin typeface="Lucida Sans Unicode" panose="020B0602030504020204" pitchFamily="34" charset="0"/>
            </a:endParaRPr>
          </a:p>
        </p:txBody>
      </p:sp>
      <p:sp>
        <p:nvSpPr>
          <p:cNvPr id="118789" name="Text Box 4"/>
          <p:cNvSpPr txBox="1">
            <a:spLocks noChangeArrowheads="1"/>
          </p:cNvSpPr>
          <p:nvPr/>
        </p:nvSpPr>
        <p:spPr bwMode="auto">
          <a:xfrm>
            <a:off x="4550148" y="3016622"/>
            <a:ext cx="1168400"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b="1">
                <a:latin typeface="Lucida Sans Unicode" panose="020B0602030504020204" pitchFamily="34" charset="0"/>
              </a:rPr>
              <a:t>concern</a:t>
            </a:r>
            <a:endParaRPr lang="en-GB" altLang="en-US" b="1">
              <a:latin typeface="Lucida Sans Unicode" panose="020B0602030504020204" pitchFamily="34" charset="0"/>
            </a:endParaRPr>
          </a:p>
        </p:txBody>
      </p:sp>
      <p:sp>
        <p:nvSpPr>
          <p:cNvPr id="118790" name="Text Box 5"/>
          <p:cNvSpPr txBox="1">
            <a:spLocks noChangeArrowheads="1"/>
          </p:cNvSpPr>
          <p:nvPr/>
        </p:nvSpPr>
        <p:spPr bwMode="auto">
          <a:xfrm>
            <a:off x="4446960" y="4092947"/>
            <a:ext cx="1376363"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b="1">
                <a:latin typeface="Lucida Sans Unicode" panose="020B0602030504020204" pitchFamily="34" charset="0"/>
              </a:rPr>
              <a:t>viewpoint</a:t>
            </a:r>
            <a:endParaRPr lang="en-GB" altLang="en-US" b="1">
              <a:latin typeface="Lucida Sans Unicode" panose="020B0602030504020204" pitchFamily="34" charset="0"/>
            </a:endParaRPr>
          </a:p>
        </p:txBody>
      </p:sp>
      <p:sp>
        <p:nvSpPr>
          <p:cNvPr id="118791" name="Text Box 6"/>
          <p:cNvSpPr txBox="1">
            <a:spLocks noChangeArrowheads="1"/>
          </p:cNvSpPr>
          <p:nvPr/>
        </p:nvSpPr>
        <p:spPr bwMode="auto">
          <a:xfrm>
            <a:off x="4767635" y="5212135"/>
            <a:ext cx="735013"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b="1">
                <a:latin typeface="Lucida Sans Unicode" panose="020B0602030504020204" pitchFamily="34" charset="0"/>
              </a:rPr>
              <a:t>view</a:t>
            </a:r>
            <a:endParaRPr lang="en-GB" altLang="en-US" b="1">
              <a:latin typeface="Lucida Sans Unicode" panose="020B0602030504020204" pitchFamily="34" charset="0"/>
            </a:endParaRPr>
          </a:p>
        </p:txBody>
      </p:sp>
      <p:sp>
        <p:nvSpPr>
          <p:cNvPr id="118792" name="Text Box 7"/>
          <p:cNvSpPr txBox="1">
            <a:spLocks noChangeArrowheads="1"/>
          </p:cNvSpPr>
          <p:nvPr/>
        </p:nvSpPr>
        <p:spPr bwMode="auto">
          <a:xfrm>
            <a:off x="7284501" y="5218013"/>
            <a:ext cx="960437"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b="1">
                <a:latin typeface="Lucida Sans Unicode" panose="020B0602030504020204" pitchFamily="34" charset="0"/>
              </a:rPr>
              <a:t>model</a:t>
            </a:r>
            <a:endParaRPr lang="en-GB" altLang="en-US" b="1">
              <a:latin typeface="Lucida Sans Unicode" panose="020B0602030504020204" pitchFamily="34" charset="0"/>
            </a:endParaRPr>
          </a:p>
        </p:txBody>
      </p:sp>
      <p:cxnSp>
        <p:nvCxnSpPr>
          <p:cNvPr id="118793" name="AutoShape 8"/>
          <p:cNvCxnSpPr>
            <a:cxnSpLocks noChangeShapeType="1"/>
            <a:stCxn id="118788" idx="2"/>
            <a:endCxn id="118789" idx="0"/>
          </p:cNvCxnSpPr>
          <p:nvPr/>
        </p:nvCxnSpPr>
        <p:spPr bwMode="auto">
          <a:xfrm flipH="1">
            <a:off x="5134348" y="2365747"/>
            <a:ext cx="1587" cy="6508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8794" name="Text Box 9"/>
          <p:cNvSpPr txBox="1">
            <a:spLocks noChangeArrowheads="1"/>
          </p:cNvSpPr>
          <p:nvPr/>
        </p:nvSpPr>
        <p:spPr bwMode="auto">
          <a:xfrm>
            <a:off x="4459020" y="2492608"/>
            <a:ext cx="5293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600" i="1" dirty="0">
                <a:latin typeface="Lucida Sans Unicode" panose="020B0602030504020204" pitchFamily="34" charset="0"/>
              </a:rPr>
              <a:t>has</a:t>
            </a:r>
            <a:endParaRPr lang="en-GB" altLang="en-US" sz="1600" i="1" dirty="0">
              <a:latin typeface="Lucida Sans Unicode" panose="020B0602030504020204" pitchFamily="34" charset="0"/>
            </a:endParaRPr>
          </a:p>
        </p:txBody>
      </p:sp>
      <p:cxnSp>
        <p:nvCxnSpPr>
          <p:cNvPr id="118795" name="AutoShape 10"/>
          <p:cNvCxnSpPr>
            <a:cxnSpLocks noChangeShapeType="1"/>
          </p:cNvCxnSpPr>
          <p:nvPr/>
        </p:nvCxnSpPr>
        <p:spPr bwMode="auto">
          <a:xfrm flipV="1">
            <a:off x="5135935" y="4499347"/>
            <a:ext cx="0" cy="7127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8796" name="Text Box 11"/>
          <p:cNvSpPr txBox="1">
            <a:spLocks noChangeArrowheads="1"/>
          </p:cNvSpPr>
          <p:nvPr/>
        </p:nvSpPr>
        <p:spPr bwMode="auto">
          <a:xfrm>
            <a:off x="3428579" y="4664446"/>
            <a:ext cx="13949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600" i="1" dirty="0">
                <a:latin typeface="Lucida Sans Unicode" panose="020B0602030504020204" pitchFamily="34" charset="0"/>
              </a:rPr>
              <a:t>conforms to</a:t>
            </a:r>
            <a:endParaRPr lang="en-GB" altLang="en-US" sz="1600" i="1" dirty="0">
              <a:latin typeface="Lucida Sans Unicode" panose="020B0602030504020204" pitchFamily="34" charset="0"/>
            </a:endParaRPr>
          </a:p>
        </p:txBody>
      </p:sp>
      <p:sp>
        <p:nvSpPr>
          <p:cNvPr id="118799" name="Text Box 14"/>
          <p:cNvSpPr txBox="1">
            <a:spLocks noChangeArrowheads="1"/>
          </p:cNvSpPr>
          <p:nvPr/>
        </p:nvSpPr>
        <p:spPr bwMode="auto">
          <a:xfrm>
            <a:off x="5904007" y="5589240"/>
            <a:ext cx="126028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600" i="1" dirty="0">
                <a:latin typeface="Lucida Sans Unicode" panose="020B0602030504020204" pitchFamily="34" charset="0"/>
              </a:rPr>
              <a:t>consists of</a:t>
            </a:r>
            <a:endParaRPr lang="en-GB" altLang="en-US" sz="1600" i="1" dirty="0">
              <a:latin typeface="Lucida Sans Unicode" panose="020B0602030504020204" pitchFamily="34" charset="0"/>
            </a:endParaRPr>
          </a:p>
        </p:txBody>
      </p:sp>
      <p:cxnSp>
        <p:nvCxnSpPr>
          <p:cNvPr id="118801" name="AutoShape 16"/>
          <p:cNvCxnSpPr>
            <a:cxnSpLocks noChangeShapeType="1"/>
          </p:cNvCxnSpPr>
          <p:nvPr/>
        </p:nvCxnSpPr>
        <p:spPr bwMode="auto">
          <a:xfrm flipV="1">
            <a:off x="5134348" y="3423022"/>
            <a:ext cx="1587" cy="66992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8802" name="Text Box 17"/>
          <p:cNvSpPr txBox="1">
            <a:spLocks noChangeArrowheads="1"/>
          </p:cNvSpPr>
          <p:nvPr/>
        </p:nvSpPr>
        <p:spPr bwMode="auto">
          <a:xfrm>
            <a:off x="3713209" y="3591237"/>
            <a:ext cx="11817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600" i="1" dirty="0" smtClean="0">
                <a:latin typeface="Lucida Sans Unicode" panose="020B0602030504020204" pitchFamily="34" charset="0"/>
              </a:rPr>
              <a:t>addresses</a:t>
            </a:r>
            <a:endParaRPr lang="en-GB" altLang="en-US" sz="1600" i="1" dirty="0">
              <a:latin typeface="Lucida Sans Unicode" panose="020B0602030504020204" pitchFamily="34" charset="0"/>
            </a:endParaRPr>
          </a:p>
        </p:txBody>
      </p:sp>
      <p:sp>
        <p:nvSpPr>
          <p:cNvPr id="118803" name="Text Box 18"/>
          <p:cNvSpPr txBox="1">
            <a:spLocks noChangeArrowheads="1"/>
          </p:cNvSpPr>
          <p:nvPr/>
        </p:nvSpPr>
        <p:spPr bwMode="auto">
          <a:xfrm>
            <a:off x="675060" y="5059735"/>
            <a:ext cx="1812925" cy="711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US" altLang="en-US" b="1">
                <a:latin typeface="Lucida Sans Unicode" panose="020B0602030504020204" pitchFamily="34" charset="0"/>
              </a:rPr>
              <a:t>architectural </a:t>
            </a:r>
          </a:p>
          <a:p>
            <a:pPr algn="ctr" eaLnBrk="1" hangingPunct="1">
              <a:spcBef>
                <a:spcPct val="0"/>
              </a:spcBef>
              <a:buSzTx/>
              <a:buFontTx/>
              <a:buNone/>
            </a:pPr>
            <a:r>
              <a:rPr lang="en-US" altLang="en-US" b="1">
                <a:latin typeface="Lucida Sans Unicode" panose="020B0602030504020204" pitchFamily="34" charset="0"/>
              </a:rPr>
              <a:t>description</a:t>
            </a:r>
            <a:endParaRPr lang="en-GB" altLang="en-US" b="1">
              <a:latin typeface="Lucida Sans Unicode" panose="020B0602030504020204" pitchFamily="34" charset="0"/>
            </a:endParaRPr>
          </a:p>
        </p:txBody>
      </p:sp>
      <p:sp>
        <p:nvSpPr>
          <p:cNvPr id="118804" name="Text Box 19"/>
          <p:cNvSpPr txBox="1">
            <a:spLocks noChangeArrowheads="1"/>
          </p:cNvSpPr>
          <p:nvPr/>
        </p:nvSpPr>
        <p:spPr bwMode="auto">
          <a:xfrm>
            <a:off x="1060823" y="1959347"/>
            <a:ext cx="1060450"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b="1">
                <a:latin typeface="Lucida Sans Unicode" panose="020B0602030504020204" pitchFamily="34" charset="0"/>
              </a:rPr>
              <a:t>system</a:t>
            </a:r>
            <a:endParaRPr lang="en-GB" altLang="en-US" b="1">
              <a:latin typeface="Lucida Sans Unicode" panose="020B0602030504020204" pitchFamily="34" charset="0"/>
            </a:endParaRPr>
          </a:p>
        </p:txBody>
      </p:sp>
      <p:sp>
        <p:nvSpPr>
          <p:cNvPr id="118805" name="Text Box 20"/>
          <p:cNvSpPr txBox="1">
            <a:spLocks noChangeArrowheads="1"/>
          </p:cNvSpPr>
          <p:nvPr/>
        </p:nvSpPr>
        <p:spPr bwMode="auto">
          <a:xfrm>
            <a:off x="767135" y="3535735"/>
            <a:ext cx="1663700"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b="1">
                <a:latin typeface="Lucida Sans Unicode" panose="020B0602030504020204" pitchFamily="34" charset="0"/>
              </a:rPr>
              <a:t>architecture</a:t>
            </a:r>
            <a:endParaRPr lang="en-GB" altLang="en-US" b="1">
              <a:latin typeface="Lucida Sans Unicode" panose="020B0602030504020204" pitchFamily="34" charset="0"/>
            </a:endParaRPr>
          </a:p>
        </p:txBody>
      </p:sp>
      <p:cxnSp>
        <p:nvCxnSpPr>
          <p:cNvPr id="118806" name="AutoShape 21"/>
          <p:cNvCxnSpPr>
            <a:cxnSpLocks noChangeShapeType="1"/>
            <a:stCxn id="118804" idx="3"/>
            <a:endCxn id="118788" idx="1"/>
          </p:cNvCxnSpPr>
          <p:nvPr/>
        </p:nvCxnSpPr>
        <p:spPr bwMode="auto">
          <a:xfrm>
            <a:off x="2121273" y="2162547"/>
            <a:ext cx="2193925"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8807" name="Text Box 22"/>
          <p:cNvSpPr txBox="1">
            <a:spLocks noChangeArrowheads="1"/>
          </p:cNvSpPr>
          <p:nvPr/>
        </p:nvSpPr>
        <p:spPr bwMode="auto">
          <a:xfrm>
            <a:off x="2640385" y="1735510"/>
            <a:ext cx="5293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600" i="1">
                <a:latin typeface="Lucida Sans Unicode" panose="020B0602030504020204" pitchFamily="34" charset="0"/>
              </a:rPr>
              <a:t>has</a:t>
            </a:r>
            <a:endParaRPr lang="en-GB" altLang="en-US" sz="1600" i="1">
              <a:latin typeface="Lucida Sans Unicode" panose="020B0602030504020204" pitchFamily="34" charset="0"/>
            </a:endParaRPr>
          </a:p>
        </p:txBody>
      </p:sp>
      <p:cxnSp>
        <p:nvCxnSpPr>
          <p:cNvPr id="118808" name="AutoShape 23"/>
          <p:cNvCxnSpPr>
            <a:cxnSpLocks noChangeShapeType="1"/>
            <a:stCxn id="118804" idx="2"/>
            <a:endCxn id="118805" idx="0"/>
          </p:cNvCxnSpPr>
          <p:nvPr/>
        </p:nvCxnSpPr>
        <p:spPr bwMode="auto">
          <a:xfrm>
            <a:off x="1591048" y="2365747"/>
            <a:ext cx="7937" cy="1169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8809" name="Text Box 24"/>
          <p:cNvSpPr txBox="1">
            <a:spLocks noChangeArrowheads="1"/>
          </p:cNvSpPr>
          <p:nvPr/>
        </p:nvSpPr>
        <p:spPr bwMode="auto">
          <a:xfrm>
            <a:off x="881435" y="2778497"/>
            <a:ext cx="5293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600" i="1">
                <a:latin typeface="Lucida Sans Unicode" panose="020B0602030504020204" pitchFamily="34" charset="0"/>
              </a:rPr>
              <a:t>has</a:t>
            </a:r>
            <a:endParaRPr lang="en-GB" altLang="en-US" sz="1600" i="1">
              <a:latin typeface="Lucida Sans Unicode" panose="020B0602030504020204" pitchFamily="34" charset="0"/>
            </a:endParaRPr>
          </a:p>
        </p:txBody>
      </p:sp>
      <p:cxnSp>
        <p:nvCxnSpPr>
          <p:cNvPr id="118810" name="AutoShape 25"/>
          <p:cNvCxnSpPr>
            <a:cxnSpLocks noChangeShapeType="1"/>
            <a:stCxn id="118805" idx="2"/>
            <a:endCxn id="118803" idx="0"/>
          </p:cNvCxnSpPr>
          <p:nvPr/>
        </p:nvCxnSpPr>
        <p:spPr bwMode="auto">
          <a:xfrm flipH="1">
            <a:off x="1581523" y="3942135"/>
            <a:ext cx="17462" cy="1117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8811" name="Text Box 26"/>
          <p:cNvSpPr txBox="1">
            <a:spLocks noChangeArrowheads="1"/>
          </p:cNvSpPr>
          <p:nvPr/>
        </p:nvSpPr>
        <p:spPr bwMode="auto">
          <a:xfrm>
            <a:off x="762309" y="4302497"/>
            <a:ext cx="145745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US" altLang="en-US" sz="1600" i="1">
                <a:latin typeface="Lucida Sans Unicode" panose="020B0602030504020204" pitchFamily="34" charset="0"/>
              </a:rPr>
              <a:t>described by</a:t>
            </a:r>
            <a:endParaRPr lang="en-GB" altLang="en-US" sz="1600" i="1">
              <a:latin typeface="Lucida Sans Unicode" panose="020B0602030504020204" pitchFamily="34" charset="0"/>
            </a:endParaRPr>
          </a:p>
        </p:txBody>
      </p:sp>
      <p:cxnSp>
        <p:nvCxnSpPr>
          <p:cNvPr id="118812" name="AutoShape 27"/>
          <p:cNvCxnSpPr>
            <a:cxnSpLocks noChangeShapeType="1"/>
            <a:stCxn id="118803" idx="3"/>
            <a:endCxn id="118791" idx="1"/>
          </p:cNvCxnSpPr>
          <p:nvPr/>
        </p:nvCxnSpPr>
        <p:spPr bwMode="auto">
          <a:xfrm>
            <a:off x="2487985" y="5415335"/>
            <a:ext cx="227965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8813" name="Text Box 28"/>
          <p:cNvSpPr txBox="1">
            <a:spLocks noChangeArrowheads="1"/>
          </p:cNvSpPr>
          <p:nvPr/>
        </p:nvSpPr>
        <p:spPr bwMode="auto">
          <a:xfrm>
            <a:off x="2596728" y="5542197"/>
            <a:ext cx="170271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600" i="1" dirty="0">
                <a:latin typeface="Lucida Sans Unicode" panose="020B0602030504020204" pitchFamily="34" charset="0"/>
              </a:rPr>
              <a:t>is </a:t>
            </a:r>
            <a:r>
              <a:rPr lang="en-US" altLang="en-US" sz="1600" i="1" dirty="0" err="1">
                <a:latin typeface="Lucida Sans Unicode" panose="020B0602030504020204" pitchFamily="34" charset="0"/>
              </a:rPr>
              <a:t>organised</a:t>
            </a:r>
            <a:r>
              <a:rPr lang="en-US" altLang="en-US" sz="1600" i="1" dirty="0">
                <a:latin typeface="Lucida Sans Unicode" panose="020B0602030504020204" pitchFamily="34" charset="0"/>
              </a:rPr>
              <a:t> by</a:t>
            </a:r>
            <a:endParaRPr lang="en-GB" altLang="en-US" sz="1600" i="1" dirty="0">
              <a:latin typeface="Lucida Sans Unicode" panose="020B0602030504020204" pitchFamily="34" charset="0"/>
            </a:endParaRPr>
          </a:p>
        </p:txBody>
      </p:sp>
      <p:sp>
        <p:nvSpPr>
          <p:cNvPr id="118814" name="Text Box 29"/>
          <p:cNvSpPr txBox="1">
            <a:spLocks noChangeArrowheads="1"/>
          </p:cNvSpPr>
          <p:nvPr/>
        </p:nvSpPr>
        <p:spPr bwMode="auto">
          <a:xfrm>
            <a:off x="3864348" y="1735510"/>
            <a:ext cx="4937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400">
                <a:latin typeface="Lucida Sans Unicode" panose="020B0602030504020204" pitchFamily="34" charset="0"/>
              </a:rPr>
              <a:t>1..</a:t>
            </a:r>
            <a:r>
              <a:rPr lang="en-US" altLang="en-US" sz="1400" b="1">
                <a:latin typeface="Lucida Sans Unicode" panose="020B0602030504020204" pitchFamily="34" charset="0"/>
              </a:rPr>
              <a:t>*</a:t>
            </a:r>
            <a:endParaRPr lang="en-GB" altLang="en-US" sz="1400" b="1">
              <a:latin typeface="Lucida Sans Unicode" panose="020B0602030504020204" pitchFamily="34" charset="0"/>
            </a:endParaRPr>
          </a:p>
        </p:txBody>
      </p:sp>
      <p:sp>
        <p:nvSpPr>
          <p:cNvPr id="118815" name="Text Box 30"/>
          <p:cNvSpPr txBox="1">
            <a:spLocks noChangeArrowheads="1"/>
          </p:cNvSpPr>
          <p:nvPr/>
        </p:nvSpPr>
        <p:spPr bwMode="auto">
          <a:xfrm>
            <a:off x="5664573" y="2816597"/>
            <a:ext cx="4937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400">
                <a:latin typeface="Lucida Sans Unicode" panose="020B0602030504020204" pitchFamily="34" charset="0"/>
              </a:rPr>
              <a:t>1..</a:t>
            </a:r>
            <a:r>
              <a:rPr lang="en-US" altLang="en-US" sz="1400" b="1">
                <a:latin typeface="Lucida Sans Unicode" panose="020B0602030504020204" pitchFamily="34" charset="0"/>
              </a:rPr>
              <a:t>*</a:t>
            </a:r>
            <a:endParaRPr lang="en-GB" altLang="en-US" sz="1400" b="1">
              <a:latin typeface="Lucida Sans Unicode" panose="020B0602030504020204" pitchFamily="34" charset="0"/>
            </a:endParaRPr>
          </a:p>
        </p:txBody>
      </p:sp>
      <p:sp>
        <p:nvSpPr>
          <p:cNvPr id="118816" name="Text Box 31"/>
          <p:cNvSpPr txBox="1">
            <a:spLocks noChangeArrowheads="1"/>
          </p:cNvSpPr>
          <p:nvPr/>
        </p:nvSpPr>
        <p:spPr bwMode="auto">
          <a:xfrm>
            <a:off x="5736010" y="3910385"/>
            <a:ext cx="4937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400">
                <a:latin typeface="Lucida Sans Unicode" panose="020B0602030504020204" pitchFamily="34" charset="0"/>
              </a:rPr>
              <a:t>1..</a:t>
            </a:r>
            <a:r>
              <a:rPr lang="en-US" altLang="en-US" sz="1400" b="1">
                <a:latin typeface="Lucida Sans Unicode" panose="020B0602030504020204" pitchFamily="34" charset="0"/>
              </a:rPr>
              <a:t>*</a:t>
            </a:r>
            <a:endParaRPr lang="en-GB" altLang="en-US" sz="1400" b="1">
              <a:latin typeface="Lucida Sans Unicode" panose="020B0602030504020204" pitchFamily="34" charset="0"/>
            </a:endParaRPr>
          </a:p>
        </p:txBody>
      </p:sp>
      <p:sp>
        <p:nvSpPr>
          <p:cNvPr id="118817" name="Text Box 32"/>
          <p:cNvSpPr txBox="1">
            <a:spLocks noChangeArrowheads="1"/>
          </p:cNvSpPr>
          <p:nvPr/>
        </p:nvSpPr>
        <p:spPr bwMode="auto">
          <a:xfrm>
            <a:off x="6804248" y="5128388"/>
            <a:ext cx="4937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400">
                <a:latin typeface="Lucida Sans Unicode" panose="020B0602030504020204" pitchFamily="34" charset="0"/>
              </a:rPr>
              <a:t>1..</a:t>
            </a:r>
            <a:r>
              <a:rPr lang="en-US" altLang="en-US" sz="1400" b="1">
                <a:latin typeface="Lucida Sans Unicode" panose="020B0602030504020204" pitchFamily="34" charset="0"/>
              </a:rPr>
              <a:t>*</a:t>
            </a:r>
            <a:endParaRPr lang="en-GB" altLang="en-US" sz="1400" b="1">
              <a:latin typeface="Lucida Sans Unicode" panose="020B0602030504020204" pitchFamily="34" charset="0"/>
            </a:endParaRPr>
          </a:p>
        </p:txBody>
      </p:sp>
      <p:sp>
        <p:nvSpPr>
          <p:cNvPr id="118818" name="Text Box 33"/>
          <p:cNvSpPr txBox="1">
            <a:spLocks noChangeArrowheads="1"/>
          </p:cNvSpPr>
          <p:nvPr/>
        </p:nvSpPr>
        <p:spPr bwMode="auto">
          <a:xfrm>
            <a:off x="1591048" y="4740647"/>
            <a:ext cx="2968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400">
                <a:latin typeface="Lucida Sans Unicode" panose="020B0602030504020204" pitchFamily="34" charset="0"/>
              </a:rPr>
              <a:t>1</a:t>
            </a:r>
            <a:endParaRPr lang="en-GB" altLang="en-US" sz="1400" b="1">
              <a:latin typeface="Lucida Sans Unicode" panose="020B0602030504020204" pitchFamily="34" charset="0"/>
            </a:endParaRPr>
          </a:p>
        </p:txBody>
      </p:sp>
      <p:cxnSp>
        <p:nvCxnSpPr>
          <p:cNvPr id="3" name="Straight Connector 2"/>
          <p:cNvCxnSpPr>
            <a:stCxn id="118791" idx="3"/>
            <a:endCxn id="118792" idx="1"/>
          </p:cNvCxnSpPr>
          <p:nvPr/>
        </p:nvCxnSpPr>
        <p:spPr bwMode="auto">
          <a:xfrm>
            <a:off x="5502648" y="5415335"/>
            <a:ext cx="1781853" cy="587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0" name="Text Box 5"/>
          <p:cNvSpPr txBox="1">
            <a:spLocks noChangeArrowheads="1"/>
          </p:cNvSpPr>
          <p:nvPr/>
        </p:nvSpPr>
        <p:spPr bwMode="auto">
          <a:xfrm>
            <a:off x="6941710" y="4092947"/>
            <a:ext cx="1653017" cy="4001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b="1" dirty="0" smtClean="0">
                <a:latin typeface="Lucida Sans Unicode" panose="020B0602030504020204" pitchFamily="34" charset="0"/>
              </a:rPr>
              <a:t>model-kind</a:t>
            </a:r>
            <a:endParaRPr lang="en-GB" altLang="en-US" b="1" dirty="0">
              <a:latin typeface="Lucida Sans Unicode" panose="020B0602030504020204" pitchFamily="34" charset="0"/>
            </a:endParaRPr>
          </a:p>
        </p:txBody>
      </p:sp>
      <p:cxnSp>
        <p:nvCxnSpPr>
          <p:cNvPr id="41" name="Straight Connector 40"/>
          <p:cNvCxnSpPr>
            <a:stCxn id="118790" idx="3"/>
            <a:endCxn id="40" idx="1"/>
          </p:cNvCxnSpPr>
          <p:nvPr/>
        </p:nvCxnSpPr>
        <p:spPr bwMode="auto">
          <a:xfrm flipV="1">
            <a:off x="5823323" y="4293002"/>
            <a:ext cx="1118387" cy="314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AutoShape 8"/>
          <p:cNvCxnSpPr>
            <a:cxnSpLocks noChangeShapeType="1"/>
            <a:stCxn id="40" idx="2"/>
            <a:endCxn id="118792" idx="0"/>
          </p:cNvCxnSpPr>
          <p:nvPr/>
        </p:nvCxnSpPr>
        <p:spPr bwMode="auto">
          <a:xfrm flipH="1">
            <a:off x="7764720" y="4493057"/>
            <a:ext cx="3499" cy="72495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Diamond 10"/>
          <p:cNvSpPr/>
          <p:nvPr/>
        </p:nvSpPr>
        <p:spPr bwMode="auto">
          <a:xfrm>
            <a:off x="5504231" y="5336348"/>
            <a:ext cx="184596" cy="153989"/>
          </a:xfrm>
          <a:prstGeom prst="diamond">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48" name="Diamond 47"/>
          <p:cNvSpPr/>
          <p:nvPr/>
        </p:nvSpPr>
        <p:spPr bwMode="auto">
          <a:xfrm>
            <a:off x="5827052" y="4219043"/>
            <a:ext cx="184596" cy="153989"/>
          </a:xfrm>
          <a:prstGeom prst="diamond">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50" name="Text Box 14"/>
          <p:cNvSpPr txBox="1">
            <a:spLocks noChangeArrowheads="1"/>
          </p:cNvSpPr>
          <p:nvPr/>
        </p:nvSpPr>
        <p:spPr bwMode="auto">
          <a:xfrm>
            <a:off x="5604704" y="4530606"/>
            <a:ext cx="173637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600" i="1" dirty="0" smtClean="0">
                <a:latin typeface="Lucida Sans Unicode" panose="020B0602030504020204" pitchFamily="34" charset="0"/>
              </a:rPr>
              <a:t>is expressed by</a:t>
            </a:r>
            <a:endParaRPr lang="en-GB" altLang="en-US" sz="1600" i="1" dirty="0">
              <a:latin typeface="Lucida Sans Unicode" panose="020B0602030504020204" pitchFamily="34" charset="0"/>
            </a:endParaRPr>
          </a:p>
        </p:txBody>
      </p:sp>
    </p:spTree>
    <p:extLst>
      <p:ext uri="{BB962C8B-B14F-4D97-AF65-F5344CB8AC3E}">
        <p14:creationId xmlns:p14="http://schemas.microsoft.com/office/powerpoint/2010/main" val="29327929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685800" y="727075"/>
            <a:ext cx="7772400" cy="685800"/>
          </a:xfrm>
        </p:spPr>
        <p:txBody>
          <a:bodyPr/>
          <a:lstStyle/>
          <a:p>
            <a:r>
              <a:rPr lang="en-US" altLang="en-US" smtClean="0">
                <a:cs typeface="Akzidenz-Bd for Chalmers" pitchFamily="2"/>
              </a:rPr>
              <a:t>Viewpoints &amp; views</a:t>
            </a:r>
            <a:endParaRPr lang="en-GB" altLang="en-US" smtClean="0">
              <a:cs typeface="Akzidenz-Bd for Chalmers" pitchFamily="2"/>
            </a:endParaRPr>
          </a:p>
        </p:txBody>
      </p:sp>
      <p:sp>
        <p:nvSpPr>
          <p:cNvPr id="123907" name="Slide Number Placeholder 2"/>
          <p:cNvSpPr>
            <a:spLocks noGrp="1"/>
          </p:cNvSpPr>
          <p:nvPr>
            <p:ph type="sldNum" sz="quarter" idx="4294967295"/>
          </p:nvPr>
        </p:nvSpPr>
        <p:spPr bwMode="auto">
          <a:xfrm>
            <a:off x="7239000" y="6524625"/>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r" eaLnBrk="1" hangingPunct="1">
              <a:spcBef>
                <a:spcPct val="0"/>
              </a:spcBef>
              <a:buSzTx/>
              <a:buFontTx/>
              <a:buNone/>
            </a:pPr>
            <a:fld id="{73E7F685-B992-4227-AC11-32A47EED63C8}" type="slidenum">
              <a:rPr lang="en-GB" altLang="en-US" sz="1600">
                <a:latin typeface="Times New Roman" panose="02020603050405020304" pitchFamily="18" charset="0"/>
              </a:rPr>
              <a:pPr algn="r" eaLnBrk="1" hangingPunct="1">
                <a:spcBef>
                  <a:spcPct val="0"/>
                </a:spcBef>
                <a:buSzTx/>
                <a:buFontTx/>
                <a:buNone/>
              </a:pPr>
              <a:t>17</a:t>
            </a:fld>
            <a:endParaRPr lang="en-GB" altLang="en-US" sz="1600">
              <a:latin typeface="Times New Roman" panose="02020603050405020304" pitchFamily="18" charset="0"/>
            </a:endParaRPr>
          </a:p>
        </p:txBody>
      </p:sp>
      <p:pic>
        <p:nvPicPr>
          <p:cNvPr id="12390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412875"/>
            <a:ext cx="6161087" cy="486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77188" name="Group 4"/>
          <p:cNvGrpSpPr>
            <a:grpSpLocks/>
          </p:cNvGrpSpPr>
          <p:nvPr/>
        </p:nvGrpSpPr>
        <p:grpSpPr bwMode="auto">
          <a:xfrm>
            <a:off x="179388" y="2997200"/>
            <a:ext cx="3816350" cy="2327275"/>
            <a:chOff x="113" y="2019"/>
            <a:chExt cx="2715" cy="1335"/>
          </a:xfrm>
        </p:grpSpPr>
        <p:sp>
          <p:nvSpPr>
            <p:cNvPr id="123910" name="Oval 5"/>
            <p:cNvSpPr>
              <a:spLocks noChangeArrowheads="1"/>
            </p:cNvSpPr>
            <p:nvPr/>
          </p:nvSpPr>
          <p:spPr bwMode="auto">
            <a:xfrm>
              <a:off x="748" y="2886"/>
              <a:ext cx="90" cy="90"/>
            </a:xfrm>
            <a:prstGeom prst="ellipse">
              <a:avLst/>
            </a:pr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endParaRPr lang="sv-SE" altLang="en-US" sz="2400">
                <a:latin typeface="Times New Roman" panose="02020603050405020304" pitchFamily="18" charset="0"/>
              </a:endParaRPr>
            </a:p>
          </p:txBody>
        </p:sp>
        <p:sp>
          <p:nvSpPr>
            <p:cNvPr id="123911" name="AutoShape 6"/>
            <p:cNvSpPr>
              <a:spLocks noChangeArrowheads="1"/>
            </p:cNvSpPr>
            <p:nvPr/>
          </p:nvSpPr>
          <p:spPr bwMode="auto">
            <a:xfrm rot="4556711">
              <a:off x="1208" y="1734"/>
              <a:ext cx="1335" cy="190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6181 w 21600"/>
                <a:gd name="T13" fmla="*/ 6180 h 21600"/>
                <a:gd name="T14" fmla="*/ 15419 w 21600"/>
                <a:gd name="T15" fmla="*/ 15420 h 21600"/>
              </a:gdLst>
              <a:ahLst/>
              <a:cxnLst>
                <a:cxn ang="T8">
                  <a:pos x="T0" y="T1"/>
                </a:cxn>
                <a:cxn ang="T9">
                  <a:pos x="T2" y="T3"/>
                </a:cxn>
                <a:cxn ang="T10">
                  <a:pos x="T4" y="T5"/>
                </a:cxn>
                <a:cxn ang="T11">
                  <a:pos x="T6" y="T7"/>
                </a:cxn>
              </a:cxnLst>
              <a:rect l="T12" t="T13" r="T14" b="T15"/>
              <a:pathLst>
                <a:path w="21600" h="21600">
                  <a:moveTo>
                    <a:pt x="0" y="0"/>
                  </a:moveTo>
                  <a:lnTo>
                    <a:pt x="8768" y="21600"/>
                  </a:lnTo>
                  <a:lnTo>
                    <a:pt x="12832" y="21600"/>
                  </a:lnTo>
                  <a:lnTo>
                    <a:pt x="21600" y="0"/>
                  </a:lnTo>
                  <a:lnTo>
                    <a:pt x="0" y="0"/>
                  </a:lnTo>
                  <a:close/>
                </a:path>
              </a:pathLst>
            </a:custGeom>
            <a:solidFill>
              <a:srgbClr val="CC00FF">
                <a:alpha val="39999"/>
              </a:srgbClr>
            </a:solidFill>
            <a:ln w="12700">
              <a:solidFill>
                <a:schemeClr val="bg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23912" name="Text Box 7"/>
            <p:cNvSpPr txBox="1">
              <a:spLocks noChangeArrowheads="1"/>
            </p:cNvSpPr>
            <p:nvPr/>
          </p:nvSpPr>
          <p:spPr bwMode="auto">
            <a:xfrm>
              <a:off x="113" y="2795"/>
              <a:ext cx="680" cy="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2400">
                  <a:latin typeface="Lucida Sans Unicode" panose="020B0602030504020204" pitchFamily="34" charset="0"/>
                </a:rPr>
                <a:t>view</a:t>
              </a:r>
            </a:p>
            <a:p>
              <a:pPr eaLnBrk="1" hangingPunct="1">
                <a:spcBef>
                  <a:spcPct val="0"/>
                </a:spcBef>
                <a:buSzTx/>
                <a:buFontTx/>
                <a:buNone/>
              </a:pPr>
              <a:r>
                <a:rPr lang="en-US" altLang="en-US" sz="2400">
                  <a:latin typeface="Lucida Sans Unicode" panose="020B0602030504020204" pitchFamily="34" charset="0"/>
                </a:rPr>
                <a:t>point</a:t>
              </a:r>
              <a:endParaRPr lang="en-GB" altLang="en-US" sz="2400">
                <a:latin typeface="Lucida Sans Unicode" panose="020B0602030504020204" pitchFamily="34" charset="0"/>
              </a:endParaRPr>
            </a:p>
          </p:txBody>
        </p:sp>
        <p:sp>
          <p:nvSpPr>
            <p:cNvPr id="123913" name="Rectangle 8"/>
            <p:cNvSpPr>
              <a:spLocks noChangeArrowheads="1"/>
            </p:cNvSpPr>
            <p:nvPr/>
          </p:nvSpPr>
          <p:spPr bwMode="auto">
            <a:xfrm rot="-1764055">
              <a:off x="1144" y="2646"/>
              <a:ext cx="594"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2400">
                  <a:latin typeface="Lucida Sans Unicode" panose="020B0602030504020204" pitchFamily="34" charset="0"/>
                </a:rPr>
                <a:t>view</a:t>
              </a:r>
              <a:endParaRPr lang="en-GB" altLang="en-US" sz="2400">
                <a:latin typeface="Lucida Sans Unicode" panose="020B0602030504020204" pitchFamily="34" charset="0"/>
              </a:endParaRPr>
            </a:p>
          </p:txBody>
        </p:sp>
      </p:grpSp>
    </p:spTree>
    <p:extLst>
      <p:ext uri="{BB962C8B-B14F-4D97-AF65-F5344CB8AC3E}">
        <p14:creationId xmlns:p14="http://schemas.microsoft.com/office/powerpoint/2010/main" val="24233605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7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381000" y="765175"/>
            <a:ext cx="8134350" cy="533400"/>
          </a:xfrm>
        </p:spPr>
        <p:txBody>
          <a:bodyPr/>
          <a:lstStyle/>
          <a:p>
            <a:r>
              <a:rPr lang="en-US" altLang="en-US" smtClean="0">
                <a:cs typeface="Akzidenz-Bd for Chalmers" pitchFamily="2"/>
              </a:rPr>
              <a:t>Architectural view</a:t>
            </a:r>
          </a:p>
        </p:txBody>
      </p:sp>
      <p:sp>
        <p:nvSpPr>
          <p:cNvPr id="128003" name="Rectangle 3"/>
          <p:cNvSpPr>
            <a:spLocks noGrp="1" noChangeArrowheads="1"/>
          </p:cNvSpPr>
          <p:nvPr>
            <p:ph idx="1"/>
          </p:nvPr>
        </p:nvSpPr>
        <p:spPr>
          <a:xfrm>
            <a:off x="685800" y="1557338"/>
            <a:ext cx="7772400" cy="3656012"/>
          </a:xfrm>
        </p:spPr>
        <p:txBody>
          <a:bodyPr/>
          <a:lstStyle/>
          <a:p>
            <a:r>
              <a:rPr lang="en-US" altLang="en-US" sz="2800" smtClean="0">
                <a:cs typeface="Akzidenz for Chalmers Regular" pitchFamily="2" charset="0"/>
              </a:rPr>
              <a:t>An </a:t>
            </a:r>
            <a:r>
              <a:rPr lang="en-US" altLang="en-US" sz="2800" u="sng" smtClean="0">
                <a:cs typeface="Akzidenz for Chalmers Regular" pitchFamily="2" charset="0"/>
              </a:rPr>
              <a:t>architectural view</a:t>
            </a:r>
            <a:r>
              <a:rPr lang="en-US" altLang="en-US" sz="2800" smtClean="0">
                <a:cs typeface="Akzidenz for Chalmers Regular" pitchFamily="2" charset="0"/>
              </a:rPr>
              <a:t> is a simplified description (an abstraction) of a system from a particular perspective/view point, covering particular concerns, and omitting entities that are not relevant to this perspective</a:t>
            </a:r>
          </a:p>
        </p:txBody>
      </p:sp>
      <p:sp>
        <p:nvSpPr>
          <p:cNvPr id="128004" name="Slide Number Placeholder 3"/>
          <p:cNvSpPr>
            <a:spLocks noGrp="1"/>
          </p:cNvSpPr>
          <p:nvPr>
            <p:ph type="sldNum" sz="quarter" idx="4294967295"/>
          </p:nvPr>
        </p:nvSpPr>
        <p:spPr bwMode="auto">
          <a:xfrm>
            <a:off x="72390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fld id="{6F102C02-B801-42D6-B976-5C6E623556A7}" type="slidenum">
              <a:rPr lang="en-GB" altLang="en-US" sz="2400">
                <a:latin typeface="Times New Roman" panose="02020603050405020304" pitchFamily="18" charset="0"/>
              </a:rPr>
              <a:pPr eaLnBrk="1" hangingPunct="1">
                <a:spcBef>
                  <a:spcPct val="0"/>
                </a:spcBef>
                <a:buSzTx/>
                <a:buFontTx/>
                <a:buNone/>
              </a:pPr>
              <a:t>18</a:t>
            </a:fld>
            <a:endParaRPr lang="en-GB" altLang="en-US" sz="2400">
              <a:latin typeface="Times New Roman" panose="02020603050405020304" pitchFamily="18" charset="0"/>
            </a:endParaRPr>
          </a:p>
        </p:txBody>
      </p:sp>
    </p:spTree>
    <p:extLst>
      <p:ext uri="{BB962C8B-B14F-4D97-AF65-F5344CB8AC3E}">
        <p14:creationId xmlns:p14="http://schemas.microsoft.com/office/powerpoint/2010/main" val="906625658"/>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611188" y="788988"/>
            <a:ext cx="7772400" cy="623887"/>
          </a:xfrm>
        </p:spPr>
        <p:txBody>
          <a:bodyPr/>
          <a:lstStyle/>
          <a:p>
            <a:pPr algn="l"/>
            <a:r>
              <a:rPr lang="en-US" altLang="en-US" smtClean="0">
                <a:cs typeface="Akzidenz-Bd for Chalmers" pitchFamily="2"/>
              </a:rPr>
              <a:t>View: Definition </a:t>
            </a:r>
            <a:r>
              <a:rPr lang="en-US" altLang="en-US" sz="2400" smtClean="0">
                <a:cs typeface="Akzidenz-Bd for Chalmers" pitchFamily="2"/>
              </a:rPr>
              <a:t>(from IEEE 1471)</a:t>
            </a:r>
            <a:endParaRPr lang="en-GB" altLang="en-US" sz="2400" smtClean="0">
              <a:cs typeface="Akzidenz-Bd for Chalmers" pitchFamily="2"/>
            </a:endParaRPr>
          </a:p>
        </p:txBody>
      </p:sp>
      <p:sp>
        <p:nvSpPr>
          <p:cNvPr id="125955" name="Slide Number Placeholder 2"/>
          <p:cNvSpPr>
            <a:spLocks noGrp="1"/>
          </p:cNvSpPr>
          <p:nvPr>
            <p:ph type="sldNum" sz="quarter" idx="4294967295"/>
          </p:nvPr>
        </p:nvSpPr>
        <p:spPr bwMode="auto">
          <a:xfrm>
            <a:off x="7239000" y="642778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r" eaLnBrk="1" hangingPunct="1">
              <a:spcBef>
                <a:spcPct val="0"/>
              </a:spcBef>
              <a:buSzTx/>
              <a:buFontTx/>
              <a:buNone/>
            </a:pPr>
            <a:fld id="{BAEE4205-A1DD-4A6C-9538-A0043B5A39AF}" type="slidenum">
              <a:rPr lang="en-GB" altLang="en-US" sz="2400">
                <a:latin typeface="Times New Roman" panose="02020603050405020304" pitchFamily="18" charset="0"/>
              </a:rPr>
              <a:pPr algn="r" eaLnBrk="1" hangingPunct="1">
                <a:spcBef>
                  <a:spcPct val="0"/>
                </a:spcBef>
                <a:buSzTx/>
                <a:buFontTx/>
                <a:buNone/>
              </a:pPr>
              <a:t>19</a:t>
            </a:fld>
            <a:endParaRPr lang="en-GB" altLang="en-US" sz="2400">
              <a:latin typeface="Times New Roman" panose="02020603050405020304" pitchFamily="18" charset="0"/>
            </a:endParaRPr>
          </a:p>
        </p:txBody>
      </p:sp>
      <p:sp>
        <p:nvSpPr>
          <p:cNvPr id="125956" name="Rectangle 3"/>
          <p:cNvSpPr>
            <a:spLocks noChangeArrowheads="1"/>
          </p:cNvSpPr>
          <p:nvPr/>
        </p:nvSpPr>
        <p:spPr bwMode="auto">
          <a:xfrm>
            <a:off x="468313" y="1628775"/>
            <a:ext cx="7467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50000"/>
              </a:spcBef>
              <a:buSzTx/>
              <a:buFontTx/>
              <a:buNone/>
            </a:pPr>
            <a:r>
              <a:rPr lang="en-GB" altLang="en-US" sz="2400">
                <a:latin typeface="Lucida Sans Unicode" panose="020B0602030504020204" pitchFamily="34" charset="0"/>
              </a:rPr>
              <a:t>3.4</a:t>
            </a:r>
            <a:r>
              <a:rPr lang="en-US" altLang="en-US" sz="2400">
                <a:latin typeface="Lucida Sans Unicode" panose="020B0602030504020204" pitchFamily="34" charset="0"/>
              </a:rPr>
              <a:t> </a:t>
            </a:r>
            <a:r>
              <a:rPr lang="en-US" altLang="en-US" sz="2400" u="sng">
                <a:latin typeface="Lucida Sans Unicode" panose="020B0602030504020204" pitchFamily="34" charset="0"/>
              </a:rPr>
              <a:t>A</a:t>
            </a:r>
            <a:r>
              <a:rPr lang="en-GB" altLang="en-US" sz="2400" u="sng">
                <a:latin typeface="Lucida Sans Unicode" panose="020B0602030504020204" pitchFamily="34" charset="0"/>
              </a:rPr>
              <a:t>rchitectural </a:t>
            </a:r>
            <a:r>
              <a:rPr lang="en-US" altLang="en-US" sz="2400" u="sng">
                <a:latin typeface="Lucida Sans Unicode" panose="020B0602030504020204" pitchFamily="34" charset="0"/>
              </a:rPr>
              <a:t>D</a:t>
            </a:r>
            <a:r>
              <a:rPr lang="en-GB" altLang="en-US" sz="2400" u="sng">
                <a:latin typeface="Lucida Sans Unicode" panose="020B0602030504020204" pitchFamily="34" charset="0"/>
              </a:rPr>
              <a:t>escription</a:t>
            </a:r>
            <a:r>
              <a:rPr lang="en-GB" altLang="en-US" sz="2400">
                <a:latin typeface="Lucida Sans Unicode" panose="020B0602030504020204" pitchFamily="34" charset="0"/>
              </a:rPr>
              <a:t> (AD):</a:t>
            </a:r>
            <a:r>
              <a:rPr lang="en-US" altLang="en-US" sz="2400">
                <a:latin typeface="Lucida Sans Unicode" panose="020B0602030504020204" pitchFamily="34" charset="0"/>
              </a:rPr>
              <a:t> </a:t>
            </a:r>
            <a:r>
              <a:rPr lang="en-GB" altLang="en-US" sz="2400">
                <a:latin typeface="Lucida Sans Unicode" panose="020B0602030504020204" pitchFamily="34" charset="0"/>
              </a:rPr>
              <a:t>A collection of products to document an architecture.</a:t>
            </a:r>
          </a:p>
        </p:txBody>
      </p:sp>
      <p:sp>
        <p:nvSpPr>
          <p:cNvPr id="125957" name="Rectangle 4"/>
          <p:cNvSpPr>
            <a:spLocks noChangeArrowheads="1"/>
          </p:cNvSpPr>
          <p:nvPr/>
        </p:nvSpPr>
        <p:spPr bwMode="auto">
          <a:xfrm>
            <a:off x="468313" y="2809875"/>
            <a:ext cx="7772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50000"/>
              </a:spcBef>
              <a:buSzTx/>
              <a:buFontTx/>
              <a:buNone/>
            </a:pPr>
            <a:r>
              <a:rPr lang="en-GB" altLang="en-US" sz="2400">
                <a:latin typeface="Lucida Sans Unicode" panose="020B0602030504020204" pitchFamily="34" charset="0"/>
              </a:rPr>
              <a:t>3.9</a:t>
            </a:r>
            <a:r>
              <a:rPr lang="en-US" altLang="en-US" sz="2400">
                <a:latin typeface="Lucida Sans Unicode" panose="020B0602030504020204" pitchFamily="34" charset="0"/>
              </a:rPr>
              <a:t> </a:t>
            </a:r>
            <a:r>
              <a:rPr lang="en-US" altLang="en-US" sz="2400" u="sng">
                <a:latin typeface="Lucida Sans Unicode" panose="020B0602030504020204" pitchFamily="34" charset="0"/>
              </a:rPr>
              <a:t>V</a:t>
            </a:r>
            <a:r>
              <a:rPr lang="en-GB" altLang="en-US" sz="2400" u="sng">
                <a:latin typeface="Lucida Sans Unicode" panose="020B0602030504020204" pitchFamily="34" charset="0"/>
              </a:rPr>
              <a:t>iew</a:t>
            </a:r>
            <a:r>
              <a:rPr lang="en-GB" altLang="en-US" sz="2400">
                <a:latin typeface="Lucida Sans Unicode" panose="020B0602030504020204" pitchFamily="34" charset="0"/>
              </a:rPr>
              <a:t>:</a:t>
            </a:r>
            <a:r>
              <a:rPr lang="en-US" altLang="en-US" sz="2400">
                <a:latin typeface="Lucida Sans Unicode" panose="020B0602030504020204" pitchFamily="34" charset="0"/>
              </a:rPr>
              <a:t> </a:t>
            </a:r>
            <a:r>
              <a:rPr lang="en-GB" altLang="en-US" sz="2400">
                <a:latin typeface="Lucida Sans Unicode" panose="020B0602030504020204" pitchFamily="34" charset="0"/>
              </a:rPr>
              <a:t>A representation of a whole system from the perspective of a related set of concerns.</a:t>
            </a:r>
          </a:p>
        </p:txBody>
      </p:sp>
      <p:sp>
        <p:nvSpPr>
          <p:cNvPr id="125958" name="Rectangle 5"/>
          <p:cNvSpPr>
            <a:spLocks noChangeArrowheads="1"/>
          </p:cNvSpPr>
          <p:nvPr/>
        </p:nvSpPr>
        <p:spPr bwMode="auto">
          <a:xfrm>
            <a:off x="468313" y="3990975"/>
            <a:ext cx="8569325"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50000"/>
              </a:spcBef>
              <a:buSzTx/>
              <a:buFontTx/>
              <a:buNone/>
            </a:pPr>
            <a:r>
              <a:rPr lang="en-GB" altLang="en-US" sz="2400">
                <a:latin typeface="Lucida Sans Unicode" panose="020B0602030504020204" pitchFamily="34" charset="0"/>
              </a:rPr>
              <a:t>A view may consist of one or more</a:t>
            </a:r>
            <a:r>
              <a:rPr lang="en-US" altLang="en-US" sz="2400">
                <a:latin typeface="Lucida Sans Unicode" panose="020B0602030504020204" pitchFamily="34" charset="0"/>
              </a:rPr>
              <a:t> </a:t>
            </a:r>
            <a:r>
              <a:rPr lang="en-GB" altLang="en-US" sz="2400" i="1">
                <a:latin typeface="Lucida Sans Unicode" panose="020B0602030504020204" pitchFamily="34" charset="0"/>
              </a:rPr>
              <a:t>architectural models</a:t>
            </a:r>
          </a:p>
          <a:p>
            <a:pPr eaLnBrk="1" hangingPunct="1">
              <a:spcBef>
                <a:spcPct val="50000"/>
              </a:spcBef>
              <a:buSzTx/>
              <a:buFontTx/>
              <a:buNone/>
            </a:pPr>
            <a:r>
              <a:rPr lang="en-GB" altLang="en-US" sz="2400">
                <a:latin typeface="Lucida Sans Unicode" panose="020B0602030504020204" pitchFamily="34" charset="0"/>
              </a:rPr>
              <a:t>Each such architectural model is developed using</a:t>
            </a:r>
            <a:r>
              <a:rPr lang="en-US" altLang="en-US" sz="2400">
                <a:latin typeface="Lucida Sans Unicode" panose="020B0602030504020204" pitchFamily="34" charset="0"/>
              </a:rPr>
              <a:t> </a:t>
            </a:r>
            <a:r>
              <a:rPr lang="en-GB" altLang="en-US" sz="2400">
                <a:latin typeface="Lucida Sans Unicode" panose="020B0602030504020204" pitchFamily="34" charset="0"/>
              </a:rPr>
              <a:t>the methods established by its associated architectural viewpoint. </a:t>
            </a:r>
            <a:endParaRPr lang="en-US" altLang="en-US" sz="2400">
              <a:latin typeface="Lucida Sans Unicode" panose="020B0602030504020204" pitchFamily="34" charset="0"/>
            </a:endParaRPr>
          </a:p>
          <a:p>
            <a:pPr eaLnBrk="1" hangingPunct="1">
              <a:spcBef>
                <a:spcPct val="50000"/>
              </a:spcBef>
              <a:buSzTx/>
              <a:buFontTx/>
              <a:buNone/>
            </a:pPr>
            <a:r>
              <a:rPr lang="en-GB" altLang="en-US" sz="2400">
                <a:latin typeface="Lucida Sans Unicode" panose="020B0602030504020204" pitchFamily="34" charset="0"/>
              </a:rPr>
              <a:t>An architectural model may participate in</a:t>
            </a:r>
            <a:r>
              <a:rPr lang="en-US" altLang="en-US" sz="2400">
                <a:latin typeface="Lucida Sans Unicode" panose="020B0602030504020204" pitchFamily="34" charset="0"/>
              </a:rPr>
              <a:t> </a:t>
            </a:r>
            <a:r>
              <a:rPr lang="en-GB" altLang="en-US" sz="2400">
                <a:latin typeface="Lucida Sans Unicode" panose="020B0602030504020204" pitchFamily="34" charset="0"/>
              </a:rPr>
              <a:t>more than one view.</a:t>
            </a:r>
          </a:p>
        </p:txBody>
      </p:sp>
    </p:spTree>
    <p:extLst>
      <p:ext uri="{BB962C8B-B14F-4D97-AF65-F5344CB8AC3E}">
        <p14:creationId xmlns:p14="http://schemas.microsoft.com/office/powerpoint/2010/main" val="15854195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6512" y="-26988"/>
            <a:ext cx="9144000" cy="359644"/>
          </a:xfrm>
          <a:solidFill>
            <a:schemeClr val="bg1"/>
          </a:solidFill>
        </p:spPr>
        <p:txBody>
          <a:bodyPr/>
          <a:lstStyle/>
          <a:p>
            <a:r>
              <a:rPr lang="sv-SE" altLang="en-US" sz="2800" dirty="0" smtClean="0">
                <a:cs typeface="Akzidenz-Bd for Chalmers" pitchFamily="2"/>
              </a:rPr>
              <a:t>Schedule</a:t>
            </a:r>
            <a:endParaRPr lang="sv-SE" altLang="en-US" dirty="0" smtClean="0">
              <a:cs typeface="Akzidenz-Bd for Chalmers" pitchFamily="2"/>
            </a:endParaRPr>
          </a:p>
        </p:txBody>
      </p:sp>
      <p:graphicFrame>
        <p:nvGraphicFramePr>
          <p:cNvPr id="3" name="Table 2"/>
          <p:cNvGraphicFramePr>
            <a:graphicFrameLocks noGrp="1"/>
          </p:cNvGraphicFramePr>
          <p:nvPr>
            <p:extLst>
              <p:ext uri="{D42A27DB-BD31-4B8C-83A1-F6EECF244321}">
                <p14:modId xmlns:p14="http://schemas.microsoft.com/office/powerpoint/2010/main" val="1522625941"/>
              </p:ext>
            </p:extLst>
          </p:nvPr>
        </p:nvGraphicFramePr>
        <p:xfrm>
          <a:off x="35496" y="317676"/>
          <a:ext cx="8999984" cy="6495700"/>
        </p:xfrm>
        <a:graphic>
          <a:graphicData uri="http://schemas.openxmlformats.org/drawingml/2006/table">
            <a:tbl>
              <a:tblPr firstRow="1" firstCol="1" bandRow="1">
                <a:tableStyleId>{5C22544A-7EE6-4342-B048-85BDC9FD1C3A}</a:tableStyleId>
              </a:tblPr>
              <a:tblGrid>
                <a:gridCol w="581055"/>
                <a:gridCol w="588220"/>
                <a:gridCol w="1080855"/>
                <a:gridCol w="1318885"/>
                <a:gridCol w="2637769"/>
                <a:gridCol w="922008"/>
                <a:gridCol w="1871192"/>
              </a:tblGrid>
              <a:tr h="223091">
                <a:tc>
                  <a:txBody>
                    <a:bodyPr/>
                    <a:lstStyle/>
                    <a:p>
                      <a:pPr marL="0" marR="0" algn="ctr">
                        <a:spcBef>
                          <a:spcPts val="0"/>
                        </a:spcBef>
                        <a:spcAft>
                          <a:spcPts val="0"/>
                        </a:spcAft>
                        <a:tabLst>
                          <a:tab pos="2880360" algn="ctr"/>
                          <a:tab pos="5760720" algn="r"/>
                          <a:tab pos="457200" algn="l"/>
                        </a:tabLst>
                      </a:pPr>
                      <a:r>
                        <a:rPr lang="en-GB" sz="1200" dirty="0">
                          <a:effectLst/>
                        </a:rPr>
                        <a:t>Week</a:t>
                      </a:r>
                      <a:endParaRPr lang="en-GB" sz="1200" dirty="0">
                        <a:effectLst/>
                        <a:latin typeface="Times New Roman" panose="02020603050405020304" pitchFamily="18" charset="0"/>
                        <a:ea typeface="Times New Roman" panose="02020603050405020304" pitchFamily="18" charset="0"/>
                      </a:endParaRPr>
                    </a:p>
                  </a:txBody>
                  <a:tcPr marL="65298" marR="65298" marT="0" marB="0">
                    <a:solidFill>
                      <a:srgbClr val="0035A0"/>
                    </a:solidFill>
                  </a:tcPr>
                </a:tc>
                <a:tc>
                  <a:txBody>
                    <a:bodyPr/>
                    <a:lstStyle/>
                    <a:p>
                      <a:pPr marL="0" marR="0" algn="ctr">
                        <a:spcBef>
                          <a:spcPts val="0"/>
                        </a:spcBef>
                        <a:spcAft>
                          <a:spcPts val="0"/>
                        </a:spcAft>
                      </a:pPr>
                      <a:r>
                        <a:rPr lang="en-GB" sz="1200" dirty="0">
                          <a:effectLst/>
                        </a:rPr>
                        <a:t> </a:t>
                      </a:r>
                      <a:endParaRPr lang="en-GB" sz="1200" dirty="0">
                        <a:solidFill>
                          <a:srgbClr val="000000"/>
                        </a:solidFill>
                        <a:effectLst/>
                        <a:latin typeface="Times New Roman" panose="02020603050405020304" pitchFamily="18" charset="0"/>
                        <a:ea typeface="Times New Roman" panose="02020603050405020304" pitchFamily="18" charset="0"/>
                      </a:endParaRPr>
                    </a:p>
                  </a:txBody>
                  <a:tcPr marL="65298" marR="65298" marT="0" marB="0">
                    <a:solidFill>
                      <a:srgbClr val="0035A0"/>
                    </a:solidFill>
                  </a:tcPr>
                </a:tc>
                <a:tc>
                  <a:txBody>
                    <a:bodyPr/>
                    <a:lstStyle/>
                    <a:p>
                      <a:pPr marL="0" marR="0" algn="ctr">
                        <a:spcBef>
                          <a:spcPts val="0"/>
                        </a:spcBef>
                        <a:spcAft>
                          <a:spcPts val="0"/>
                        </a:spcAft>
                      </a:pPr>
                      <a:r>
                        <a:rPr lang="en-GB" sz="1200" dirty="0">
                          <a:effectLst/>
                        </a:rPr>
                        <a:t>Date</a:t>
                      </a:r>
                      <a:endParaRPr lang="en-GB" sz="1200" dirty="0">
                        <a:solidFill>
                          <a:srgbClr val="000000"/>
                        </a:solidFill>
                        <a:effectLst/>
                        <a:latin typeface="Times New Roman" panose="02020603050405020304" pitchFamily="18" charset="0"/>
                        <a:ea typeface="Times New Roman" panose="02020603050405020304" pitchFamily="18" charset="0"/>
                      </a:endParaRPr>
                    </a:p>
                  </a:txBody>
                  <a:tcPr marL="65298" marR="65298" marT="0" marB="0">
                    <a:solidFill>
                      <a:srgbClr val="0035A0"/>
                    </a:solidFill>
                  </a:tcPr>
                </a:tc>
                <a:tc>
                  <a:txBody>
                    <a:bodyPr/>
                    <a:lstStyle/>
                    <a:p>
                      <a:pPr marL="0" marR="0" algn="ctr">
                        <a:spcBef>
                          <a:spcPts val="0"/>
                        </a:spcBef>
                        <a:spcAft>
                          <a:spcPts val="0"/>
                        </a:spcAft>
                      </a:pPr>
                      <a:r>
                        <a:rPr lang="en-GB" sz="1200" dirty="0">
                          <a:effectLst/>
                        </a:rPr>
                        <a:t>Time</a:t>
                      </a:r>
                      <a:endParaRPr lang="en-GB" sz="1200" dirty="0">
                        <a:solidFill>
                          <a:srgbClr val="000000"/>
                        </a:solidFill>
                        <a:effectLst/>
                        <a:latin typeface="Times New Roman" panose="02020603050405020304" pitchFamily="18" charset="0"/>
                        <a:ea typeface="Times New Roman" panose="02020603050405020304" pitchFamily="18" charset="0"/>
                      </a:endParaRPr>
                    </a:p>
                  </a:txBody>
                  <a:tcPr marL="65298" marR="65298" marT="0" marB="0">
                    <a:solidFill>
                      <a:srgbClr val="0035A0"/>
                    </a:solidFill>
                  </a:tcPr>
                </a:tc>
                <a:tc>
                  <a:txBody>
                    <a:bodyPr/>
                    <a:lstStyle/>
                    <a:p>
                      <a:pPr marL="0" marR="0" algn="ctr">
                        <a:spcBef>
                          <a:spcPts val="0"/>
                        </a:spcBef>
                        <a:spcAft>
                          <a:spcPts val="0"/>
                        </a:spcAft>
                      </a:pPr>
                      <a:r>
                        <a:rPr lang="en-GB" sz="1200" dirty="0">
                          <a:effectLst/>
                        </a:rPr>
                        <a:t>Lecture</a:t>
                      </a:r>
                      <a:endParaRPr lang="en-GB" sz="1200" dirty="0">
                        <a:solidFill>
                          <a:srgbClr val="000000"/>
                        </a:solidFill>
                        <a:effectLst/>
                        <a:latin typeface="Times New Roman" panose="02020603050405020304" pitchFamily="18" charset="0"/>
                        <a:ea typeface="Times New Roman" panose="02020603050405020304" pitchFamily="18" charset="0"/>
                      </a:endParaRPr>
                    </a:p>
                  </a:txBody>
                  <a:tcPr marL="65298" marR="65298" marT="0" marB="0">
                    <a:solidFill>
                      <a:srgbClr val="0035A0"/>
                    </a:solidFill>
                  </a:tcPr>
                </a:tc>
                <a:tc>
                  <a:txBody>
                    <a:bodyPr/>
                    <a:lstStyle/>
                    <a:p>
                      <a:pPr marL="0" marR="0" algn="ctr">
                        <a:spcBef>
                          <a:spcPts val="0"/>
                        </a:spcBef>
                        <a:spcAft>
                          <a:spcPts val="0"/>
                        </a:spcAft>
                        <a:tabLst>
                          <a:tab pos="2880360" algn="ctr"/>
                          <a:tab pos="5760720" algn="r"/>
                          <a:tab pos="457200" algn="l"/>
                        </a:tabLst>
                      </a:pPr>
                      <a:r>
                        <a:rPr lang="en-GB" sz="1200" dirty="0">
                          <a:effectLst/>
                        </a:rPr>
                        <a:t>Reading</a:t>
                      </a:r>
                      <a:endParaRPr lang="en-GB" sz="1200" dirty="0">
                        <a:effectLst/>
                        <a:latin typeface="Times New Roman" panose="02020603050405020304" pitchFamily="18" charset="0"/>
                        <a:ea typeface="Times New Roman" panose="02020603050405020304" pitchFamily="18" charset="0"/>
                      </a:endParaRPr>
                    </a:p>
                  </a:txBody>
                  <a:tcPr marL="65298" marR="65298" marT="0" marB="0">
                    <a:solidFill>
                      <a:srgbClr val="0035A0"/>
                    </a:solidFill>
                  </a:tcPr>
                </a:tc>
                <a:tc>
                  <a:txBody>
                    <a:bodyPr/>
                    <a:lstStyle/>
                    <a:p>
                      <a:pPr marL="0" marR="0" algn="ctr">
                        <a:spcBef>
                          <a:spcPts val="0"/>
                        </a:spcBef>
                        <a:spcAft>
                          <a:spcPts val="0"/>
                        </a:spcAft>
                        <a:tabLst>
                          <a:tab pos="2880360" algn="ctr"/>
                          <a:tab pos="5760720" algn="r"/>
                          <a:tab pos="457200" algn="l"/>
                        </a:tabLst>
                      </a:pPr>
                      <a:r>
                        <a:rPr lang="en-GB" sz="1200" dirty="0" err="1" smtClean="0">
                          <a:effectLst/>
                        </a:rPr>
                        <a:t>Assignmnt</a:t>
                      </a:r>
                      <a:endParaRPr lang="en-GB" sz="1200" dirty="0">
                        <a:effectLst/>
                        <a:latin typeface="Times New Roman" panose="02020603050405020304" pitchFamily="18" charset="0"/>
                        <a:ea typeface="Times New Roman" panose="02020603050405020304" pitchFamily="18" charset="0"/>
                      </a:endParaRPr>
                    </a:p>
                  </a:txBody>
                  <a:tcPr marL="65298" marR="65298" marT="0" marB="0">
                    <a:solidFill>
                      <a:srgbClr val="0035A0"/>
                    </a:solidFill>
                  </a:tcPr>
                </a:tc>
              </a:tr>
              <a:tr h="223091">
                <a:tc>
                  <a:txBody>
                    <a:bodyPr/>
                    <a:lstStyle/>
                    <a:p>
                      <a:pPr marL="0" marR="0" algn="ctr">
                        <a:spcBef>
                          <a:spcPts val="0"/>
                        </a:spcBef>
                        <a:spcAft>
                          <a:spcPts val="0"/>
                        </a:spcAft>
                        <a:tabLst>
                          <a:tab pos="2880360" algn="ctr"/>
                          <a:tab pos="5760720" algn="r"/>
                          <a:tab pos="457200" algn="l"/>
                        </a:tabLst>
                      </a:pPr>
                      <a:r>
                        <a:rPr lang="en-GB" sz="1200">
                          <a:effectLst/>
                        </a:rPr>
                        <a:t>36</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a:effectLst/>
                        </a:rPr>
                        <a:t>L1</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dirty="0">
                          <a:effectLst/>
                        </a:rPr>
                        <a:t>5 sept</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dirty="0">
                          <a:effectLst/>
                        </a:rPr>
                        <a:t>13:00 – 15:00</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a:effectLst/>
                        </a:rPr>
                        <a:t>Introduction &amp; Organization</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dirty="0">
                          <a:effectLst/>
                        </a:rPr>
                        <a:t> </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dirty="0">
                          <a:effectLst/>
                        </a:rPr>
                        <a:t> </a:t>
                      </a:r>
                      <a:endParaRPr lang="en-GB" sz="1200" dirty="0">
                        <a:effectLst/>
                        <a:latin typeface="Times New Roman" panose="02020603050405020304" pitchFamily="18" charset="0"/>
                        <a:ea typeface="Times New Roman" panose="02020603050405020304" pitchFamily="18" charset="0"/>
                      </a:endParaRPr>
                    </a:p>
                  </a:txBody>
                  <a:tcPr marL="65298" marR="65298" marT="0" marB="0"/>
                </a:tc>
              </a:tr>
              <a:tr h="223091">
                <a:tc>
                  <a:txBody>
                    <a:bodyPr/>
                    <a:lstStyle/>
                    <a:p>
                      <a:pPr marL="0" marR="0" algn="ctr">
                        <a:spcBef>
                          <a:spcPts val="0"/>
                        </a:spcBef>
                        <a:spcAft>
                          <a:spcPts val="0"/>
                        </a:spcAft>
                        <a:tabLst>
                          <a:tab pos="2880360" algn="ctr"/>
                          <a:tab pos="5760720" algn="r"/>
                          <a:tab pos="457200" algn="l"/>
                        </a:tabLst>
                      </a:pPr>
                      <a:r>
                        <a:rPr lang="en-GB" sz="1200">
                          <a:effectLst/>
                        </a:rPr>
                        <a:t>37</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a:effectLst/>
                        </a:rPr>
                        <a:t>L2</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a:effectLst/>
                        </a:rPr>
                        <a:t>12 sept</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a:effectLst/>
                        </a:rPr>
                        <a:t>13:00 – 14:30</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Lst>
                      </a:pPr>
                      <a:r>
                        <a:rPr lang="en-US" sz="1200">
                          <a:effectLst/>
                        </a:rPr>
                        <a:t>Architecting Process &amp; Views</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a:effectLst/>
                        </a:rPr>
                        <a:t>Ch 1 &amp; 2</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dirty="0">
                          <a:effectLst/>
                        </a:rPr>
                        <a:t> </a:t>
                      </a:r>
                      <a:endParaRPr lang="en-GB" sz="1200" dirty="0">
                        <a:effectLst/>
                        <a:latin typeface="Times New Roman" panose="02020603050405020304" pitchFamily="18" charset="0"/>
                        <a:ea typeface="Times New Roman" panose="02020603050405020304" pitchFamily="18" charset="0"/>
                      </a:endParaRPr>
                    </a:p>
                  </a:txBody>
                  <a:tcPr marL="65298" marR="65298" marT="0" marB="0"/>
                </a:tc>
              </a:tr>
              <a:tr h="223091">
                <a:tc>
                  <a:txBody>
                    <a:bodyPr/>
                    <a:lstStyle/>
                    <a:p>
                      <a:pPr marL="0" marR="0" algn="ctr">
                        <a:spcBef>
                          <a:spcPts val="0"/>
                        </a:spcBef>
                        <a:spcAft>
                          <a:spcPts val="0"/>
                        </a:spcAft>
                        <a:tabLst>
                          <a:tab pos="2880360" algn="ctr"/>
                          <a:tab pos="5760720" algn="r"/>
                          <a:tab pos="457200" algn="l"/>
                        </a:tabLst>
                      </a:pPr>
                      <a:r>
                        <a:rPr lang="en-GB" sz="1200">
                          <a:effectLst/>
                        </a:rPr>
                        <a:t>37</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r">
                        <a:spcBef>
                          <a:spcPts val="0"/>
                        </a:spcBef>
                        <a:spcAft>
                          <a:spcPts val="0"/>
                        </a:spcAft>
                        <a:tabLst>
                          <a:tab pos="2880360" algn="ctr"/>
                          <a:tab pos="5760720" algn="r"/>
                          <a:tab pos="457200" algn="l"/>
                        </a:tabLst>
                      </a:pPr>
                      <a:r>
                        <a:rPr lang="en-GB" sz="1200">
                          <a:effectLst/>
                        </a:rPr>
                        <a:t>S1</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a:effectLst/>
                        </a:rPr>
                        <a:t>13 sept</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dirty="0" smtClean="0">
                          <a:effectLst/>
                        </a:rPr>
                        <a:t>10:15 - 1200</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r">
                        <a:spcBef>
                          <a:spcPts val="0"/>
                        </a:spcBef>
                        <a:spcAft>
                          <a:spcPts val="0"/>
                        </a:spcAft>
                        <a:tabLst>
                          <a:tab pos="2880360" algn="ctr"/>
                          <a:tab pos="5760720" algn="r"/>
                          <a:tab pos="457200" algn="l"/>
                        </a:tabLst>
                      </a:pPr>
                      <a:r>
                        <a:rPr lang="en-GB" sz="1200">
                          <a:effectLst/>
                        </a:rPr>
                        <a:t>&lt;&lt; Supervision/Assignment&gt;&gt;</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a:effectLst/>
                        </a:rPr>
                        <a:t> </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dirty="0">
                          <a:effectLst/>
                        </a:rPr>
                        <a:t> </a:t>
                      </a:r>
                      <a:r>
                        <a:rPr lang="en-GB" sz="1200" dirty="0" smtClean="0">
                          <a:effectLst/>
                        </a:rPr>
                        <a:t>Release Ass 1.0</a:t>
                      </a:r>
                      <a:endParaRPr lang="en-GB" sz="1200" dirty="0">
                        <a:effectLst/>
                        <a:latin typeface="Times New Roman" panose="02020603050405020304" pitchFamily="18" charset="0"/>
                        <a:ea typeface="Times New Roman" panose="02020603050405020304" pitchFamily="18" charset="0"/>
                      </a:endParaRPr>
                    </a:p>
                  </a:txBody>
                  <a:tcPr marL="65298" marR="65298" marT="0" marB="0"/>
                </a:tc>
              </a:tr>
              <a:tr h="259764">
                <a:tc>
                  <a:txBody>
                    <a:bodyPr/>
                    <a:lstStyle/>
                    <a:p>
                      <a:pPr marL="0" marR="0" algn="ctr">
                        <a:spcBef>
                          <a:spcPts val="0"/>
                        </a:spcBef>
                        <a:spcAft>
                          <a:spcPts val="0"/>
                        </a:spcAft>
                        <a:tabLst>
                          <a:tab pos="2880360" algn="ctr"/>
                          <a:tab pos="5760720" algn="r"/>
                          <a:tab pos="457200" algn="l"/>
                        </a:tabLst>
                      </a:pPr>
                      <a:r>
                        <a:rPr lang="en-GB" sz="1200" dirty="0">
                          <a:effectLst/>
                        </a:rPr>
                        <a:t>38</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dirty="0">
                          <a:effectLst/>
                        </a:rPr>
                        <a:t>L3</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dirty="0" smtClean="0">
                          <a:effectLst/>
                        </a:rPr>
                        <a:t>TUE 18 </a:t>
                      </a:r>
                      <a:r>
                        <a:rPr lang="en-GB" sz="1200" dirty="0">
                          <a:effectLst/>
                        </a:rPr>
                        <a:t>sept</a:t>
                      </a:r>
                      <a:endParaRPr lang="en-GB" sz="1200" dirty="0">
                        <a:effectLst/>
                        <a:latin typeface="Times New Roman" panose="02020603050405020304" pitchFamily="18" charset="0"/>
                        <a:ea typeface="Times New Roman" panose="02020603050405020304" pitchFamily="18" charset="0"/>
                      </a:endParaRPr>
                    </a:p>
                  </a:txBody>
                  <a:tcPr marL="65298" marR="65298" marT="0" marB="0">
                    <a:solidFill>
                      <a:srgbClr val="F3F9FA"/>
                    </a:solidFill>
                  </a:tcPr>
                </a:tc>
                <a:tc>
                  <a:txBody>
                    <a:bodyPr/>
                    <a:lstStyle/>
                    <a:p>
                      <a:pPr marL="0" marR="0" algn="ctr">
                        <a:spcBef>
                          <a:spcPts val="0"/>
                        </a:spcBef>
                        <a:spcAft>
                          <a:spcPts val="0"/>
                        </a:spcAft>
                        <a:tabLst>
                          <a:tab pos="2880360" algn="ctr"/>
                          <a:tab pos="5760720" algn="r"/>
                          <a:tab pos="457200" algn="l"/>
                        </a:tabLst>
                      </a:pPr>
                      <a:r>
                        <a:rPr lang="en-GB" sz="1200" dirty="0" smtClean="0">
                          <a:effectLst/>
                        </a:rPr>
                        <a:t>15:15</a:t>
                      </a:r>
                      <a:r>
                        <a:rPr lang="en-GB" sz="1200" baseline="0" dirty="0" smtClean="0">
                          <a:effectLst/>
                        </a:rPr>
                        <a:t> – 17:00</a:t>
                      </a:r>
                      <a:endParaRPr lang="en-GB" sz="1200" dirty="0">
                        <a:effectLst/>
                        <a:latin typeface="Times New Roman" panose="02020603050405020304" pitchFamily="18" charset="0"/>
                        <a:ea typeface="Times New Roman" panose="02020603050405020304" pitchFamily="18" charset="0"/>
                      </a:endParaRPr>
                    </a:p>
                  </a:txBody>
                  <a:tcPr marL="65298" marR="65298" marT="0" marB="0">
                    <a:solidFill>
                      <a:srgbClr val="F3F9FA"/>
                    </a:solidFill>
                  </a:tcPr>
                </a:tc>
                <a:tc>
                  <a:txBody>
                    <a:bodyPr/>
                    <a:lstStyle/>
                    <a:p>
                      <a:pPr marL="0" marR="0">
                        <a:spcBef>
                          <a:spcPts val="0"/>
                        </a:spcBef>
                        <a:spcAft>
                          <a:spcPts val="0"/>
                        </a:spcAft>
                        <a:tabLst>
                          <a:tab pos="2880360" algn="ctr"/>
                          <a:tab pos="5760720" algn="r"/>
                        </a:tabLst>
                      </a:pPr>
                      <a:r>
                        <a:rPr lang="en-US" sz="1200" dirty="0" smtClean="0">
                          <a:effectLst/>
                        </a:rPr>
                        <a:t>Views, </a:t>
                      </a:r>
                      <a:r>
                        <a:rPr lang="en-US" sz="1200" smtClean="0">
                          <a:effectLst/>
                        </a:rPr>
                        <a:t>Viewpoints &amp;</a:t>
                      </a:r>
                      <a:r>
                        <a:rPr lang="en-US" sz="1200" baseline="0" smtClean="0">
                          <a:effectLst/>
                        </a:rPr>
                        <a:t> </a:t>
                      </a:r>
                      <a:r>
                        <a:rPr lang="en-US" sz="1200" smtClean="0">
                          <a:effectLst/>
                        </a:rPr>
                        <a:t>Quality </a:t>
                      </a:r>
                      <a:r>
                        <a:rPr lang="en-US" sz="1200" dirty="0" smtClean="0">
                          <a:effectLst/>
                        </a:rPr>
                        <a:t>Attributes</a:t>
                      </a:r>
                      <a:endParaRPr lang="en-GB" sz="1200" dirty="0">
                        <a:effectLst/>
                        <a:latin typeface="Times New Roman" panose="02020603050405020304" pitchFamily="18" charset="0"/>
                        <a:ea typeface="Times New Roman" panose="02020603050405020304" pitchFamily="18" charset="0"/>
                      </a:endParaRPr>
                    </a:p>
                  </a:txBody>
                  <a:tcPr marL="65298" marR="65298" marT="0" marB="0">
                    <a:solidFill>
                      <a:srgbClr val="F3F9FA"/>
                    </a:solidFill>
                  </a:tcPr>
                </a:tc>
                <a:tc>
                  <a:txBody>
                    <a:bodyPr/>
                    <a:lstStyle/>
                    <a:p>
                      <a:pPr marL="0" marR="0" algn="ctr">
                        <a:spcBef>
                          <a:spcPts val="0"/>
                        </a:spcBef>
                        <a:spcAft>
                          <a:spcPts val="0"/>
                        </a:spcAft>
                        <a:tabLst>
                          <a:tab pos="2880360" algn="ctr"/>
                          <a:tab pos="5760720" algn="r"/>
                          <a:tab pos="457200" algn="l"/>
                        </a:tabLst>
                      </a:pPr>
                      <a:r>
                        <a:rPr lang="en-GB" sz="1200" dirty="0" err="1">
                          <a:effectLst/>
                        </a:rPr>
                        <a:t>Ch</a:t>
                      </a:r>
                      <a:r>
                        <a:rPr lang="en-GB" sz="1200" dirty="0">
                          <a:effectLst/>
                        </a:rPr>
                        <a:t> 3 &amp; 4</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dirty="0">
                          <a:effectLst/>
                        </a:rPr>
                        <a:t> </a:t>
                      </a:r>
                      <a:endParaRPr lang="en-GB" sz="1200" dirty="0">
                        <a:effectLst/>
                        <a:latin typeface="Times New Roman" panose="02020603050405020304" pitchFamily="18" charset="0"/>
                        <a:ea typeface="Times New Roman" panose="02020603050405020304" pitchFamily="18" charset="0"/>
                      </a:endParaRPr>
                    </a:p>
                  </a:txBody>
                  <a:tcPr marL="65298" marR="65298" marT="0" marB="0"/>
                </a:tc>
              </a:tr>
              <a:tr h="288032">
                <a:tc>
                  <a:txBody>
                    <a:bodyPr/>
                    <a:lstStyle/>
                    <a:p>
                      <a:pPr marL="0" marR="0" algn="ctr">
                        <a:spcBef>
                          <a:spcPts val="0"/>
                        </a:spcBef>
                        <a:spcAft>
                          <a:spcPts val="0"/>
                        </a:spcAft>
                        <a:tabLst>
                          <a:tab pos="2880360" algn="ctr"/>
                          <a:tab pos="5760720" algn="r"/>
                          <a:tab pos="457200" algn="l"/>
                        </a:tabLst>
                      </a:pPr>
                      <a:r>
                        <a:rPr lang="en-GB" sz="1200">
                          <a:effectLst/>
                        </a:rPr>
                        <a:t>38</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r">
                        <a:spcBef>
                          <a:spcPts val="0"/>
                        </a:spcBef>
                        <a:spcAft>
                          <a:spcPts val="0"/>
                        </a:spcAft>
                        <a:tabLst>
                          <a:tab pos="2880360" algn="ctr"/>
                          <a:tab pos="5760720" algn="r"/>
                          <a:tab pos="457200" algn="l"/>
                        </a:tabLst>
                      </a:pPr>
                      <a:r>
                        <a:rPr lang="en-GB" sz="1200" dirty="0">
                          <a:effectLst/>
                        </a:rPr>
                        <a:t>S2</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dirty="0" smtClean="0">
                          <a:effectLst/>
                        </a:rPr>
                        <a:t>THU 20 </a:t>
                      </a:r>
                      <a:r>
                        <a:rPr lang="en-GB" sz="1200" dirty="0">
                          <a:effectLst/>
                        </a:rPr>
                        <a:t>sept</a:t>
                      </a:r>
                      <a:endParaRPr lang="en-GB" sz="1200" dirty="0">
                        <a:effectLst/>
                        <a:latin typeface="Times New Roman" panose="02020603050405020304" pitchFamily="18" charset="0"/>
                        <a:ea typeface="Times New Roman" panose="02020603050405020304" pitchFamily="18" charset="0"/>
                      </a:endParaRPr>
                    </a:p>
                  </a:txBody>
                  <a:tcPr marL="65298" marR="65298" marT="0" marB="0">
                    <a:solidFill>
                      <a:srgbClr val="E7F3F4"/>
                    </a:solidFill>
                  </a:tcPr>
                </a:tc>
                <a:tc>
                  <a:txBody>
                    <a:bodyPr/>
                    <a:lstStyle/>
                    <a:p>
                      <a:pPr marL="0" marR="0" algn="ctr">
                        <a:spcBef>
                          <a:spcPts val="0"/>
                        </a:spcBef>
                        <a:spcAft>
                          <a:spcPts val="0"/>
                        </a:spcAft>
                        <a:tabLst>
                          <a:tab pos="2880360" algn="ctr"/>
                          <a:tab pos="5760720" algn="r"/>
                          <a:tab pos="457200" algn="l"/>
                        </a:tabLst>
                      </a:pPr>
                      <a:r>
                        <a:rPr lang="en-GB" sz="1200" dirty="0">
                          <a:effectLst/>
                        </a:rPr>
                        <a:t>13:00 – </a:t>
                      </a:r>
                      <a:r>
                        <a:rPr lang="en-GB" sz="1200" dirty="0" smtClean="0">
                          <a:effectLst/>
                        </a:rPr>
                        <a:t>15:00</a:t>
                      </a:r>
                      <a:endParaRPr lang="en-GB" sz="1200" dirty="0">
                        <a:effectLst/>
                        <a:latin typeface="Times New Roman" panose="02020603050405020304" pitchFamily="18" charset="0"/>
                        <a:ea typeface="Times New Roman" panose="02020603050405020304" pitchFamily="18" charset="0"/>
                      </a:endParaRPr>
                    </a:p>
                  </a:txBody>
                  <a:tcPr marL="65298" marR="65298" marT="0" marB="0">
                    <a:solidFill>
                      <a:srgbClr val="E7F3F4"/>
                    </a:solidFill>
                  </a:tcPr>
                </a:tc>
                <a:tc>
                  <a:txBody>
                    <a:bodyPr/>
                    <a:lstStyle/>
                    <a:p>
                      <a:pPr marL="0" marR="0">
                        <a:spcBef>
                          <a:spcPts val="0"/>
                        </a:spcBef>
                        <a:spcAft>
                          <a:spcPts val="0"/>
                        </a:spcAft>
                        <a:tabLst>
                          <a:tab pos="2880360" algn="ctr"/>
                          <a:tab pos="5760720" algn="r"/>
                          <a:tab pos="457200" algn="l"/>
                        </a:tabLst>
                      </a:pPr>
                      <a:r>
                        <a:rPr lang="en-GB" sz="1200" dirty="0">
                          <a:effectLst/>
                        </a:rPr>
                        <a:t>&lt;&lt; Supervision/Assignment&gt;&gt;</a:t>
                      </a:r>
                      <a:endParaRPr lang="en-GB" sz="1200" dirty="0">
                        <a:effectLst/>
                        <a:latin typeface="Times New Roman" panose="02020603050405020304" pitchFamily="18" charset="0"/>
                        <a:ea typeface="Times New Roman" panose="02020603050405020304" pitchFamily="18" charset="0"/>
                      </a:endParaRPr>
                    </a:p>
                  </a:txBody>
                  <a:tcPr marL="65298" marR="65298" marT="0" marB="0">
                    <a:solidFill>
                      <a:srgbClr val="E7F3F4"/>
                    </a:solidFill>
                  </a:tcPr>
                </a:tc>
                <a:tc>
                  <a:txBody>
                    <a:bodyPr/>
                    <a:lstStyle/>
                    <a:p>
                      <a:pPr marL="0" marR="0" algn="ctr">
                        <a:spcBef>
                          <a:spcPts val="0"/>
                        </a:spcBef>
                        <a:spcAft>
                          <a:spcPts val="0"/>
                        </a:spcAft>
                        <a:tabLst>
                          <a:tab pos="2880360" algn="ctr"/>
                          <a:tab pos="5760720" algn="r"/>
                          <a:tab pos="457200" algn="l"/>
                        </a:tabLst>
                      </a:pPr>
                      <a:r>
                        <a:rPr lang="en-GB" sz="1200" dirty="0" smtClean="0">
                          <a:effectLst/>
                        </a:rPr>
                        <a:t>IEEE standard</a:t>
                      </a:r>
                      <a:r>
                        <a:rPr lang="en-GB" sz="1200" dirty="0">
                          <a:effectLst/>
                        </a:rPr>
                        <a:t> </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dirty="0">
                          <a:effectLst/>
                        </a:rPr>
                        <a:t> </a:t>
                      </a:r>
                      <a:r>
                        <a:rPr lang="en-GB" sz="1200" dirty="0" smtClean="0">
                          <a:effectLst/>
                        </a:rPr>
                        <a:t>Continue </a:t>
                      </a:r>
                      <a:r>
                        <a:rPr lang="en-GB" sz="1200" baseline="0" dirty="0" smtClean="0">
                          <a:effectLst/>
                        </a:rPr>
                        <a:t>Ass 1</a:t>
                      </a:r>
                      <a:endParaRPr lang="en-GB" sz="1200" dirty="0">
                        <a:effectLst/>
                        <a:latin typeface="Times New Roman" panose="02020603050405020304" pitchFamily="18" charset="0"/>
                        <a:ea typeface="Times New Roman" panose="02020603050405020304" pitchFamily="18" charset="0"/>
                      </a:endParaRPr>
                    </a:p>
                  </a:txBody>
                  <a:tcPr marL="65298" marR="65298" marT="0" marB="0"/>
                </a:tc>
              </a:tr>
              <a:tr h="223091">
                <a:tc>
                  <a:txBody>
                    <a:bodyPr/>
                    <a:lstStyle/>
                    <a:p>
                      <a:pPr marL="0" marR="0" algn="ctr">
                        <a:spcBef>
                          <a:spcPts val="0"/>
                        </a:spcBef>
                        <a:spcAft>
                          <a:spcPts val="0"/>
                        </a:spcAft>
                        <a:tabLst>
                          <a:tab pos="2880360" algn="ctr"/>
                          <a:tab pos="5760720" algn="r"/>
                          <a:tab pos="457200" algn="l"/>
                        </a:tabLst>
                      </a:pPr>
                      <a:r>
                        <a:rPr lang="en-GB" sz="1200">
                          <a:effectLst/>
                        </a:rPr>
                        <a:t>38</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a:effectLst/>
                        </a:rPr>
                        <a:t>L4</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dirty="0" smtClean="0">
                          <a:effectLst/>
                        </a:rPr>
                        <a:t>FRI 21 </a:t>
                      </a:r>
                      <a:r>
                        <a:rPr lang="en-GB" sz="1200" dirty="0">
                          <a:effectLst/>
                        </a:rPr>
                        <a:t>sept</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a:effectLst/>
                        </a:rPr>
                        <a:t>13:15 – 15:00</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dirty="0">
                          <a:effectLst/>
                        </a:rPr>
                        <a:t>Architectural Styles 1</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a:effectLst/>
                        </a:rPr>
                        <a:t>Ch 13</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dirty="0">
                          <a:effectLst/>
                        </a:rPr>
                        <a:t> </a:t>
                      </a:r>
                      <a:endParaRPr lang="en-GB" sz="1200" dirty="0">
                        <a:effectLst/>
                        <a:latin typeface="Times New Roman" panose="02020603050405020304" pitchFamily="18" charset="0"/>
                        <a:ea typeface="Times New Roman" panose="02020603050405020304" pitchFamily="18" charset="0"/>
                      </a:endParaRPr>
                    </a:p>
                  </a:txBody>
                  <a:tcPr marL="65298" marR="65298" marT="0" marB="0"/>
                </a:tc>
              </a:tr>
              <a:tr h="274355">
                <a:tc>
                  <a:txBody>
                    <a:bodyPr/>
                    <a:lstStyle/>
                    <a:p>
                      <a:pPr marL="0" marR="0" algn="ctr">
                        <a:spcBef>
                          <a:spcPts val="0"/>
                        </a:spcBef>
                        <a:spcAft>
                          <a:spcPts val="0"/>
                        </a:spcAft>
                        <a:tabLst>
                          <a:tab pos="2880360" algn="ctr"/>
                          <a:tab pos="5760720" algn="r"/>
                          <a:tab pos="457200" algn="l"/>
                        </a:tabLst>
                      </a:pPr>
                      <a:r>
                        <a:rPr lang="en-GB" sz="1200">
                          <a:effectLst/>
                        </a:rPr>
                        <a:t>39</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a:effectLst/>
                        </a:rPr>
                        <a:t>L5</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algn="ctr"/>
                      <a:r>
                        <a:rPr lang="en-US" sz="1200" dirty="0" smtClean="0"/>
                        <a:t>MON 24 sept</a:t>
                      </a:r>
                      <a:endParaRPr lang="en-GB" sz="1200" dirty="0"/>
                    </a:p>
                  </a:txBody>
                  <a:tcPr marL="65298" marR="65298" marT="0" marB="0">
                    <a:solidFill>
                      <a:srgbClr val="E7F3F4"/>
                    </a:solidFill>
                  </a:tcPr>
                </a:tc>
                <a:tc>
                  <a:txBody>
                    <a:bodyPr/>
                    <a:lstStyle/>
                    <a:p>
                      <a:pPr algn="ctr"/>
                      <a:r>
                        <a:rPr lang="en-US" sz="1200" dirty="0" smtClean="0"/>
                        <a:t>14:00</a:t>
                      </a:r>
                      <a:endParaRPr lang="en-GB" sz="1200" dirty="0"/>
                    </a:p>
                  </a:txBody>
                  <a:tcPr marL="65298" marR="65298" marT="0" marB="0">
                    <a:solidFill>
                      <a:srgbClr val="E7F3F4"/>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smtClean="0">
                          <a:ln>
                            <a:noFill/>
                          </a:ln>
                          <a:solidFill>
                            <a:srgbClr val="000000"/>
                          </a:solidFill>
                          <a:effectLst/>
                          <a:uLnTx/>
                          <a:uFillTx/>
                          <a:latin typeface="+mn-lt"/>
                          <a:ea typeface="+mn-ea"/>
                          <a:cs typeface="+mn-cs"/>
                        </a:rPr>
                        <a:t>deadline</a:t>
                      </a:r>
                      <a:endParaRPr kumimoji="0" lang="en-GB" sz="1200" b="1" i="1" u="none" strike="noStrike" kern="1200" cap="none" spc="0" normalizeH="0" baseline="0" noProof="0" dirty="0" smtClean="0">
                        <a:ln>
                          <a:noFill/>
                        </a:ln>
                        <a:solidFill>
                          <a:srgbClr val="000000"/>
                        </a:solidFill>
                        <a:effectLst/>
                        <a:uLnTx/>
                        <a:uFillTx/>
                        <a:latin typeface="+mn-lt"/>
                        <a:ea typeface="+mn-ea"/>
                        <a:cs typeface="+mn-cs"/>
                      </a:endParaRPr>
                    </a:p>
                  </a:txBody>
                  <a:tcPr marL="65298" marR="65298" marT="0" marB="0">
                    <a:solidFill>
                      <a:srgbClr val="E7F3F4"/>
                    </a:solidFill>
                  </a:tcPr>
                </a:tc>
                <a:tc>
                  <a:txBody>
                    <a:bodyPr/>
                    <a:lstStyle/>
                    <a:p>
                      <a:endParaRPr lang="en-GB" sz="1800" dirty="0"/>
                    </a:p>
                  </a:txBody>
                  <a:tcPr marL="65298" marR="65298" marT="0" marB="0">
                    <a:solidFill>
                      <a:srgbClr val="E7F3F4"/>
                    </a:solidFill>
                  </a:tcPr>
                </a:tc>
                <a:tc>
                  <a:txBody>
                    <a:bodyPr/>
                    <a:lstStyle/>
                    <a:p>
                      <a:pPr marL="0" marR="0">
                        <a:spcBef>
                          <a:spcPts val="0"/>
                        </a:spcBef>
                        <a:spcAft>
                          <a:spcPts val="0"/>
                        </a:spcAft>
                        <a:tabLst>
                          <a:tab pos="2880360" algn="ctr"/>
                          <a:tab pos="5760720" algn="r"/>
                          <a:tab pos="457200" algn="l"/>
                        </a:tabLst>
                      </a:pPr>
                      <a:r>
                        <a:rPr lang="en-GB" sz="1200" dirty="0">
                          <a:effectLst/>
                        </a:rPr>
                        <a:t> </a:t>
                      </a:r>
                      <a:r>
                        <a:rPr lang="en-GB" sz="1200" dirty="0" smtClean="0">
                          <a:effectLst/>
                        </a:rPr>
                        <a:t>hand in for Ass 1</a:t>
                      </a:r>
                      <a:endParaRPr lang="en-GB" sz="1200" dirty="0">
                        <a:effectLst/>
                        <a:latin typeface="Times New Roman" panose="02020603050405020304" pitchFamily="18" charset="0"/>
                        <a:ea typeface="Times New Roman" panose="02020603050405020304" pitchFamily="18" charset="0"/>
                      </a:endParaRPr>
                    </a:p>
                  </a:txBody>
                  <a:tcPr marL="65298" marR="65298" marT="0" marB="0">
                    <a:solidFill>
                      <a:srgbClr val="E7F3F4"/>
                    </a:solidFill>
                  </a:tcPr>
                </a:tc>
              </a:tr>
              <a:tr h="223091">
                <a:tc>
                  <a:txBody>
                    <a:bodyPr/>
                    <a:lstStyle/>
                    <a:p>
                      <a:pPr marL="0" marR="0" algn="ctr">
                        <a:spcBef>
                          <a:spcPts val="0"/>
                        </a:spcBef>
                        <a:spcAft>
                          <a:spcPts val="0"/>
                        </a:spcAft>
                        <a:tabLst>
                          <a:tab pos="2880360" algn="ctr"/>
                          <a:tab pos="5760720" algn="r"/>
                          <a:tab pos="457200" algn="l"/>
                        </a:tabLst>
                      </a:pP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r">
                        <a:spcBef>
                          <a:spcPts val="0"/>
                        </a:spcBef>
                        <a:spcAft>
                          <a:spcPts val="0"/>
                        </a:spcAft>
                        <a:tabLst>
                          <a:tab pos="2880360" algn="ctr"/>
                          <a:tab pos="5760720" algn="r"/>
                          <a:tab pos="457200" algn="l"/>
                        </a:tabLst>
                      </a:pP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dirty="0" smtClean="0">
                          <a:effectLst/>
                        </a:rPr>
                        <a:t>WED 26 </a:t>
                      </a:r>
                      <a:r>
                        <a:rPr lang="en-GB" sz="1200" dirty="0">
                          <a:effectLst/>
                        </a:rPr>
                        <a:t>sept</a:t>
                      </a:r>
                      <a:endParaRPr lang="en-GB" sz="1200" dirty="0">
                        <a:effectLst/>
                        <a:latin typeface="Times New Roman" panose="02020603050405020304" pitchFamily="18" charset="0"/>
                        <a:ea typeface="Times New Roman" panose="02020603050405020304" pitchFamily="18" charset="0"/>
                      </a:endParaRPr>
                    </a:p>
                  </a:txBody>
                  <a:tcPr marL="65298" marR="65298" marT="0" marB="0">
                    <a:solidFill>
                      <a:srgbClr val="FFC000">
                        <a:alpha val="50000"/>
                      </a:srgbClr>
                    </a:solidFill>
                  </a:tcPr>
                </a:tc>
                <a:tc>
                  <a:txBody>
                    <a:bodyPr/>
                    <a:lstStyle/>
                    <a:p>
                      <a:pPr marL="0" marR="0" algn="ctr">
                        <a:spcBef>
                          <a:spcPts val="0"/>
                        </a:spcBef>
                        <a:spcAft>
                          <a:spcPts val="0"/>
                        </a:spcAft>
                        <a:tabLst>
                          <a:tab pos="2880360" algn="ctr"/>
                          <a:tab pos="5760720" algn="r"/>
                          <a:tab pos="457200" algn="l"/>
                        </a:tabLst>
                      </a:pPr>
                      <a:r>
                        <a:rPr lang="en-GB" sz="1200" b="0" i="0" kern="1200" dirty="0" smtClean="0">
                          <a:solidFill>
                            <a:schemeClr val="dk1"/>
                          </a:solidFill>
                          <a:effectLst/>
                          <a:latin typeface="+mn-lt"/>
                          <a:ea typeface="+mn-ea"/>
                          <a:cs typeface="+mn-cs"/>
                        </a:rPr>
                        <a:t>14.00-15.30</a:t>
                      </a:r>
                      <a:endParaRPr lang="en-GB" sz="1200" dirty="0">
                        <a:effectLst/>
                        <a:latin typeface="Times New Roman" panose="02020603050405020304" pitchFamily="18" charset="0"/>
                        <a:ea typeface="Times New Roman" panose="02020603050405020304" pitchFamily="18" charset="0"/>
                      </a:endParaRPr>
                    </a:p>
                  </a:txBody>
                  <a:tcPr marL="65298" marR="65298" marT="0" marB="0">
                    <a:solidFill>
                      <a:srgbClr val="FFC000">
                        <a:alpha val="50000"/>
                      </a:srgbClr>
                    </a:solidFill>
                  </a:tcPr>
                </a:tc>
                <a:tc>
                  <a:txBody>
                    <a:bodyPr/>
                    <a:lstStyle/>
                    <a:p>
                      <a:r>
                        <a:rPr lang="en-US" sz="1200" b="0" i="0" kern="1200" dirty="0" smtClean="0">
                          <a:solidFill>
                            <a:schemeClr val="dk1"/>
                          </a:solidFill>
                          <a:effectLst/>
                          <a:latin typeface="+mn-lt"/>
                          <a:ea typeface="+mn-ea"/>
                          <a:cs typeface="+mn-cs"/>
                        </a:rPr>
                        <a:t>Seminar</a:t>
                      </a:r>
                      <a:r>
                        <a:rPr lang="en-US" sz="1200" b="0" i="0" kern="1200" baseline="0" dirty="0" smtClean="0">
                          <a:solidFill>
                            <a:schemeClr val="dk1"/>
                          </a:solidFill>
                          <a:effectLst/>
                          <a:latin typeface="+mn-lt"/>
                          <a:ea typeface="+mn-ea"/>
                          <a:cs typeface="+mn-cs"/>
                        </a:rPr>
                        <a:t> Claudia </a:t>
                      </a:r>
                      <a:r>
                        <a:rPr lang="en-US" sz="1200" b="0" i="0" kern="1200" baseline="0" dirty="0" err="1" smtClean="0">
                          <a:solidFill>
                            <a:schemeClr val="dk1"/>
                          </a:solidFill>
                          <a:effectLst/>
                          <a:latin typeface="+mn-lt"/>
                          <a:ea typeface="+mn-ea"/>
                          <a:cs typeface="+mn-cs"/>
                        </a:rPr>
                        <a:t>Eckart</a:t>
                      </a:r>
                      <a:r>
                        <a:rPr lang="en-US" sz="1200" b="0" i="0" kern="1200" baseline="0" dirty="0" smtClean="0">
                          <a:solidFill>
                            <a:schemeClr val="dk1"/>
                          </a:solidFill>
                          <a:effectLst/>
                          <a:latin typeface="+mn-lt"/>
                          <a:ea typeface="+mn-ea"/>
                          <a:cs typeface="+mn-cs"/>
                        </a:rPr>
                        <a:t> (Room Tesla) + coffee</a:t>
                      </a:r>
                      <a:endParaRPr lang="en-GB" sz="1200" b="0" i="0" kern="1200" dirty="0" smtClean="0">
                        <a:solidFill>
                          <a:schemeClr val="dk1"/>
                        </a:solidFill>
                        <a:effectLst/>
                        <a:latin typeface="+mn-lt"/>
                        <a:ea typeface="+mn-ea"/>
                        <a:cs typeface="+mn-cs"/>
                      </a:endParaRPr>
                    </a:p>
                  </a:txBody>
                  <a:tcPr marL="65298" marR="65298" marT="0" marB="0">
                    <a:solidFill>
                      <a:srgbClr val="FFC000">
                        <a:alpha val="50000"/>
                      </a:srgbClr>
                    </a:solidFill>
                  </a:tcPr>
                </a:tc>
                <a:tc>
                  <a:txBody>
                    <a:bodyPr/>
                    <a:lstStyle/>
                    <a:p>
                      <a:pPr marL="0" marR="0" algn="ctr">
                        <a:spcBef>
                          <a:spcPts val="0"/>
                        </a:spcBef>
                        <a:spcAft>
                          <a:spcPts val="0"/>
                        </a:spcAft>
                        <a:tabLst>
                          <a:tab pos="2880360" algn="ctr"/>
                          <a:tab pos="5760720" algn="r"/>
                          <a:tab pos="457200" algn="l"/>
                        </a:tabLst>
                      </a:pPr>
                      <a:r>
                        <a:rPr lang="en-GB" sz="1050" dirty="0" err="1">
                          <a:effectLst/>
                        </a:rPr>
                        <a:t>Ch</a:t>
                      </a:r>
                      <a:r>
                        <a:rPr lang="en-GB" sz="1050" dirty="0">
                          <a:effectLst/>
                        </a:rPr>
                        <a:t> 15 &amp; 16</a:t>
                      </a:r>
                      <a:endParaRPr lang="en-GB" sz="1050" dirty="0">
                        <a:effectLst/>
                        <a:latin typeface="Times New Roman" panose="02020603050405020304" pitchFamily="18" charset="0"/>
                        <a:ea typeface="Times New Roman" panose="02020603050405020304" pitchFamily="18" charset="0"/>
                      </a:endParaRPr>
                    </a:p>
                  </a:txBody>
                  <a:tcPr marL="65298" marR="65298" marT="0" marB="0">
                    <a:solidFill>
                      <a:srgbClr val="FFC000">
                        <a:alpha val="50000"/>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tab pos="2880360" algn="ctr"/>
                          <a:tab pos="5760720" algn="r"/>
                          <a:tab pos="457200" algn="l"/>
                        </a:tabLst>
                        <a:defRPr/>
                      </a:pPr>
                      <a:r>
                        <a:rPr lang="en-GB" sz="1200" b="1" i="0" kern="1200" dirty="0" smtClean="0">
                          <a:solidFill>
                            <a:schemeClr val="dk1"/>
                          </a:solidFill>
                          <a:effectLst/>
                          <a:latin typeface="+mn-lt"/>
                          <a:ea typeface="+mn-ea"/>
                          <a:cs typeface="+mn-cs"/>
                        </a:rPr>
                        <a:t>Location: </a:t>
                      </a:r>
                      <a:r>
                        <a:rPr lang="en-GB" sz="1200" b="0" i="0" kern="1200" dirty="0" err="1" smtClean="0">
                          <a:solidFill>
                            <a:schemeClr val="dk1"/>
                          </a:solidFill>
                          <a:effectLst/>
                          <a:latin typeface="+mn-lt"/>
                          <a:ea typeface="+mn-ea"/>
                          <a:cs typeface="+mn-cs"/>
                        </a:rPr>
                        <a:t>Lindholmen</a:t>
                      </a:r>
                      <a:r>
                        <a:rPr lang="en-GB" sz="1200" b="0" i="0" kern="1200" dirty="0" smtClean="0">
                          <a:solidFill>
                            <a:schemeClr val="dk1"/>
                          </a:solidFill>
                          <a:effectLst/>
                          <a:latin typeface="+mn-lt"/>
                          <a:ea typeface="+mn-ea"/>
                          <a:cs typeface="+mn-cs"/>
                        </a:rPr>
                        <a:t> conference centre, </a:t>
                      </a:r>
                      <a:r>
                        <a:rPr lang="en-GB" sz="1200" b="0" i="0" kern="1200" dirty="0" err="1" smtClean="0">
                          <a:solidFill>
                            <a:schemeClr val="dk1"/>
                          </a:solidFill>
                          <a:effectLst/>
                          <a:latin typeface="+mn-lt"/>
                          <a:ea typeface="+mn-ea"/>
                          <a:cs typeface="+mn-cs"/>
                        </a:rPr>
                        <a:t>Lindholmspiren</a:t>
                      </a:r>
                      <a:r>
                        <a:rPr lang="en-GB" sz="1200" b="0" i="0" kern="1200" dirty="0" smtClean="0">
                          <a:solidFill>
                            <a:schemeClr val="dk1"/>
                          </a:solidFill>
                          <a:effectLst/>
                          <a:latin typeface="+mn-lt"/>
                          <a:ea typeface="+mn-ea"/>
                          <a:cs typeface="+mn-cs"/>
                        </a:rPr>
                        <a:t> 5</a:t>
                      </a:r>
                      <a:endParaRPr lang="en-GB" sz="1000" dirty="0" smtClean="0">
                        <a:effectLst/>
                        <a:latin typeface="Times New Roman" panose="02020603050405020304" pitchFamily="18" charset="0"/>
                        <a:ea typeface="Times New Roman" panose="02020603050405020304" pitchFamily="18" charset="0"/>
                      </a:endParaRPr>
                    </a:p>
                  </a:txBody>
                  <a:tcPr marL="65298" marR="65298" marT="0" marB="0">
                    <a:solidFill>
                      <a:srgbClr val="FFC000">
                        <a:alpha val="50000"/>
                      </a:srgbClr>
                    </a:solidFill>
                  </a:tcPr>
                </a:tc>
              </a:tr>
              <a:tr h="223091">
                <a:tc>
                  <a:txBody>
                    <a:bodyPr/>
                    <a:lstStyle/>
                    <a:p>
                      <a:pPr marL="0" marR="0" algn="ctr">
                        <a:spcBef>
                          <a:spcPts val="0"/>
                        </a:spcBef>
                        <a:spcAft>
                          <a:spcPts val="0"/>
                        </a:spcAft>
                        <a:tabLst>
                          <a:tab pos="2880360" algn="ctr"/>
                          <a:tab pos="5760720" algn="r"/>
                          <a:tab pos="457200" algn="l"/>
                        </a:tabLst>
                      </a:pPr>
                      <a:r>
                        <a:rPr lang="en-GB" sz="1200" dirty="0">
                          <a:effectLst/>
                        </a:rPr>
                        <a:t>39</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r">
                        <a:spcBef>
                          <a:spcPts val="0"/>
                        </a:spcBef>
                        <a:spcAft>
                          <a:spcPts val="0"/>
                        </a:spcAft>
                        <a:tabLst>
                          <a:tab pos="2880360" algn="ctr"/>
                          <a:tab pos="5760720" algn="r"/>
                          <a:tab pos="457200" algn="l"/>
                        </a:tabLst>
                      </a:pPr>
                      <a:r>
                        <a:rPr lang="en-GB" sz="1200">
                          <a:effectLst/>
                        </a:rPr>
                        <a:t>S3</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dirty="0" smtClean="0">
                          <a:effectLst/>
                        </a:rPr>
                        <a:t>THU 27 </a:t>
                      </a:r>
                      <a:r>
                        <a:rPr lang="en-GB" sz="1200" dirty="0">
                          <a:effectLst/>
                        </a:rPr>
                        <a:t>sept</a:t>
                      </a:r>
                      <a:endParaRPr lang="en-GB" sz="1200" dirty="0">
                        <a:effectLst/>
                        <a:latin typeface="Times New Roman" panose="02020603050405020304" pitchFamily="18" charset="0"/>
                        <a:ea typeface="Times New Roman" panose="02020603050405020304" pitchFamily="18" charset="0"/>
                      </a:endParaRPr>
                    </a:p>
                  </a:txBody>
                  <a:tcPr marL="65298" marR="65298" marT="0" marB="0">
                    <a:solidFill>
                      <a:srgbClr val="E7F3F4"/>
                    </a:solidFill>
                  </a:tcPr>
                </a:tc>
                <a:tc>
                  <a:txBody>
                    <a:bodyPr/>
                    <a:lstStyle/>
                    <a:p>
                      <a:pPr marL="0" marR="0" algn="ctr">
                        <a:spcBef>
                          <a:spcPts val="0"/>
                        </a:spcBef>
                        <a:spcAft>
                          <a:spcPts val="0"/>
                        </a:spcAft>
                        <a:tabLst>
                          <a:tab pos="2880360" algn="ctr"/>
                          <a:tab pos="5760720" algn="r"/>
                          <a:tab pos="457200" algn="l"/>
                        </a:tabLst>
                      </a:pPr>
                      <a:r>
                        <a:rPr lang="en-GB" sz="1200">
                          <a:effectLst/>
                        </a:rPr>
                        <a:t>10:15 – 12:00</a:t>
                      </a:r>
                      <a:endParaRPr lang="en-GB" sz="1200">
                        <a:effectLst/>
                        <a:latin typeface="Times New Roman" panose="02020603050405020304" pitchFamily="18" charset="0"/>
                        <a:ea typeface="Times New Roman" panose="02020603050405020304" pitchFamily="18" charset="0"/>
                      </a:endParaRPr>
                    </a:p>
                  </a:txBody>
                  <a:tcPr marL="65298" marR="65298" marT="0" marB="0">
                    <a:solidFill>
                      <a:srgbClr val="E7F3F4"/>
                    </a:solidFill>
                  </a:tcPr>
                </a:tc>
                <a:tc>
                  <a:txBody>
                    <a:bodyPr/>
                    <a:lstStyle/>
                    <a:p>
                      <a:pPr marL="0" marR="0" algn="r">
                        <a:spcBef>
                          <a:spcPts val="0"/>
                        </a:spcBef>
                        <a:spcAft>
                          <a:spcPts val="0"/>
                        </a:spcAft>
                        <a:tabLst>
                          <a:tab pos="2880360" algn="ctr"/>
                          <a:tab pos="5760720" algn="r"/>
                          <a:tab pos="457200" algn="l"/>
                        </a:tabLst>
                      </a:pPr>
                      <a:r>
                        <a:rPr lang="en-GB" sz="1200" dirty="0">
                          <a:effectLst/>
                        </a:rPr>
                        <a:t>&lt;&lt; Supervision/Assignment&gt;&gt;</a:t>
                      </a:r>
                      <a:endParaRPr lang="en-GB" sz="1200" dirty="0">
                        <a:effectLst/>
                        <a:latin typeface="Times New Roman" panose="02020603050405020304" pitchFamily="18" charset="0"/>
                        <a:ea typeface="Times New Roman" panose="02020603050405020304" pitchFamily="18" charset="0"/>
                      </a:endParaRPr>
                    </a:p>
                  </a:txBody>
                  <a:tcPr marL="65298" marR="65298" marT="0" marB="0">
                    <a:solidFill>
                      <a:srgbClr val="E7F3F4"/>
                    </a:solidFill>
                  </a:tcPr>
                </a:tc>
                <a:tc>
                  <a:txBody>
                    <a:bodyPr/>
                    <a:lstStyle/>
                    <a:p>
                      <a:pPr marL="0" marR="0" algn="ctr">
                        <a:spcBef>
                          <a:spcPts val="0"/>
                        </a:spcBef>
                        <a:spcAft>
                          <a:spcPts val="0"/>
                        </a:spcAft>
                        <a:tabLst>
                          <a:tab pos="2880360" algn="ctr"/>
                          <a:tab pos="5760720" algn="r"/>
                          <a:tab pos="457200" algn="l"/>
                        </a:tabLst>
                      </a:pPr>
                      <a:r>
                        <a:rPr lang="en-GB" sz="1200">
                          <a:effectLst/>
                        </a:rPr>
                        <a:t> </a:t>
                      </a:r>
                      <a:endParaRPr lang="en-GB" sz="1200">
                        <a:effectLst/>
                        <a:latin typeface="Times New Roman" panose="02020603050405020304" pitchFamily="18" charset="0"/>
                        <a:ea typeface="Times New Roman" panose="02020603050405020304" pitchFamily="18" charset="0"/>
                      </a:endParaRPr>
                    </a:p>
                  </a:txBody>
                  <a:tcPr marL="65298" marR="65298" marT="0" marB="0">
                    <a:solidFill>
                      <a:srgbClr val="E7F3F4"/>
                    </a:solidFill>
                  </a:tcPr>
                </a:tc>
                <a:tc>
                  <a:txBody>
                    <a:bodyPr/>
                    <a:lstStyle/>
                    <a:p>
                      <a:pPr marL="0" marR="0">
                        <a:spcBef>
                          <a:spcPts val="0"/>
                        </a:spcBef>
                        <a:spcAft>
                          <a:spcPts val="0"/>
                        </a:spcAft>
                        <a:tabLst>
                          <a:tab pos="2880360" algn="ctr"/>
                          <a:tab pos="5760720" algn="r"/>
                          <a:tab pos="457200" algn="l"/>
                        </a:tabLst>
                      </a:pPr>
                      <a:r>
                        <a:rPr lang="en-GB" sz="1200" dirty="0">
                          <a:effectLst/>
                        </a:rPr>
                        <a:t> </a:t>
                      </a:r>
                      <a:r>
                        <a:rPr lang="en-GB" sz="1200" dirty="0" smtClean="0">
                          <a:effectLst/>
                        </a:rPr>
                        <a:t>release Ass 2.0</a:t>
                      </a:r>
                      <a:endParaRPr lang="en-GB" sz="1200" dirty="0">
                        <a:effectLst/>
                        <a:latin typeface="Times New Roman" panose="02020603050405020304" pitchFamily="18" charset="0"/>
                        <a:ea typeface="Times New Roman" panose="02020603050405020304" pitchFamily="18" charset="0"/>
                      </a:endParaRPr>
                    </a:p>
                  </a:txBody>
                  <a:tcPr marL="65298" marR="65298" marT="0" marB="0">
                    <a:solidFill>
                      <a:srgbClr val="E7F3F4"/>
                    </a:solidFill>
                  </a:tcPr>
                </a:tc>
              </a:tr>
              <a:tr h="223091">
                <a:tc>
                  <a:txBody>
                    <a:bodyPr/>
                    <a:lstStyle/>
                    <a:p>
                      <a:pPr marL="0" marR="0" algn="ctr">
                        <a:spcBef>
                          <a:spcPts val="0"/>
                        </a:spcBef>
                        <a:spcAft>
                          <a:spcPts val="0"/>
                        </a:spcAft>
                        <a:tabLst>
                          <a:tab pos="2880360" algn="ctr"/>
                          <a:tab pos="5760720" algn="r"/>
                          <a:tab pos="457200" algn="l"/>
                        </a:tabLst>
                      </a:pPr>
                      <a:r>
                        <a:rPr lang="en-GB" sz="1200">
                          <a:effectLst/>
                        </a:rPr>
                        <a:t>39</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a:effectLst/>
                        </a:rPr>
                        <a:t>L6</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dirty="0">
                          <a:effectLst/>
                        </a:rPr>
                        <a:t>28 sept</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a:effectLst/>
                        </a:rPr>
                        <a:t>13:15 – 15:00</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US" sz="1200" dirty="0" smtClean="0">
                          <a:effectLst/>
                        </a:rPr>
                        <a:t>Design Principles </a:t>
                      </a:r>
                      <a:endParaRPr lang="en-GB" sz="1200" b="0" dirty="0">
                        <a:effectLst/>
                        <a:latin typeface="+mn-lt"/>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dirty="0" smtClean="0">
                          <a:effectLst/>
                        </a:rPr>
                        <a:t>Check GUL</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endParaRPr lang="en-GB" sz="1200" dirty="0">
                        <a:effectLst/>
                        <a:latin typeface="Times New Roman" panose="02020603050405020304" pitchFamily="18" charset="0"/>
                        <a:ea typeface="Times New Roman" panose="02020603050405020304" pitchFamily="18" charset="0"/>
                      </a:endParaRPr>
                    </a:p>
                  </a:txBody>
                  <a:tcPr marL="65298" marR="65298" marT="0" marB="0"/>
                </a:tc>
              </a:tr>
              <a:tr h="223091">
                <a:tc>
                  <a:txBody>
                    <a:bodyPr/>
                    <a:lstStyle/>
                    <a:p>
                      <a:pPr marL="0" marR="0" algn="ctr">
                        <a:spcBef>
                          <a:spcPts val="0"/>
                        </a:spcBef>
                        <a:spcAft>
                          <a:spcPts val="0"/>
                        </a:spcAft>
                        <a:tabLst>
                          <a:tab pos="2880360" algn="ctr"/>
                          <a:tab pos="5760720" algn="r"/>
                          <a:tab pos="457200" algn="l"/>
                        </a:tabLst>
                      </a:pPr>
                      <a:r>
                        <a:rPr lang="en-GB" sz="1200" dirty="0">
                          <a:effectLst/>
                        </a:rPr>
                        <a:t>40</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dirty="0">
                          <a:effectLst/>
                        </a:rPr>
                        <a:t>L7</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dirty="0">
                          <a:effectLst/>
                        </a:rPr>
                        <a:t>3 Oct</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pPr>
                      <a:r>
                        <a:rPr lang="en-GB" sz="1200" dirty="0">
                          <a:effectLst/>
                        </a:rPr>
                        <a:t>13:15 – 15:00</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lvl="0" indent="0" algn="l" defTabSz="457200" rtl="0" eaLnBrk="1" fontAlgn="auto" latinLnBrk="0" hangingPunct="1">
                        <a:lnSpc>
                          <a:spcPct val="100000"/>
                        </a:lnSpc>
                        <a:spcBef>
                          <a:spcPts val="0"/>
                        </a:spcBef>
                        <a:spcAft>
                          <a:spcPts val="0"/>
                        </a:spcAft>
                        <a:buClrTx/>
                        <a:buSzTx/>
                        <a:buFontTx/>
                        <a:buNone/>
                        <a:tabLst>
                          <a:tab pos="2880360" algn="ctr"/>
                          <a:tab pos="5760720" algn="r"/>
                          <a:tab pos="457200" algn="l"/>
                        </a:tabLst>
                        <a:defRPr/>
                      </a:pPr>
                      <a:r>
                        <a:rPr lang="en-GB" sz="1200" dirty="0" smtClean="0">
                          <a:effectLst/>
                        </a:rPr>
                        <a:t>Technical Debt</a:t>
                      </a:r>
                      <a:endParaRPr lang="en-GB" sz="1200" dirty="0" smtClean="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dirty="0" smtClean="0">
                          <a:effectLst/>
                        </a:rPr>
                        <a:t>Check GUL</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endParaRPr lang="en-GB" sz="1200" dirty="0">
                        <a:effectLst/>
                        <a:latin typeface="Times New Roman" panose="02020603050405020304" pitchFamily="18" charset="0"/>
                        <a:ea typeface="Times New Roman" panose="02020603050405020304" pitchFamily="18" charset="0"/>
                      </a:endParaRPr>
                    </a:p>
                  </a:txBody>
                  <a:tcPr marL="65298" marR="65298" marT="0" marB="0"/>
                </a:tc>
              </a:tr>
              <a:tr h="223091">
                <a:tc>
                  <a:txBody>
                    <a:bodyPr/>
                    <a:lstStyle/>
                    <a:p>
                      <a:pPr marL="0" marR="0" algn="ctr">
                        <a:spcBef>
                          <a:spcPts val="0"/>
                        </a:spcBef>
                        <a:spcAft>
                          <a:spcPts val="0"/>
                        </a:spcAft>
                        <a:tabLst>
                          <a:tab pos="2880360" algn="ctr"/>
                          <a:tab pos="5760720" algn="r"/>
                          <a:tab pos="457200" algn="l"/>
                        </a:tabLst>
                      </a:pPr>
                      <a:r>
                        <a:rPr lang="en-GB" sz="1200">
                          <a:effectLst/>
                        </a:rPr>
                        <a:t>40</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r">
                        <a:spcBef>
                          <a:spcPts val="0"/>
                        </a:spcBef>
                        <a:spcAft>
                          <a:spcPts val="0"/>
                        </a:spcAft>
                        <a:tabLst>
                          <a:tab pos="2880360" algn="ctr"/>
                          <a:tab pos="5760720" algn="r"/>
                          <a:tab pos="457200" algn="l"/>
                        </a:tabLst>
                      </a:pPr>
                      <a:r>
                        <a:rPr lang="en-GB" sz="1200">
                          <a:effectLst/>
                        </a:rPr>
                        <a:t>S4</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a:effectLst/>
                        </a:rPr>
                        <a:t>4 Oct</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pPr>
                      <a:r>
                        <a:rPr lang="en-GB" sz="1200">
                          <a:effectLst/>
                        </a:rPr>
                        <a:t>10:15 – 12:00</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r">
                        <a:spcBef>
                          <a:spcPts val="0"/>
                        </a:spcBef>
                        <a:spcAft>
                          <a:spcPts val="0"/>
                        </a:spcAft>
                        <a:tabLst>
                          <a:tab pos="2880360" algn="ctr"/>
                          <a:tab pos="5760720" algn="r"/>
                          <a:tab pos="457200" algn="l"/>
                        </a:tabLst>
                      </a:pPr>
                      <a:r>
                        <a:rPr lang="en-GB" sz="1200" dirty="0">
                          <a:effectLst/>
                        </a:rPr>
                        <a:t>&lt;&lt; Supervision/Assignment&gt;&gt;</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a:effectLst/>
                        </a:rPr>
                        <a:t> </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dirty="0" smtClean="0">
                          <a:effectLst/>
                        </a:rPr>
                        <a:t>supervision</a:t>
                      </a:r>
                      <a:r>
                        <a:rPr lang="en-GB" sz="1200" dirty="0">
                          <a:effectLst/>
                        </a:rPr>
                        <a:t> </a:t>
                      </a:r>
                      <a:endParaRPr lang="en-GB" sz="1200" dirty="0">
                        <a:effectLst/>
                        <a:latin typeface="Times New Roman" panose="02020603050405020304" pitchFamily="18" charset="0"/>
                        <a:ea typeface="Times New Roman" panose="02020603050405020304" pitchFamily="18" charset="0"/>
                      </a:endParaRPr>
                    </a:p>
                  </a:txBody>
                  <a:tcPr marL="65298" marR="65298" marT="0" marB="0"/>
                </a:tc>
              </a:tr>
              <a:tr h="223091">
                <a:tc>
                  <a:txBody>
                    <a:bodyPr/>
                    <a:lstStyle/>
                    <a:p>
                      <a:pPr marL="0" marR="0" algn="ctr">
                        <a:spcBef>
                          <a:spcPts val="0"/>
                        </a:spcBef>
                        <a:spcAft>
                          <a:spcPts val="0"/>
                        </a:spcAft>
                        <a:tabLst>
                          <a:tab pos="2880360" algn="ctr"/>
                          <a:tab pos="5760720" algn="r"/>
                          <a:tab pos="457200" algn="l"/>
                        </a:tabLst>
                      </a:pPr>
                      <a:r>
                        <a:rPr lang="en-GB" sz="1200">
                          <a:effectLst/>
                        </a:rPr>
                        <a:t>40</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a:effectLst/>
                        </a:rPr>
                        <a:t>L8</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a:effectLst/>
                        </a:rPr>
                        <a:t>5 Oct</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pPr>
                      <a:r>
                        <a:rPr lang="en-GB" sz="1200">
                          <a:effectLst/>
                        </a:rPr>
                        <a:t>13:15 – 15:00</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Lst>
                      </a:pPr>
                      <a:r>
                        <a:rPr lang="en-US" sz="1200" b="0" dirty="0" smtClean="0">
                          <a:effectLst/>
                          <a:latin typeface="+mn-lt"/>
                          <a:ea typeface="Times New Roman" panose="02020603050405020304" pitchFamily="18" charset="0"/>
                        </a:rPr>
                        <a:t>Roles and Responsibilities</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a:effectLst/>
                        </a:rPr>
                        <a:t>tbd</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dirty="0">
                          <a:effectLst/>
                        </a:rPr>
                        <a:t> </a:t>
                      </a:r>
                      <a:endParaRPr lang="en-GB" sz="1200" dirty="0">
                        <a:effectLst/>
                        <a:latin typeface="Times New Roman" panose="02020603050405020304" pitchFamily="18" charset="0"/>
                        <a:ea typeface="Times New Roman" panose="02020603050405020304" pitchFamily="18" charset="0"/>
                      </a:endParaRPr>
                    </a:p>
                  </a:txBody>
                  <a:tcPr marL="65298" marR="65298" marT="0" marB="0"/>
                </a:tc>
              </a:tr>
              <a:tr h="274355">
                <a:tc>
                  <a:txBody>
                    <a:bodyPr/>
                    <a:lstStyle/>
                    <a:p>
                      <a:endParaRPr lang="en-GB" sz="1800" dirty="0"/>
                    </a:p>
                  </a:txBody>
                  <a:tcPr marL="65298" marR="65298" marT="0" marB="0"/>
                </a:tc>
                <a:tc>
                  <a:txBody>
                    <a:bodyPr/>
                    <a:lstStyle/>
                    <a:p>
                      <a:endParaRPr lang="en-GB" sz="1800" dirty="0"/>
                    </a:p>
                  </a:txBody>
                  <a:tcPr marL="65298" marR="65298" marT="0" marB="0"/>
                </a:tc>
                <a:tc>
                  <a:txBody>
                    <a:bodyPr/>
                    <a:lstStyle/>
                    <a:p>
                      <a:pPr algn="ctr"/>
                      <a:r>
                        <a:rPr lang="en-US" sz="1200" dirty="0" smtClean="0"/>
                        <a:t>8 Oct</a:t>
                      </a:r>
                      <a:endParaRPr lang="en-GB" sz="1200" dirty="0"/>
                    </a:p>
                  </a:txBody>
                  <a:tcPr marL="65298" marR="65298" marT="0" marB="0"/>
                </a:tc>
                <a:tc>
                  <a:txBody>
                    <a:bodyPr/>
                    <a:lstStyle/>
                    <a:p>
                      <a:endParaRPr lang="en-GB" sz="1200" dirty="0"/>
                    </a:p>
                  </a:txBody>
                  <a:tcPr marL="65298" marR="65298" marT="0" marB="0"/>
                </a:tc>
                <a:tc>
                  <a:txBody>
                    <a:bodyPr/>
                    <a:lstStyle/>
                    <a:p>
                      <a:endParaRPr lang="en-GB" sz="1800" dirty="0"/>
                    </a:p>
                  </a:txBody>
                  <a:tcPr marL="65298" marR="65298" marT="0" marB="0"/>
                </a:tc>
                <a:tc>
                  <a:txBody>
                    <a:bodyPr/>
                    <a:lstStyle/>
                    <a:p>
                      <a:endParaRPr lang="en-GB" sz="1800" dirty="0"/>
                    </a:p>
                  </a:txBody>
                  <a:tcPr marL="65298" marR="65298" marT="0" marB="0"/>
                </a:tc>
                <a:tc>
                  <a:txBody>
                    <a:bodyPr/>
                    <a:lstStyle/>
                    <a:p>
                      <a:pPr marL="0" marR="0">
                        <a:spcBef>
                          <a:spcPts val="0"/>
                        </a:spcBef>
                        <a:spcAft>
                          <a:spcPts val="0"/>
                        </a:spcAft>
                        <a:tabLst>
                          <a:tab pos="2880360" algn="ctr"/>
                          <a:tab pos="5760720" algn="r"/>
                          <a:tab pos="457200" algn="l"/>
                        </a:tabLst>
                      </a:pPr>
                      <a:r>
                        <a:rPr lang="en-GB" sz="1200" dirty="0" smtClean="0">
                          <a:effectLst/>
                        </a:rPr>
                        <a:t>hand in Ass 2.0</a:t>
                      </a:r>
                      <a:endParaRPr lang="en-GB" sz="1200" dirty="0">
                        <a:effectLst/>
                        <a:latin typeface="Times New Roman" panose="02020603050405020304" pitchFamily="18" charset="0"/>
                        <a:ea typeface="Times New Roman" panose="02020603050405020304" pitchFamily="18" charset="0"/>
                      </a:endParaRPr>
                    </a:p>
                  </a:txBody>
                  <a:tcPr marL="65298" marR="65298" marT="0" marB="0"/>
                </a:tc>
              </a:tr>
              <a:tr h="223091">
                <a:tc>
                  <a:txBody>
                    <a:bodyPr/>
                    <a:lstStyle/>
                    <a:p>
                      <a:pPr marL="0" marR="0" algn="ctr">
                        <a:spcBef>
                          <a:spcPts val="0"/>
                        </a:spcBef>
                        <a:spcAft>
                          <a:spcPts val="0"/>
                        </a:spcAft>
                        <a:tabLst>
                          <a:tab pos="2880360" algn="ctr"/>
                          <a:tab pos="5760720" algn="r"/>
                          <a:tab pos="457200" algn="l"/>
                        </a:tabLst>
                      </a:pPr>
                      <a:r>
                        <a:rPr lang="en-GB" sz="1200" dirty="0">
                          <a:effectLst/>
                        </a:rPr>
                        <a:t>41</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dirty="0">
                          <a:effectLst/>
                        </a:rPr>
                        <a:t>L9</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dirty="0">
                          <a:effectLst/>
                        </a:rPr>
                        <a:t>10 Oct</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pPr>
                      <a:r>
                        <a:rPr lang="en-GB" sz="1200" dirty="0">
                          <a:effectLst/>
                        </a:rPr>
                        <a:t>13:15 – 15:00</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Lst>
                      </a:pPr>
                      <a:r>
                        <a:rPr lang="en-US" sz="1200" dirty="0">
                          <a:effectLst/>
                        </a:rPr>
                        <a:t>Architecture Evaluation</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dirty="0" err="1">
                          <a:effectLst/>
                        </a:rPr>
                        <a:t>Ch</a:t>
                      </a:r>
                      <a:r>
                        <a:rPr lang="en-GB" sz="1200" dirty="0">
                          <a:effectLst/>
                        </a:rPr>
                        <a:t> 21</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dirty="0">
                          <a:effectLst/>
                        </a:rPr>
                        <a:t> </a:t>
                      </a:r>
                      <a:endParaRPr lang="en-GB" sz="1200" dirty="0">
                        <a:effectLst/>
                        <a:latin typeface="Times New Roman" panose="02020603050405020304" pitchFamily="18" charset="0"/>
                        <a:ea typeface="Times New Roman" panose="02020603050405020304" pitchFamily="18" charset="0"/>
                      </a:endParaRPr>
                    </a:p>
                  </a:txBody>
                  <a:tcPr marL="65298" marR="65298" marT="0" marB="0"/>
                </a:tc>
              </a:tr>
              <a:tr h="223091">
                <a:tc>
                  <a:txBody>
                    <a:bodyPr/>
                    <a:lstStyle/>
                    <a:p>
                      <a:pPr marL="0" marR="0" algn="ctr">
                        <a:spcBef>
                          <a:spcPts val="0"/>
                        </a:spcBef>
                        <a:spcAft>
                          <a:spcPts val="0"/>
                        </a:spcAft>
                        <a:tabLst>
                          <a:tab pos="2880360" algn="ctr"/>
                          <a:tab pos="5760720" algn="r"/>
                          <a:tab pos="457200" algn="l"/>
                        </a:tabLst>
                      </a:pPr>
                      <a:r>
                        <a:rPr lang="en-GB" sz="1200" dirty="0">
                          <a:effectLst/>
                        </a:rPr>
                        <a:t>41</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r">
                        <a:spcBef>
                          <a:spcPts val="0"/>
                        </a:spcBef>
                        <a:spcAft>
                          <a:spcPts val="0"/>
                        </a:spcAft>
                        <a:tabLst>
                          <a:tab pos="2880360" algn="ctr"/>
                          <a:tab pos="5760720" algn="r"/>
                          <a:tab pos="457200" algn="l"/>
                        </a:tabLst>
                      </a:pPr>
                      <a:r>
                        <a:rPr lang="en-GB" sz="1200">
                          <a:effectLst/>
                        </a:rPr>
                        <a:t>S5</a:t>
                      </a:r>
                      <a:endParaRPr lang="en-GB" sz="1200">
                        <a:effectLst/>
                        <a:latin typeface="Times New Roman" panose="02020603050405020304" pitchFamily="18" charset="0"/>
                        <a:ea typeface="Times New Roman" panose="02020603050405020304" pitchFamily="18" charset="0"/>
                      </a:endParaRPr>
                    </a:p>
                  </a:txBody>
                  <a:tcPr marL="65298" marR="65298" marT="0" marB="0">
                    <a:solidFill>
                      <a:srgbClr val="FFFF00"/>
                    </a:solidFill>
                  </a:tcPr>
                </a:tc>
                <a:tc>
                  <a:txBody>
                    <a:bodyPr/>
                    <a:lstStyle/>
                    <a:p>
                      <a:pPr marL="0" marR="0" algn="ctr">
                        <a:spcBef>
                          <a:spcPts val="0"/>
                        </a:spcBef>
                        <a:spcAft>
                          <a:spcPts val="0"/>
                        </a:spcAft>
                        <a:tabLst>
                          <a:tab pos="2880360" algn="ctr"/>
                          <a:tab pos="5760720" algn="r"/>
                          <a:tab pos="457200" algn="l"/>
                        </a:tabLst>
                      </a:pPr>
                      <a:r>
                        <a:rPr lang="en-GB" sz="1200">
                          <a:effectLst/>
                        </a:rPr>
                        <a:t>11 Oct</a:t>
                      </a:r>
                      <a:endParaRPr lang="en-GB" sz="1200">
                        <a:effectLst/>
                        <a:latin typeface="Times New Roman" panose="02020603050405020304" pitchFamily="18" charset="0"/>
                        <a:ea typeface="Times New Roman" panose="02020603050405020304" pitchFamily="18" charset="0"/>
                      </a:endParaRPr>
                    </a:p>
                  </a:txBody>
                  <a:tcPr marL="65298" marR="65298" marT="0" marB="0">
                    <a:solidFill>
                      <a:srgbClr val="FFFF00"/>
                    </a:solidFill>
                  </a:tcPr>
                </a:tc>
                <a:tc>
                  <a:txBody>
                    <a:bodyPr/>
                    <a:lstStyle/>
                    <a:p>
                      <a:pPr marL="0" marR="0" algn="ctr">
                        <a:spcBef>
                          <a:spcPts val="0"/>
                        </a:spcBef>
                        <a:spcAft>
                          <a:spcPts val="0"/>
                        </a:spcAft>
                      </a:pPr>
                      <a:r>
                        <a:rPr lang="en-GB" sz="1200">
                          <a:effectLst/>
                        </a:rPr>
                        <a:t>10:15 – 12:00</a:t>
                      </a:r>
                      <a:endParaRPr lang="en-GB" sz="1200">
                        <a:effectLst/>
                        <a:latin typeface="Times New Roman" panose="02020603050405020304" pitchFamily="18" charset="0"/>
                        <a:ea typeface="Times New Roman" panose="02020603050405020304" pitchFamily="18" charset="0"/>
                      </a:endParaRPr>
                    </a:p>
                  </a:txBody>
                  <a:tcPr marL="65298" marR="65298" marT="0" marB="0">
                    <a:solidFill>
                      <a:srgbClr val="FFFF00"/>
                    </a:solidFill>
                  </a:tcPr>
                </a:tc>
                <a:tc>
                  <a:txBody>
                    <a:bodyPr/>
                    <a:lstStyle/>
                    <a:p>
                      <a:pPr marL="0" marR="0" algn="r">
                        <a:spcBef>
                          <a:spcPts val="0"/>
                        </a:spcBef>
                        <a:spcAft>
                          <a:spcPts val="0"/>
                        </a:spcAft>
                        <a:tabLst>
                          <a:tab pos="2880360" algn="ctr"/>
                          <a:tab pos="5760720" algn="r"/>
                          <a:tab pos="457200" algn="l"/>
                        </a:tabLst>
                      </a:pPr>
                      <a:r>
                        <a:rPr lang="en-GB" sz="1200" dirty="0">
                          <a:effectLst/>
                        </a:rPr>
                        <a:t>&lt;&lt; Supervision/Assignment&gt;&gt;</a:t>
                      </a:r>
                      <a:endParaRPr lang="en-GB" sz="1200" dirty="0">
                        <a:effectLst/>
                        <a:latin typeface="Times New Roman" panose="02020603050405020304" pitchFamily="18" charset="0"/>
                        <a:ea typeface="Times New Roman" panose="02020603050405020304" pitchFamily="18" charset="0"/>
                      </a:endParaRPr>
                    </a:p>
                  </a:txBody>
                  <a:tcPr marL="65298" marR="65298" marT="0" marB="0">
                    <a:solidFill>
                      <a:srgbClr val="FFFF00"/>
                    </a:solidFill>
                  </a:tcPr>
                </a:tc>
                <a:tc>
                  <a:txBody>
                    <a:bodyPr/>
                    <a:lstStyle/>
                    <a:p>
                      <a:pPr marL="0" marR="0" algn="ctr">
                        <a:spcBef>
                          <a:spcPts val="0"/>
                        </a:spcBef>
                        <a:spcAft>
                          <a:spcPts val="0"/>
                        </a:spcAft>
                        <a:tabLst>
                          <a:tab pos="2880360" algn="ctr"/>
                          <a:tab pos="5760720" algn="r"/>
                          <a:tab pos="457200" algn="l"/>
                        </a:tabLst>
                      </a:pPr>
                      <a:r>
                        <a:rPr lang="en-GB" sz="1200">
                          <a:effectLst/>
                        </a:rPr>
                        <a:t> </a:t>
                      </a:r>
                      <a:endParaRPr lang="en-GB" sz="1200">
                        <a:effectLst/>
                        <a:latin typeface="Times New Roman" panose="02020603050405020304" pitchFamily="18" charset="0"/>
                        <a:ea typeface="Times New Roman" panose="02020603050405020304" pitchFamily="18" charset="0"/>
                      </a:endParaRPr>
                    </a:p>
                  </a:txBody>
                  <a:tcPr marL="65298" marR="65298" marT="0" marB="0">
                    <a:solidFill>
                      <a:srgbClr val="FFFF0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tab pos="2880360" algn="ctr"/>
                          <a:tab pos="5760720" algn="r"/>
                          <a:tab pos="457200" algn="l"/>
                        </a:tabLst>
                        <a:defRPr/>
                      </a:pPr>
                      <a:r>
                        <a:rPr lang="en-US" altLang="en-US" sz="1200" dirty="0" smtClean="0">
                          <a:latin typeface="Calibri" panose="020F0502020204030204" pitchFamily="34" charset="0"/>
                          <a:cs typeface="Calibri" panose="020F0502020204030204" pitchFamily="34" charset="0"/>
                        </a:rPr>
                        <a:t>Mandatory workshop!</a:t>
                      </a:r>
                      <a:endParaRPr lang="en-GB" altLang="en-US" sz="1200" dirty="0" smtClean="0">
                        <a:latin typeface="Calibri" panose="020F0502020204030204" pitchFamily="34" charset="0"/>
                        <a:cs typeface="Calibri" panose="020F0502020204030204" pitchFamily="34" charset="0"/>
                      </a:endParaRPr>
                    </a:p>
                  </a:txBody>
                  <a:tcPr marL="65298" marR="65298" marT="0" marB="0">
                    <a:solidFill>
                      <a:srgbClr val="FFFF00"/>
                    </a:solidFill>
                  </a:tcPr>
                </a:tc>
              </a:tr>
              <a:tr h="223091">
                <a:tc>
                  <a:txBody>
                    <a:bodyPr/>
                    <a:lstStyle/>
                    <a:p>
                      <a:pPr marL="0" marR="0" algn="ctr">
                        <a:spcBef>
                          <a:spcPts val="0"/>
                        </a:spcBef>
                        <a:spcAft>
                          <a:spcPts val="0"/>
                        </a:spcAft>
                        <a:tabLst>
                          <a:tab pos="2880360" algn="ctr"/>
                          <a:tab pos="5760720" algn="r"/>
                          <a:tab pos="457200" algn="l"/>
                        </a:tabLst>
                      </a:pPr>
                      <a:r>
                        <a:rPr lang="en-GB" sz="1200">
                          <a:effectLst/>
                        </a:rPr>
                        <a:t>42</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a:effectLst/>
                        </a:rPr>
                        <a:t>L10</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a:effectLst/>
                        </a:rPr>
                        <a:t>17 Oct</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pPr>
                      <a:r>
                        <a:rPr lang="en-GB" sz="1200">
                          <a:effectLst/>
                        </a:rPr>
                        <a:t>13:15 – 15:00</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b="0" i="0" dirty="0" smtClean="0">
                          <a:solidFill>
                            <a:srgbClr val="222222"/>
                          </a:solidFill>
                          <a:effectLst/>
                          <a:latin typeface="Arial" panose="020B0604020202020204" pitchFamily="34" charset="0"/>
                        </a:rPr>
                        <a:t>Magnus </a:t>
                      </a:r>
                      <a:r>
                        <a:rPr lang="en-GB" sz="1200" b="0" i="0" dirty="0" err="1" smtClean="0">
                          <a:solidFill>
                            <a:srgbClr val="222222"/>
                          </a:solidFill>
                          <a:effectLst/>
                          <a:latin typeface="Arial" panose="020B0604020202020204" pitchFamily="34" charset="0"/>
                        </a:rPr>
                        <a:t>Standar</a:t>
                      </a:r>
                      <a:r>
                        <a:rPr lang="en-GB" sz="1200" b="0" i="0" dirty="0" smtClean="0">
                          <a:solidFill>
                            <a:srgbClr val="222222"/>
                          </a:solidFill>
                          <a:effectLst/>
                          <a:latin typeface="Arial" panose="020B0604020202020204" pitchFamily="34" charset="0"/>
                        </a:rPr>
                        <a:t> from Ericsson.</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endParaRPr lang="en-GB" sz="1200" dirty="0">
                        <a:effectLst/>
                        <a:latin typeface="Times New Roman" panose="02020603050405020304" pitchFamily="18" charset="0"/>
                        <a:ea typeface="Times New Roman" panose="02020603050405020304" pitchFamily="18" charset="0"/>
                      </a:endParaRPr>
                    </a:p>
                  </a:txBody>
                  <a:tcPr marL="65298" marR="65298" marT="0" marB="0"/>
                </a:tc>
              </a:tr>
              <a:tr h="365807">
                <a:tc>
                  <a:txBody>
                    <a:bodyPr/>
                    <a:lstStyle/>
                    <a:p>
                      <a:endParaRPr lang="en-GB" sz="1800" dirty="0"/>
                    </a:p>
                  </a:txBody>
                  <a:tcPr marL="65298" marR="65298" marT="0" marB="0"/>
                </a:tc>
                <a:tc>
                  <a:txBody>
                    <a:bodyPr/>
                    <a:lstStyle/>
                    <a:p>
                      <a:endParaRPr lang="en-GB" sz="1800" dirty="0"/>
                    </a:p>
                  </a:txBody>
                  <a:tcPr marL="65298" marR="65298" marT="0" marB="0"/>
                </a:tc>
                <a:tc>
                  <a:txBody>
                    <a:bodyPr/>
                    <a:lstStyle/>
                    <a:p>
                      <a:pPr algn="ctr"/>
                      <a:r>
                        <a:rPr lang="en-US" sz="1200" dirty="0" smtClean="0"/>
                        <a:t>18 Oct</a:t>
                      </a:r>
                      <a:endParaRPr lang="en-GB" sz="1200" dirty="0"/>
                    </a:p>
                  </a:txBody>
                  <a:tcPr marL="65298" marR="65298" marT="0" marB="0"/>
                </a:tc>
                <a:tc>
                  <a:txBody>
                    <a:bodyPr/>
                    <a:lstStyle/>
                    <a:p>
                      <a:pPr algn="ctr"/>
                      <a:r>
                        <a:rPr lang="en-US" sz="1200" kern="1200" dirty="0" smtClean="0">
                          <a:solidFill>
                            <a:schemeClr val="dk1"/>
                          </a:solidFill>
                          <a:effectLst/>
                          <a:latin typeface="+mn-lt"/>
                          <a:ea typeface="+mn-ea"/>
                          <a:cs typeface="+mn-cs"/>
                        </a:rPr>
                        <a:t>10:15 – 12:00</a:t>
                      </a:r>
                      <a:endParaRPr lang="en-GB" sz="1200" kern="1200" dirty="0">
                        <a:solidFill>
                          <a:schemeClr val="dk1"/>
                        </a:solidFill>
                        <a:effectLst/>
                        <a:latin typeface="+mn-lt"/>
                        <a:ea typeface="+mn-ea"/>
                        <a:cs typeface="+mn-cs"/>
                      </a:endParaRPr>
                    </a:p>
                  </a:txBody>
                  <a:tcPr marL="65298" marR="65298" marT="0" marB="0">
                    <a:solidFill>
                      <a:srgbClr val="F3F9FA"/>
                    </a:solidFill>
                  </a:tcPr>
                </a:tc>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GB" sz="1200" dirty="0" smtClean="0">
                          <a:effectLst/>
                        </a:rPr>
                        <a:t>&lt;&lt; Supervision/Assignment&gt;&gt;</a:t>
                      </a:r>
                      <a:endParaRPr lang="en-GB" sz="1200" dirty="0" smtClean="0">
                        <a:effectLst/>
                        <a:latin typeface="Times New Roman" panose="02020603050405020304" pitchFamily="18" charset="0"/>
                        <a:ea typeface="Times New Roman" panose="02020603050405020304" pitchFamily="18" charset="0"/>
                      </a:endParaRPr>
                    </a:p>
                  </a:txBody>
                  <a:tcPr marL="65298" marR="65298" marT="0" marB="0"/>
                </a:tc>
                <a:tc>
                  <a:txBody>
                    <a:bodyPr/>
                    <a:lstStyle/>
                    <a:p>
                      <a:endParaRPr lang="en-GB" sz="1800" dirty="0"/>
                    </a:p>
                  </a:txBody>
                  <a:tcPr marL="65298" marR="65298" marT="0" marB="0"/>
                </a:tc>
                <a:tc>
                  <a:txBody>
                    <a:bodyPr/>
                    <a:lstStyle/>
                    <a:p>
                      <a:pPr marL="0" marR="0" algn="l" defTabSz="457200" rtl="0" eaLnBrk="1" latinLnBrk="0" hangingPunct="1">
                        <a:spcBef>
                          <a:spcPts val="0"/>
                        </a:spcBef>
                        <a:spcAft>
                          <a:spcPts val="0"/>
                        </a:spcAft>
                        <a:tabLst>
                          <a:tab pos="2880360" algn="ctr"/>
                          <a:tab pos="5760720" algn="r"/>
                          <a:tab pos="457200" algn="l"/>
                        </a:tabLst>
                      </a:pPr>
                      <a:r>
                        <a:rPr lang="en-US" sz="1200" kern="1200" dirty="0" smtClean="0">
                          <a:solidFill>
                            <a:schemeClr val="dk1"/>
                          </a:solidFill>
                          <a:effectLst/>
                          <a:latin typeface="+mn-lt"/>
                          <a:ea typeface="+mn-ea"/>
                          <a:cs typeface="+mn-cs"/>
                        </a:rPr>
                        <a:t>Feedback on Ass 2</a:t>
                      </a:r>
                      <a:endParaRPr lang="en-GB" sz="1200" kern="1200" dirty="0">
                        <a:solidFill>
                          <a:schemeClr val="dk1"/>
                        </a:solidFill>
                        <a:effectLst/>
                        <a:latin typeface="+mn-lt"/>
                        <a:ea typeface="+mn-ea"/>
                        <a:cs typeface="+mn-cs"/>
                      </a:endParaRPr>
                    </a:p>
                  </a:txBody>
                  <a:tcPr marL="65298" marR="65298" marT="0" marB="0"/>
                </a:tc>
              </a:tr>
              <a:tr h="223091">
                <a:tc>
                  <a:txBody>
                    <a:bodyPr/>
                    <a:lstStyle/>
                    <a:p>
                      <a:pPr marL="0" marR="0" algn="ctr">
                        <a:spcBef>
                          <a:spcPts val="0"/>
                        </a:spcBef>
                        <a:spcAft>
                          <a:spcPts val="0"/>
                        </a:spcAft>
                        <a:tabLst>
                          <a:tab pos="2880360" algn="ctr"/>
                          <a:tab pos="5760720" algn="r"/>
                          <a:tab pos="457200" algn="l"/>
                        </a:tabLst>
                      </a:pPr>
                      <a:r>
                        <a:rPr lang="en-GB" sz="1200" dirty="0">
                          <a:effectLst/>
                        </a:rPr>
                        <a:t>42</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dirty="0">
                          <a:effectLst/>
                        </a:rPr>
                        <a:t>L11</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dirty="0">
                          <a:effectLst/>
                        </a:rPr>
                        <a:t>19 Oct</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pPr>
                      <a:r>
                        <a:rPr lang="en-GB" sz="1200" dirty="0">
                          <a:effectLst/>
                        </a:rPr>
                        <a:t>13:15 – 15:00</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dirty="0">
                          <a:effectLst/>
                        </a:rPr>
                        <a:t>To be determined</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dirty="0">
                          <a:effectLst/>
                        </a:rPr>
                        <a:t> </a:t>
                      </a:r>
                      <a:r>
                        <a:rPr lang="en-GB" sz="1200" dirty="0" smtClean="0">
                          <a:effectLst/>
                        </a:rPr>
                        <a:t>MODELS</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dirty="0">
                          <a:effectLst/>
                        </a:rPr>
                        <a:t> </a:t>
                      </a:r>
                      <a:endParaRPr lang="en-GB" sz="1200" dirty="0">
                        <a:effectLst/>
                        <a:latin typeface="Times New Roman" panose="02020603050405020304" pitchFamily="18" charset="0"/>
                        <a:ea typeface="Times New Roman" panose="02020603050405020304" pitchFamily="18" charset="0"/>
                      </a:endParaRPr>
                    </a:p>
                  </a:txBody>
                  <a:tcPr marL="65298" marR="65298" marT="0" marB="0"/>
                </a:tc>
              </a:tr>
              <a:tr h="365807">
                <a:tc>
                  <a:txBody>
                    <a:bodyPr/>
                    <a:lstStyle/>
                    <a:p>
                      <a:pPr marL="0" marR="0" algn="ctr">
                        <a:spcBef>
                          <a:spcPts val="0"/>
                        </a:spcBef>
                        <a:spcAft>
                          <a:spcPts val="0"/>
                        </a:spcAft>
                        <a:tabLst>
                          <a:tab pos="2880360" algn="ctr"/>
                          <a:tab pos="5760720" algn="r"/>
                          <a:tab pos="457200" algn="l"/>
                        </a:tabLst>
                      </a:pPr>
                      <a:r>
                        <a:rPr lang="en-GB" sz="1200" dirty="0">
                          <a:effectLst/>
                        </a:rPr>
                        <a:t>43</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a:effectLst/>
                        </a:rPr>
                        <a:t>L12</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a:effectLst/>
                        </a:rPr>
                        <a:t>24 Oct</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pPr>
                      <a:r>
                        <a:rPr lang="en-GB" sz="1200">
                          <a:effectLst/>
                        </a:rPr>
                        <a:t>13:15 – 15:00</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a:effectLst/>
                        </a:rPr>
                        <a:t>Reverse Engineering &amp; Correspondence</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a:effectLst/>
                        </a:rPr>
                        <a:t>Ch 20</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dirty="0">
                          <a:effectLst/>
                        </a:rPr>
                        <a:t> </a:t>
                      </a:r>
                      <a:endParaRPr lang="en-GB" sz="1200" dirty="0">
                        <a:effectLst/>
                        <a:latin typeface="Times New Roman" panose="02020603050405020304" pitchFamily="18" charset="0"/>
                        <a:ea typeface="Times New Roman" panose="02020603050405020304" pitchFamily="18" charset="0"/>
                      </a:endParaRPr>
                    </a:p>
                  </a:txBody>
                  <a:tcPr marL="65298" marR="65298" marT="0" marB="0"/>
                </a:tc>
              </a:tr>
              <a:tr h="223091">
                <a:tc>
                  <a:txBody>
                    <a:bodyPr/>
                    <a:lstStyle/>
                    <a:p>
                      <a:pPr marL="0" marR="0" algn="ctr">
                        <a:spcBef>
                          <a:spcPts val="0"/>
                        </a:spcBef>
                        <a:spcAft>
                          <a:spcPts val="0"/>
                        </a:spcAft>
                        <a:tabLst>
                          <a:tab pos="2880360" algn="ctr"/>
                          <a:tab pos="5760720" algn="r"/>
                          <a:tab pos="457200" algn="l"/>
                        </a:tabLst>
                      </a:pPr>
                      <a:r>
                        <a:rPr lang="en-GB" sz="1200" dirty="0">
                          <a:effectLst/>
                        </a:rPr>
                        <a:t>43</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r">
                        <a:spcBef>
                          <a:spcPts val="0"/>
                        </a:spcBef>
                        <a:spcAft>
                          <a:spcPts val="0"/>
                        </a:spcAft>
                        <a:tabLst>
                          <a:tab pos="2880360" algn="ctr"/>
                          <a:tab pos="5760720" algn="r"/>
                          <a:tab pos="457200" algn="l"/>
                        </a:tabLst>
                      </a:pPr>
                      <a:r>
                        <a:rPr lang="en-GB" sz="1200">
                          <a:effectLst/>
                        </a:rPr>
                        <a:t>S6</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dirty="0">
                          <a:effectLst/>
                        </a:rPr>
                        <a:t>25 Oct</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a:effectLst/>
                        </a:rPr>
                        <a:t>10:15 – 12:00</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r">
                        <a:spcBef>
                          <a:spcPts val="0"/>
                        </a:spcBef>
                        <a:spcAft>
                          <a:spcPts val="0"/>
                        </a:spcAft>
                        <a:tabLst>
                          <a:tab pos="2880360" algn="ctr"/>
                          <a:tab pos="5760720" algn="r"/>
                          <a:tab pos="457200" algn="l"/>
                        </a:tabLst>
                      </a:pPr>
                      <a:r>
                        <a:rPr lang="en-GB" sz="1200">
                          <a:effectLst/>
                        </a:rPr>
                        <a:t>&lt;&lt; Supervision/Assignment&gt;&gt;</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a:effectLst/>
                        </a:rPr>
                        <a:t> </a:t>
                      </a: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dirty="0">
                          <a:effectLst/>
                        </a:rPr>
                        <a:t> </a:t>
                      </a:r>
                      <a:endParaRPr lang="en-GB" sz="1200" dirty="0">
                        <a:effectLst/>
                        <a:latin typeface="Times New Roman" panose="02020603050405020304" pitchFamily="18" charset="0"/>
                        <a:ea typeface="Times New Roman" panose="02020603050405020304" pitchFamily="18" charset="0"/>
                      </a:endParaRPr>
                    </a:p>
                  </a:txBody>
                  <a:tcPr marL="65298" marR="65298" marT="0" marB="0"/>
                </a:tc>
              </a:tr>
              <a:tr h="223091">
                <a:tc>
                  <a:txBody>
                    <a:bodyPr/>
                    <a:lstStyle/>
                    <a:p>
                      <a:pPr marL="0" marR="0" algn="ctr">
                        <a:spcBef>
                          <a:spcPts val="0"/>
                        </a:spcBef>
                        <a:spcAft>
                          <a:spcPts val="0"/>
                        </a:spcAft>
                        <a:tabLst>
                          <a:tab pos="2880360" algn="ctr"/>
                          <a:tab pos="5760720" algn="r"/>
                          <a:tab pos="457200" algn="l"/>
                        </a:tabLst>
                      </a:pPr>
                      <a:r>
                        <a:rPr lang="en-GB" sz="1200" dirty="0">
                          <a:effectLst/>
                        </a:rPr>
                        <a:t>43</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dirty="0">
                          <a:effectLst/>
                        </a:rPr>
                        <a:t>L13</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dirty="0">
                          <a:effectLst/>
                        </a:rPr>
                        <a:t>26 Oct</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r>
                        <a:rPr lang="en-GB" sz="1200" dirty="0">
                          <a:effectLst/>
                        </a:rPr>
                        <a:t>13:15 – 15:00</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dirty="0">
                          <a:effectLst/>
                        </a:rPr>
                        <a:t>To be determined</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GB" sz="1200" dirty="0">
                          <a:effectLst/>
                        </a:rPr>
                        <a:t> </a:t>
                      </a: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lvl="0" indent="0" algn="l" defTabSz="457200" rtl="0" eaLnBrk="1" fontAlgn="auto" latinLnBrk="0" hangingPunct="1">
                        <a:lnSpc>
                          <a:spcPct val="100000"/>
                        </a:lnSpc>
                        <a:spcBef>
                          <a:spcPts val="0"/>
                        </a:spcBef>
                        <a:spcAft>
                          <a:spcPts val="0"/>
                        </a:spcAft>
                        <a:buClrTx/>
                        <a:buSzTx/>
                        <a:buFontTx/>
                        <a:buNone/>
                        <a:tabLst>
                          <a:tab pos="2880360" algn="ctr"/>
                          <a:tab pos="5760720" algn="r"/>
                          <a:tab pos="457200" algn="l"/>
                        </a:tabLst>
                        <a:defRPr/>
                      </a:pPr>
                      <a:r>
                        <a:rPr lang="en-GB" sz="1200" dirty="0" smtClean="0">
                          <a:effectLst/>
                        </a:rPr>
                        <a:t>Architectural Styles 2</a:t>
                      </a:r>
                      <a:endParaRPr lang="en-GB" sz="1200" dirty="0" smtClean="0">
                        <a:effectLst/>
                        <a:latin typeface="Times New Roman" panose="02020603050405020304" pitchFamily="18" charset="0"/>
                        <a:ea typeface="Times New Roman" panose="02020603050405020304" pitchFamily="18" charset="0"/>
                      </a:endParaRPr>
                    </a:p>
                    <a:p>
                      <a:pPr marL="0" marR="0">
                        <a:spcBef>
                          <a:spcPts val="0"/>
                        </a:spcBef>
                        <a:spcAft>
                          <a:spcPts val="0"/>
                        </a:spcAft>
                        <a:tabLst>
                          <a:tab pos="2880360" algn="ctr"/>
                          <a:tab pos="5760720" algn="r"/>
                          <a:tab pos="457200" algn="l"/>
                        </a:tabLst>
                      </a:pPr>
                      <a:endParaRPr lang="en-GB" sz="1200" dirty="0">
                        <a:effectLst/>
                        <a:latin typeface="Times New Roman" panose="02020603050405020304" pitchFamily="18" charset="0"/>
                        <a:ea typeface="Times New Roman" panose="02020603050405020304" pitchFamily="18" charset="0"/>
                      </a:endParaRPr>
                    </a:p>
                  </a:txBody>
                  <a:tcPr marL="65298" marR="65298" marT="0" marB="0"/>
                </a:tc>
              </a:tr>
              <a:tr h="223091">
                <a:tc>
                  <a:txBody>
                    <a:bodyPr/>
                    <a:lstStyle/>
                    <a:p>
                      <a:pPr marL="0" marR="0" algn="ctr">
                        <a:spcBef>
                          <a:spcPts val="0"/>
                        </a:spcBef>
                        <a:spcAft>
                          <a:spcPts val="0"/>
                        </a:spcAft>
                        <a:tabLst>
                          <a:tab pos="2880360" algn="ctr"/>
                          <a:tab pos="5760720" algn="r"/>
                          <a:tab pos="457200" algn="l"/>
                        </a:tabLst>
                      </a:pP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lgn="ctr">
                        <a:spcBef>
                          <a:spcPts val="0"/>
                        </a:spcBef>
                        <a:spcAft>
                          <a:spcPts val="0"/>
                        </a:spcAft>
                        <a:tabLst>
                          <a:tab pos="2880360" algn="ctr"/>
                          <a:tab pos="5760720" algn="r"/>
                          <a:tab pos="457200" algn="l"/>
                        </a:tabLst>
                      </a:pPr>
                      <a:endParaRPr lang="en-GB" sz="1200" dirty="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endParaRPr lang="en-GB" sz="1200">
                        <a:effectLst/>
                        <a:latin typeface="Times New Roman" panose="02020603050405020304" pitchFamily="18" charset="0"/>
                        <a:ea typeface="Times New Roman" panose="02020603050405020304" pitchFamily="18" charset="0"/>
                      </a:endParaRPr>
                    </a:p>
                  </a:txBody>
                  <a:tcPr marL="65298" marR="65298" marT="0" marB="0"/>
                </a:tc>
                <a:tc>
                  <a:txBody>
                    <a:bodyPr/>
                    <a:lstStyle/>
                    <a:p>
                      <a:pPr marL="0" marR="0">
                        <a:spcBef>
                          <a:spcPts val="0"/>
                        </a:spcBef>
                        <a:spcAft>
                          <a:spcPts val="0"/>
                        </a:spcAft>
                        <a:tabLst>
                          <a:tab pos="2880360" algn="ctr"/>
                          <a:tab pos="5760720" algn="r"/>
                          <a:tab pos="457200" algn="l"/>
                        </a:tabLst>
                      </a:pPr>
                      <a:r>
                        <a:rPr lang="en-US" sz="1200" dirty="0" smtClean="0">
                          <a:effectLst/>
                          <a:latin typeface="Times New Roman" panose="02020603050405020304" pitchFamily="18" charset="0"/>
                          <a:ea typeface="Times New Roman" panose="02020603050405020304" pitchFamily="18" charset="0"/>
                        </a:rPr>
                        <a:t>…</a:t>
                      </a:r>
                      <a:endParaRPr lang="en-GB" sz="1200" dirty="0">
                        <a:effectLst/>
                        <a:latin typeface="Times New Roman" panose="02020603050405020304" pitchFamily="18" charset="0"/>
                        <a:ea typeface="Times New Roman" panose="02020603050405020304" pitchFamily="18" charset="0"/>
                      </a:endParaRPr>
                    </a:p>
                  </a:txBody>
                  <a:tcPr marL="65298" marR="65298" marT="0" marB="0"/>
                </a:tc>
              </a:tr>
            </a:tbl>
          </a:graphicData>
        </a:graphic>
      </p:graphicFrame>
    </p:spTree>
    <p:extLst>
      <p:ext uri="{BB962C8B-B14F-4D97-AF65-F5344CB8AC3E}">
        <p14:creationId xmlns:p14="http://schemas.microsoft.com/office/powerpoint/2010/main" val="28831933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3"/>
          <p:cNvSpPr>
            <a:spLocks noGrp="1" noChangeArrowheads="1"/>
          </p:cNvSpPr>
          <p:nvPr>
            <p:ph type="title"/>
          </p:nvPr>
        </p:nvSpPr>
        <p:spPr>
          <a:xfrm>
            <a:off x="611188" y="549275"/>
            <a:ext cx="8532812" cy="762000"/>
          </a:xfrm>
        </p:spPr>
        <p:txBody>
          <a:bodyPr/>
          <a:lstStyle/>
          <a:p>
            <a:pPr algn="l"/>
            <a:r>
              <a:rPr lang="en-US" altLang="en-US" sz="1800" smtClean="0">
                <a:cs typeface="Akzidenz-Bd for Chalmers" pitchFamily="2"/>
              </a:rPr>
              <a:t>Overview - example</a:t>
            </a:r>
            <a:endParaRPr lang="en-GB" altLang="en-US" sz="1800" smtClean="0">
              <a:cs typeface="Akzidenz-Bd for Chalmers" pitchFamily="2"/>
            </a:endParaRPr>
          </a:p>
        </p:txBody>
      </p:sp>
      <p:sp>
        <p:nvSpPr>
          <p:cNvPr id="130051" name="Rectangle 2"/>
          <p:cNvSpPr>
            <a:spLocks noChangeArrowheads="1"/>
          </p:cNvSpPr>
          <p:nvPr/>
        </p:nvSpPr>
        <p:spPr bwMode="auto">
          <a:xfrm>
            <a:off x="5003800" y="2636838"/>
            <a:ext cx="1873250" cy="647700"/>
          </a:xfrm>
          <a:prstGeom prst="rect">
            <a:avLst/>
          </a:prstGeom>
          <a:solidFill>
            <a:srgbClr val="6D92DB"/>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endParaRPr lang="nl-NL" altLang="en-US" sz="1800">
              <a:latin typeface="Lucida Sans Unicode" panose="020B0602030504020204" pitchFamily="34" charset="0"/>
            </a:endParaRPr>
          </a:p>
        </p:txBody>
      </p:sp>
      <p:sp>
        <p:nvSpPr>
          <p:cNvPr id="130052" name="Text Box 4"/>
          <p:cNvSpPr txBox="1">
            <a:spLocks noChangeArrowheads="1"/>
          </p:cNvSpPr>
          <p:nvPr/>
        </p:nvSpPr>
        <p:spPr bwMode="auto">
          <a:xfrm>
            <a:off x="4951413" y="1708150"/>
            <a:ext cx="1500732" cy="3693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800" b="1">
                <a:latin typeface="Lucida Sans Unicode" panose="020B0602030504020204" pitchFamily="34" charset="0"/>
              </a:rPr>
              <a:t>stakeholder</a:t>
            </a:r>
            <a:endParaRPr lang="en-GB" altLang="en-US" sz="1800" b="1">
              <a:latin typeface="Lucida Sans Unicode" panose="020B0602030504020204" pitchFamily="34" charset="0"/>
            </a:endParaRPr>
          </a:p>
        </p:txBody>
      </p:sp>
      <p:sp>
        <p:nvSpPr>
          <p:cNvPr id="130053" name="Text Box 5"/>
          <p:cNvSpPr txBox="1">
            <a:spLocks noChangeArrowheads="1"/>
          </p:cNvSpPr>
          <p:nvPr/>
        </p:nvSpPr>
        <p:spPr bwMode="auto">
          <a:xfrm>
            <a:off x="5186363" y="2765425"/>
            <a:ext cx="1072730" cy="3693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800" b="1">
                <a:latin typeface="Lucida Sans Unicode" panose="020B0602030504020204" pitchFamily="34" charset="0"/>
              </a:rPr>
              <a:t>concern</a:t>
            </a:r>
            <a:endParaRPr lang="en-GB" altLang="en-US" sz="1800" b="1">
              <a:latin typeface="Lucida Sans Unicode" panose="020B0602030504020204" pitchFamily="34" charset="0"/>
            </a:endParaRPr>
          </a:p>
        </p:txBody>
      </p:sp>
      <p:sp>
        <p:nvSpPr>
          <p:cNvPr id="130054" name="Text Box 6"/>
          <p:cNvSpPr txBox="1">
            <a:spLocks noChangeArrowheads="1"/>
          </p:cNvSpPr>
          <p:nvPr/>
        </p:nvSpPr>
        <p:spPr bwMode="auto">
          <a:xfrm>
            <a:off x="5083175" y="3841750"/>
            <a:ext cx="1263487" cy="3693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800" b="1">
                <a:latin typeface="Lucida Sans Unicode" panose="020B0602030504020204" pitchFamily="34" charset="0"/>
              </a:rPr>
              <a:t>viewpoint</a:t>
            </a:r>
            <a:endParaRPr lang="en-GB" altLang="en-US" sz="1800" b="1">
              <a:latin typeface="Lucida Sans Unicode" panose="020B0602030504020204" pitchFamily="34" charset="0"/>
            </a:endParaRPr>
          </a:p>
        </p:txBody>
      </p:sp>
      <p:sp>
        <p:nvSpPr>
          <p:cNvPr id="130055" name="Text Box 7"/>
          <p:cNvSpPr txBox="1">
            <a:spLocks noChangeArrowheads="1"/>
          </p:cNvSpPr>
          <p:nvPr/>
        </p:nvSpPr>
        <p:spPr bwMode="auto">
          <a:xfrm>
            <a:off x="5403850" y="4960938"/>
            <a:ext cx="678391" cy="3693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800" b="1">
                <a:latin typeface="Lucida Sans Unicode" panose="020B0602030504020204" pitchFamily="34" charset="0"/>
              </a:rPr>
              <a:t>view</a:t>
            </a:r>
            <a:endParaRPr lang="en-GB" altLang="en-US" sz="1800" b="1">
              <a:latin typeface="Lucida Sans Unicode" panose="020B0602030504020204" pitchFamily="34" charset="0"/>
            </a:endParaRPr>
          </a:p>
        </p:txBody>
      </p:sp>
      <p:cxnSp>
        <p:nvCxnSpPr>
          <p:cNvPr id="130057" name="AutoShape 9"/>
          <p:cNvCxnSpPr>
            <a:cxnSpLocks noChangeShapeType="1"/>
            <a:stCxn id="130052" idx="2"/>
            <a:endCxn id="130053" idx="0"/>
          </p:cNvCxnSpPr>
          <p:nvPr/>
        </p:nvCxnSpPr>
        <p:spPr bwMode="auto">
          <a:xfrm>
            <a:off x="5701779" y="2077482"/>
            <a:ext cx="20949" cy="6879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0058" name="Text Box 10"/>
          <p:cNvSpPr txBox="1">
            <a:spLocks noChangeArrowheads="1"/>
          </p:cNvSpPr>
          <p:nvPr/>
        </p:nvSpPr>
        <p:spPr bwMode="auto">
          <a:xfrm>
            <a:off x="5437188" y="2205038"/>
            <a:ext cx="5725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800" i="1">
                <a:latin typeface="Lucida Sans Unicode" panose="020B0602030504020204" pitchFamily="34" charset="0"/>
              </a:rPr>
              <a:t>has</a:t>
            </a:r>
            <a:endParaRPr lang="en-GB" altLang="en-US" sz="1800" i="1">
              <a:latin typeface="Lucida Sans Unicode" panose="020B0602030504020204" pitchFamily="34" charset="0"/>
            </a:endParaRPr>
          </a:p>
        </p:txBody>
      </p:sp>
      <p:cxnSp>
        <p:nvCxnSpPr>
          <p:cNvPr id="130059" name="AutoShape 11"/>
          <p:cNvCxnSpPr>
            <a:cxnSpLocks noChangeShapeType="1"/>
            <a:stCxn id="130054" idx="2"/>
            <a:endCxn id="130055" idx="0"/>
          </p:cNvCxnSpPr>
          <p:nvPr/>
        </p:nvCxnSpPr>
        <p:spPr bwMode="auto">
          <a:xfrm>
            <a:off x="5714919" y="4211082"/>
            <a:ext cx="28127" cy="74985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0060" name="Text Box 12"/>
          <p:cNvSpPr txBox="1">
            <a:spLocks noChangeArrowheads="1"/>
          </p:cNvSpPr>
          <p:nvPr/>
        </p:nvSpPr>
        <p:spPr bwMode="auto">
          <a:xfrm>
            <a:off x="3737893" y="4409172"/>
            <a:ext cx="15408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800" i="1" dirty="0">
                <a:latin typeface="Lucida Sans Unicode" panose="020B0602030504020204" pitchFamily="34" charset="0"/>
              </a:rPr>
              <a:t>conforms to</a:t>
            </a:r>
            <a:endParaRPr lang="en-GB" altLang="en-US" sz="1800" i="1" dirty="0">
              <a:latin typeface="Lucida Sans Unicode" panose="020B0602030504020204" pitchFamily="34" charset="0"/>
            </a:endParaRPr>
          </a:p>
        </p:txBody>
      </p:sp>
      <p:sp>
        <p:nvSpPr>
          <p:cNvPr id="130063" name="Text Box 15"/>
          <p:cNvSpPr txBox="1">
            <a:spLocks noChangeArrowheads="1"/>
          </p:cNvSpPr>
          <p:nvPr/>
        </p:nvSpPr>
        <p:spPr bwMode="auto">
          <a:xfrm>
            <a:off x="6193547" y="5637693"/>
            <a:ext cx="13917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800" i="1" dirty="0">
                <a:latin typeface="Lucida Sans Unicode" panose="020B0602030504020204" pitchFamily="34" charset="0"/>
              </a:rPr>
              <a:t>consists of</a:t>
            </a:r>
            <a:endParaRPr lang="en-GB" altLang="en-US" sz="1800" i="1" dirty="0">
              <a:latin typeface="Lucida Sans Unicode" panose="020B0602030504020204" pitchFamily="34" charset="0"/>
            </a:endParaRPr>
          </a:p>
        </p:txBody>
      </p:sp>
      <p:cxnSp>
        <p:nvCxnSpPr>
          <p:cNvPr id="130065" name="AutoShape 17"/>
          <p:cNvCxnSpPr>
            <a:cxnSpLocks noChangeShapeType="1"/>
            <a:stCxn id="130053" idx="2"/>
            <a:endCxn id="130054" idx="0"/>
          </p:cNvCxnSpPr>
          <p:nvPr/>
        </p:nvCxnSpPr>
        <p:spPr bwMode="auto">
          <a:xfrm flipH="1">
            <a:off x="5714919" y="3134757"/>
            <a:ext cx="7809" cy="7069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0066" name="Text Box 18"/>
          <p:cNvSpPr txBox="1">
            <a:spLocks noChangeArrowheads="1"/>
          </p:cNvSpPr>
          <p:nvPr/>
        </p:nvSpPr>
        <p:spPr bwMode="auto">
          <a:xfrm>
            <a:off x="3632573" y="3268766"/>
            <a:ext cx="19335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800" i="1" dirty="0">
                <a:latin typeface="Lucida Sans Unicode" panose="020B0602030504020204" pitchFamily="34" charset="0"/>
              </a:rPr>
              <a:t>is </a:t>
            </a:r>
            <a:r>
              <a:rPr lang="en-US" altLang="en-US" sz="1800" i="1" dirty="0" smtClean="0">
                <a:latin typeface="Lucida Sans Unicode" panose="020B0602030504020204" pitchFamily="34" charset="0"/>
              </a:rPr>
              <a:t>addressed by</a:t>
            </a:r>
            <a:endParaRPr lang="en-GB" altLang="en-US" sz="1800" i="1" dirty="0">
              <a:latin typeface="Lucida Sans Unicode" panose="020B0602030504020204" pitchFamily="34" charset="0"/>
            </a:endParaRPr>
          </a:p>
        </p:txBody>
      </p:sp>
      <p:sp>
        <p:nvSpPr>
          <p:cNvPr id="130067" name="Text Box 19"/>
          <p:cNvSpPr txBox="1">
            <a:spLocks noChangeArrowheads="1"/>
          </p:cNvSpPr>
          <p:nvPr/>
        </p:nvSpPr>
        <p:spPr bwMode="auto">
          <a:xfrm>
            <a:off x="1292758" y="4808538"/>
            <a:ext cx="1662635" cy="64633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US" altLang="en-US" sz="1800" b="1">
                <a:latin typeface="Lucida Sans Unicode" panose="020B0602030504020204" pitchFamily="34" charset="0"/>
              </a:rPr>
              <a:t>architectural </a:t>
            </a:r>
          </a:p>
          <a:p>
            <a:pPr algn="ctr" eaLnBrk="1" hangingPunct="1">
              <a:spcBef>
                <a:spcPct val="0"/>
              </a:spcBef>
              <a:buSzTx/>
              <a:buFontTx/>
              <a:buNone/>
            </a:pPr>
            <a:r>
              <a:rPr lang="en-US" altLang="en-US" sz="1800" b="1">
                <a:latin typeface="Lucida Sans Unicode" panose="020B0602030504020204" pitchFamily="34" charset="0"/>
              </a:rPr>
              <a:t>description</a:t>
            </a:r>
            <a:endParaRPr lang="en-GB" altLang="en-US" sz="1800" b="1">
              <a:latin typeface="Lucida Sans Unicode" panose="020B0602030504020204" pitchFamily="34" charset="0"/>
            </a:endParaRPr>
          </a:p>
        </p:txBody>
      </p:sp>
      <p:sp>
        <p:nvSpPr>
          <p:cNvPr id="130068" name="Text Box 20"/>
          <p:cNvSpPr txBox="1">
            <a:spLocks noChangeArrowheads="1"/>
          </p:cNvSpPr>
          <p:nvPr/>
        </p:nvSpPr>
        <p:spPr bwMode="auto">
          <a:xfrm>
            <a:off x="1593850" y="1708150"/>
            <a:ext cx="970137" cy="3693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800" b="1">
                <a:latin typeface="Lucida Sans Unicode" panose="020B0602030504020204" pitchFamily="34" charset="0"/>
              </a:rPr>
              <a:t>system</a:t>
            </a:r>
            <a:endParaRPr lang="en-GB" altLang="en-US" sz="1800" b="1">
              <a:latin typeface="Lucida Sans Unicode" panose="020B0602030504020204" pitchFamily="34" charset="0"/>
            </a:endParaRPr>
          </a:p>
        </p:txBody>
      </p:sp>
      <p:sp>
        <p:nvSpPr>
          <p:cNvPr id="130069" name="Text Box 21"/>
          <p:cNvSpPr txBox="1">
            <a:spLocks noChangeArrowheads="1"/>
          </p:cNvSpPr>
          <p:nvPr/>
        </p:nvSpPr>
        <p:spPr bwMode="auto">
          <a:xfrm>
            <a:off x="1292225" y="3284538"/>
            <a:ext cx="1521570" cy="3693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800" b="1">
                <a:latin typeface="Lucida Sans Unicode" panose="020B0602030504020204" pitchFamily="34" charset="0"/>
              </a:rPr>
              <a:t>architecture</a:t>
            </a:r>
            <a:endParaRPr lang="en-GB" altLang="en-US" sz="1800" b="1">
              <a:latin typeface="Lucida Sans Unicode" panose="020B0602030504020204" pitchFamily="34" charset="0"/>
            </a:endParaRPr>
          </a:p>
        </p:txBody>
      </p:sp>
      <p:cxnSp>
        <p:nvCxnSpPr>
          <p:cNvPr id="130070" name="AutoShape 22"/>
          <p:cNvCxnSpPr>
            <a:cxnSpLocks noChangeShapeType="1"/>
            <a:stCxn id="130068" idx="3"/>
            <a:endCxn id="130052" idx="1"/>
          </p:cNvCxnSpPr>
          <p:nvPr/>
        </p:nvCxnSpPr>
        <p:spPr bwMode="auto">
          <a:xfrm>
            <a:off x="2563987" y="1892816"/>
            <a:ext cx="2387426"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0071" name="Text Box 23"/>
          <p:cNvSpPr txBox="1">
            <a:spLocks noChangeArrowheads="1"/>
          </p:cNvSpPr>
          <p:nvPr/>
        </p:nvSpPr>
        <p:spPr bwMode="auto">
          <a:xfrm>
            <a:off x="3276600" y="1484313"/>
            <a:ext cx="5725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800" i="1">
                <a:latin typeface="Lucida Sans Unicode" panose="020B0602030504020204" pitchFamily="34" charset="0"/>
              </a:rPr>
              <a:t>has</a:t>
            </a:r>
            <a:endParaRPr lang="en-GB" altLang="en-US" sz="1800" i="1">
              <a:latin typeface="Lucida Sans Unicode" panose="020B0602030504020204" pitchFamily="34" charset="0"/>
            </a:endParaRPr>
          </a:p>
        </p:txBody>
      </p:sp>
      <p:cxnSp>
        <p:nvCxnSpPr>
          <p:cNvPr id="130072" name="AutoShape 24"/>
          <p:cNvCxnSpPr>
            <a:cxnSpLocks noChangeShapeType="1"/>
            <a:stCxn id="130068" idx="2"/>
            <a:endCxn id="130069" idx="0"/>
          </p:cNvCxnSpPr>
          <p:nvPr/>
        </p:nvCxnSpPr>
        <p:spPr bwMode="auto">
          <a:xfrm flipH="1">
            <a:off x="2053010" y="2077482"/>
            <a:ext cx="25909" cy="120705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0073" name="Text Box 25"/>
          <p:cNvSpPr txBox="1">
            <a:spLocks noChangeArrowheads="1"/>
          </p:cNvSpPr>
          <p:nvPr/>
        </p:nvSpPr>
        <p:spPr bwMode="auto">
          <a:xfrm>
            <a:off x="1517650" y="2527300"/>
            <a:ext cx="5725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800" i="1">
                <a:latin typeface="Lucida Sans Unicode" panose="020B0602030504020204" pitchFamily="34" charset="0"/>
              </a:rPr>
              <a:t>has</a:t>
            </a:r>
            <a:endParaRPr lang="en-GB" altLang="en-US" sz="1800" i="1">
              <a:latin typeface="Lucida Sans Unicode" panose="020B0602030504020204" pitchFamily="34" charset="0"/>
            </a:endParaRPr>
          </a:p>
        </p:txBody>
      </p:sp>
      <p:cxnSp>
        <p:nvCxnSpPr>
          <p:cNvPr id="130074" name="AutoShape 26"/>
          <p:cNvCxnSpPr>
            <a:cxnSpLocks noChangeShapeType="1"/>
            <a:stCxn id="130069" idx="2"/>
            <a:endCxn id="130067" idx="0"/>
          </p:cNvCxnSpPr>
          <p:nvPr/>
        </p:nvCxnSpPr>
        <p:spPr bwMode="auto">
          <a:xfrm>
            <a:off x="2053010" y="3653870"/>
            <a:ext cx="71066" cy="115466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0075" name="Text Box 27"/>
          <p:cNvSpPr txBox="1">
            <a:spLocks noChangeArrowheads="1"/>
          </p:cNvSpPr>
          <p:nvPr/>
        </p:nvSpPr>
        <p:spPr bwMode="auto">
          <a:xfrm>
            <a:off x="1319176" y="4051300"/>
            <a:ext cx="16161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US" altLang="en-US" sz="1800" i="1">
                <a:latin typeface="Lucida Sans Unicode" panose="020B0602030504020204" pitchFamily="34" charset="0"/>
              </a:rPr>
              <a:t>described by</a:t>
            </a:r>
            <a:endParaRPr lang="en-GB" altLang="en-US" sz="1800" i="1">
              <a:latin typeface="Lucida Sans Unicode" panose="020B0602030504020204" pitchFamily="34" charset="0"/>
            </a:endParaRPr>
          </a:p>
        </p:txBody>
      </p:sp>
      <p:cxnSp>
        <p:nvCxnSpPr>
          <p:cNvPr id="130076" name="AutoShape 28"/>
          <p:cNvCxnSpPr>
            <a:cxnSpLocks noChangeShapeType="1"/>
            <a:stCxn id="130067" idx="3"/>
            <a:endCxn id="130055" idx="1"/>
          </p:cNvCxnSpPr>
          <p:nvPr/>
        </p:nvCxnSpPr>
        <p:spPr bwMode="auto">
          <a:xfrm>
            <a:off x="2955393" y="5131704"/>
            <a:ext cx="2448457" cy="139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0077" name="Text Box 29"/>
          <p:cNvSpPr txBox="1">
            <a:spLocks noChangeArrowheads="1"/>
          </p:cNvSpPr>
          <p:nvPr/>
        </p:nvSpPr>
        <p:spPr bwMode="auto">
          <a:xfrm>
            <a:off x="3074846" y="5647125"/>
            <a:ext cx="18918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800" i="1" dirty="0">
                <a:latin typeface="Lucida Sans Unicode" panose="020B0602030504020204" pitchFamily="34" charset="0"/>
              </a:rPr>
              <a:t>is </a:t>
            </a:r>
            <a:r>
              <a:rPr lang="en-US" altLang="en-US" sz="1800" i="1" dirty="0" err="1">
                <a:latin typeface="Lucida Sans Unicode" panose="020B0602030504020204" pitchFamily="34" charset="0"/>
              </a:rPr>
              <a:t>organised</a:t>
            </a:r>
            <a:r>
              <a:rPr lang="en-US" altLang="en-US" sz="1800" i="1" dirty="0">
                <a:latin typeface="Lucida Sans Unicode" panose="020B0602030504020204" pitchFamily="34" charset="0"/>
              </a:rPr>
              <a:t> by</a:t>
            </a:r>
            <a:endParaRPr lang="en-GB" altLang="en-US" sz="1800" i="1" dirty="0">
              <a:latin typeface="Lucida Sans Unicode" panose="020B0602030504020204" pitchFamily="34" charset="0"/>
            </a:endParaRPr>
          </a:p>
        </p:txBody>
      </p:sp>
      <p:sp>
        <p:nvSpPr>
          <p:cNvPr id="130078" name="Text Box 30"/>
          <p:cNvSpPr txBox="1">
            <a:spLocks noChangeArrowheads="1"/>
          </p:cNvSpPr>
          <p:nvPr/>
        </p:nvSpPr>
        <p:spPr bwMode="auto">
          <a:xfrm>
            <a:off x="4283968" y="1484313"/>
            <a:ext cx="5886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800" dirty="0">
                <a:latin typeface="Lucida Sans Unicode" panose="020B0602030504020204" pitchFamily="34" charset="0"/>
              </a:rPr>
              <a:t>1..</a:t>
            </a:r>
            <a:r>
              <a:rPr lang="en-US" altLang="en-US" sz="1800" b="1" dirty="0">
                <a:latin typeface="Lucida Sans Unicode" panose="020B0602030504020204" pitchFamily="34" charset="0"/>
              </a:rPr>
              <a:t>*</a:t>
            </a:r>
            <a:endParaRPr lang="en-GB" altLang="en-US" sz="1800" b="1" dirty="0">
              <a:latin typeface="Lucida Sans Unicode" panose="020B0602030504020204" pitchFamily="34" charset="0"/>
            </a:endParaRPr>
          </a:p>
        </p:txBody>
      </p:sp>
      <p:sp>
        <p:nvSpPr>
          <p:cNvPr id="130079" name="Text Box 31"/>
          <p:cNvSpPr txBox="1">
            <a:spLocks noChangeArrowheads="1"/>
          </p:cNvSpPr>
          <p:nvPr/>
        </p:nvSpPr>
        <p:spPr bwMode="auto">
          <a:xfrm>
            <a:off x="6300788" y="2565400"/>
            <a:ext cx="5886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800">
                <a:latin typeface="Lucida Sans Unicode" panose="020B0602030504020204" pitchFamily="34" charset="0"/>
              </a:rPr>
              <a:t>1..</a:t>
            </a:r>
            <a:r>
              <a:rPr lang="en-US" altLang="en-US" sz="1800" b="1">
                <a:latin typeface="Lucida Sans Unicode" panose="020B0602030504020204" pitchFamily="34" charset="0"/>
              </a:rPr>
              <a:t>*</a:t>
            </a:r>
            <a:endParaRPr lang="en-GB" altLang="en-US" sz="1800" b="1">
              <a:latin typeface="Lucida Sans Unicode" panose="020B0602030504020204" pitchFamily="34" charset="0"/>
            </a:endParaRPr>
          </a:p>
        </p:txBody>
      </p:sp>
      <p:sp>
        <p:nvSpPr>
          <p:cNvPr id="130080" name="Text Box 32"/>
          <p:cNvSpPr txBox="1">
            <a:spLocks noChangeArrowheads="1"/>
          </p:cNvSpPr>
          <p:nvPr/>
        </p:nvSpPr>
        <p:spPr bwMode="auto">
          <a:xfrm>
            <a:off x="6372225" y="3659188"/>
            <a:ext cx="5886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800">
                <a:latin typeface="Lucida Sans Unicode" panose="020B0602030504020204" pitchFamily="34" charset="0"/>
              </a:rPr>
              <a:t>1..</a:t>
            </a:r>
            <a:r>
              <a:rPr lang="en-US" altLang="en-US" sz="1800" b="1">
                <a:latin typeface="Lucida Sans Unicode" panose="020B0602030504020204" pitchFamily="34" charset="0"/>
              </a:rPr>
              <a:t>*</a:t>
            </a:r>
            <a:endParaRPr lang="en-GB" altLang="en-US" sz="1800" b="1">
              <a:latin typeface="Lucida Sans Unicode" panose="020B0602030504020204" pitchFamily="34" charset="0"/>
            </a:endParaRPr>
          </a:p>
        </p:txBody>
      </p:sp>
      <p:sp>
        <p:nvSpPr>
          <p:cNvPr id="130081" name="Text Box 33"/>
          <p:cNvSpPr txBox="1">
            <a:spLocks noChangeArrowheads="1"/>
          </p:cNvSpPr>
          <p:nvPr/>
        </p:nvSpPr>
        <p:spPr bwMode="auto">
          <a:xfrm>
            <a:off x="6681295" y="4805570"/>
            <a:ext cx="5886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800" dirty="0">
                <a:latin typeface="Lucida Sans Unicode" panose="020B0602030504020204" pitchFamily="34" charset="0"/>
              </a:rPr>
              <a:t>1..</a:t>
            </a:r>
            <a:r>
              <a:rPr lang="en-US" altLang="en-US" sz="1800" b="1" dirty="0">
                <a:latin typeface="Lucida Sans Unicode" panose="020B0602030504020204" pitchFamily="34" charset="0"/>
              </a:rPr>
              <a:t>*</a:t>
            </a:r>
            <a:endParaRPr lang="en-GB" altLang="en-US" sz="1800" b="1" dirty="0">
              <a:latin typeface="Lucida Sans Unicode" panose="020B0602030504020204" pitchFamily="34" charset="0"/>
            </a:endParaRPr>
          </a:p>
        </p:txBody>
      </p:sp>
      <p:sp>
        <p:nvSpPr>
          <p:cNvPr id="130082" name="Text Box 34"/>
          <p:cNvSpPr txBox="1">
            <a:spLocks noChangeArrowheads="1"/>
          </p:cNvSpPr>
          <p:nvPr/>
        </p:nvSpPr>
        <p:spPr bwMode="auto">
          <a:xfrm>
            <a:off x="2227263" y="4489450"/>
            <a:ext cx="3305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800">
                <a:latin typeface="Lucida Sans Unicode" panose="020B0602030504020204" pitchFamily="34" charset="0"/>
              </a:rPr>
              <a:t>1</a:t>
            </a:r>
            <a:endParaRPr lang="en-GB" altLang="en-US" sz="1800" b="1">
              <a:latin typeface="Lucida Sans Unicode" panose="020B0602030504020204" pitchFamily="34" charset="0"/>
            </a:endParaRPr>
          </a:p>
        </p:txBody>
      </p:sp>
      <p:sp>
        <p:nvSpPr>
          <p:cNvPr id="130083" name="Rectangle 35"/>
          <p:cNvSpPr>
            <a:spLocks noChangeArrowheads="1"/>
          </p:cNvSpPr>
          <p:nvPr/>
        </p:nvSpPr>
        <p:spPr bwMode="auto">
          <a:xfrm>
            <a:off x="1150938" y="1557338"/>
            <a:ext cx="1944687" cy="647700"/>
          </a:xfrm>
          <a:prstGeom prst="rect">
            <a:avLst/>
          </a:prstGeom>
          <a:solidFill>
            <a:srgbClr val="6D92D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GB" altLang="en-US" sz="1800">
                <a:latin typeface="Lucida Sans Unicode" panose="020B0602030504020204" pitchFamily="34" charset="0"/>
              </a:rPr>
              <a:t>Traffic light</a:t>
            </a:r>
          </a:p>
        </p:txBody>
      </p:sp>
      <p:sp>
        <p:nvSpPr>
          <p:cNvPr id="130084" name="Rectangle 36"/>
          <p:cNvSpPr>
            <a:spLocks noChangeArrowheads="1"/>
          </p:cNvSpPr>
          <p:nvPr/>
        </p:nvSpPr>
        <p:spPr bwMode="auto">
          <a:xfrm>
            <a:off x="4932363" y="1557338"/>
            <a:ext cx="1873250" cy="647700"/>
          </a:xfrm>
          <a:prstGeom prst="rect">
            <a:avLst/>
          </a:prstGeom>
          <a:solidFill>
            <a:srgbClr val="6D92D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GB" altLang="en-US" sz="1800">
                <a:latin typeface="Lucida Sans Unicode" panose="020B0602030504020204" pitchFamily="34" charset="0"/>
              </a:rPr>
              <a:t>Driver</a:t>
            </a:r>
          </a:p>
        </p:txBody>
      </p:sp>
      <p:sp>
        <p:nvSpPr>
          <p:cNvPr id="130085" name="Rectangle 37"/>
          <p:cNvSpPr>
            <a:spLocks noChangeArrowheads="1"/>
          </p:cNvSpPr>
          <p:nvPr/>
        </p:nvSpPr>
        <p:spPr bwMode="auto">
          <a:xfrm>
            <a:off x="4859338" y="2565400"/>
            <a:ext cx="1873250" cy="647700"/>
          </a:xfrm>
          <a:prstGeom prst="rect">
            <a:avLst/>
          </a:prstGeom>
          <a:solidFill>
            <a:srgbClr val="6D92DB"/>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GB" altLang="en-US" sz="1800">
                <a:latin typeface="Lucida Sans Unicode" panose="020B0602030504020204" pitchFamily="34" charset="0"/>
              </a:rPr>
              <a:t>Timeliness</a:t>
            </a:r>
          </a:p>
        </p:txBody>
      </p:sp>
      <p:sp>
        <p:nvSpPr>
          <p:cNvPr id="130086" name="Rectangle 38"/>
          <p:cNvSpPr>
            <a:spLocks noChangeArrowheads="1"/>
          </p:cNvSpPr>
          <p:nvPr/>
        </p:nvSpPr>
        <p:spPr bwMode="auto">
          <a:xfrm>
            <a:off x="4859338" y="3644900"/>
            <a:ext cx="1873250" cy="792163"/>
          </a:xfrm>
          <a:prstGeom prst="rect">
            <a:avLst/>
          </a:prstGeom>
          <a:solidFill>
            <a:srgbClr val="6D92D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GB" altLang="en-US" sz="1800" dirty="0" smtClean="0">
                <a:latin typeface="Lucida Sans Unicode" panose="020B0602030504020204" pitchFamily="34" charset="0"/>
              </a:rPr>
              <a:t>Timeliness-</a:t>
            </a:r>
            <a:r>
              <a:rPr lang="en-GB" altLang="en-US" sz="1800" dirty="0">
                <a:latin typeface="Lucida Sans Unicode" panose="020B0602030504020204" pitchFamily="34" charset="0"/>
              </a:rPr>
              <a:t/>
            </a:r>
            <a:br>
              <a:rPr lang="en-GB" altLang="en-US" sz="1800" dirty="0">
                <a:latin typeface="Lucida Sans Unicode" panose="020B0602030504020204" pitchFamily="34" charset="0"/>
              </a:rPr>
            </a:br>
            <a:r>
              <a:rPr lang="en-GB" altLang="en-US" sz="1800" dirty="0">
                <a:latin typeface="Lucida Sans Unicode" panose="020B0602030504020204" pitchFamily="34" charset="0"/>
              </a:rPr>
              <a:t>viewpoint</a:t>
            </a:r>
          </a:p>
        </p:txBody>
      </p:sp>
      <p:sp>
        <p:nvSpPr>
          <p:cNvPr id="130087" name="Rectangle 39"/>
          <p:cNvSpPr>
            <a:spLocks noChangeArrowheads="1"/>
          </p:cNvSpPr>
          <p:nvPr/>
        </p:nvSpPr>
        <p:spPr bwMode="auto">
          <a:xfrm>
            <a:off x="1152525" y="2997200"/>
            <a:ext cx="1944688" cy="863600"/>
          </a:xfrm>
          <a:prstGeom prst="rect">
            <a:avLst/>
          </a:prstGeom>
          <a:solidFill>
            <a:srgbClr val="6D92D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GB" altLang="en-US" sz="1800">
                <a:latin typeface="Lucida Sans Unicode" panose="020B0602030504020204" pitchFamily="34" charset="0"/>
              </a:rPr>
              <a:t>Traffic Light</a:t>
            </a:r>
          </a:p>
          <a:p>
            <a:pPr algn="ctr" eaLnBrk="1" hangingPunct="1">
              <a:spcBef>
                <a:spcPct val="0"/>
              </a:spcBef>
              <a:buSzTx/>
              <a:buFontTx/>
              <a:buNone/>
            </a:pPr>
            <a:r>
              <a:rPr lang="en-GB" altLang="en-US" sz="1800">
                <a:latin typeface="Lucida Sans Unicode" panose="020B0602030504020204" pitchFamily="34" charset="0"/>
              </a:rPr>
              <a:t>Architecture</a:t>
            </a:r>
          </a:p>
        </p:txBody>
      </p:sp>
      <p:sp>
        <p:nvSpPr>
          <p:cNvPr id="130088" name="AutoShape 40"/>
          <p:cNvSpPr>
            <a:spLocks noChangeArrowheads="1"/>
          </p:cNvSpPr>
          <p:nvPr/>
        </p:nvSpPr>
        <p:spPr bwMode="auto">
          <a:xfrm rot="10800000" flipV="1">
            <a:off x="1116013" y="4652963"/>
            <a:ext cx="2017712" cy="1008062"/>
          </a:xfrm>
          <a:prstGeom prst="foldedCorner">
            <a:avLst>
              <a:gd name="adj" fmla="val 17153"/>
            </a:avLst>
          </a:prstGeom>
          <a:solidFill>
            <a:srgbClr val="6D92D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GB" altLang="en-US" sz="1800">
                <a:latin typeface="Lucida Sans Unicode" panose="020B0602030504020204" pitchFamily="34" charset="0"/>
              </a:rPr>
              <a:t>TLA</a:t>
            </a:r>
          </a:p>
          <a:p>
            <a:pPr algn="ctr" eaLnBrk="1" hangingPunct="1">
              <a:spcBef>
                <a:spcPct val="0"/>
              </a:spcBef>
              <a:buSzTx/>
              <a:buFontTx/>
              <a:buNone/>
            </a:pPr>
            <a:r>
              <a:rPr lang="en-GB" altLang="en-US" sz="1800">
                <a:latin typeface="Lucida Sans Unicode" panose="020B0602030504020204" pitchFamily="34" charset="0"/>
              </a:rPr>
              <a:t>Description</a:t>
            </a:r>
          </a:p>
        </p:txBody>
      </p:sp>
      <p:sp>
        <p:nvSpPr>
          <p:cNvPr id="130089" name="Rectangle 41"/>
          <p:cNvSpPr>
            <a:spLocks noChangeArrowheads="1"/>
          </p:cNvSpPr>
          <p:nvPr/>
        </p:nvSpPr>
        <p:spPr bwMode="auto">
          <a:xfrm>
            <a:off x="4859338" y="4724400"/>
            <a:ext cx="1873250" cy="792163"/>
          </a:xfrm>
          <a:prstGeom prst="rect">
            <a:avLst/>
          </a:prstGeom>
          <a:solidFill>
            <a:srgbClr val="6D92D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GB" altLang="en-US" sz="1800" dirty="0">
                <a:latin typeface="Lucida Sans Unicode" panose="020B0602030504020204" pitchFamily="34" charset="0"/>
              </a:rPr>
              <a:t>Timing-</a:t>
            </a:r>
            <a:br>
              <a:rPr lang="en-GB" altLang="en-US" sz="1800" dirty="0">
                <a:latin typeface="Lucida Sans Unicode" panose="020B0602030504020204" pitchFamily="34" charset="0"/>
              </a:rPr>
            </a:br>
            <a:r>
              <a:rPr lang="en-GB" altLang="en-US" sz="1800" dirty="0" smtClean="0">
                <a:latin typeface="Lucida Sans Unicode" panose="020B0602030504020204" pitchFamily="34" charset="0"/>
              </a:rPr>
              <a:t>view</a:t>
            </a:r>
            <a:endParaRPr lang="en-GB" altLang="en-US" sz="1800" dirty="0">
              <a:latin typeface="Lucida Sans Unicode" panose="020B0602030504020204" pitchFamily="34" charset="0"/>
            </a:endParaRPr>
          </a:p>
        </p:txBody>
      </p:sp>
      <p:sp>
        <p:nvSpPr>
          <p:cNvPr id="130090" name="Rectangle 43"/>
          <p:cNvSpPr>
            <a:spLocks noChangeArrowheads="1"/>
          </p:cNvSpPr>
          <p:nvPr/>
        </p:nvSpPr>
        <p:spPr bwMode="auto">
          <a:xfrm>
            <a:off x="7092950" y="2565400"/>
            <a:ext cx="1873250" cy="647700"/>
          </a:xfrm>
          <a:prstGeom prst="rect">
            <a:avLst/>
          </a:prstGeom>
          <a:solidFill>
            <a:srgbClr val="6D92DB"/>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GB" altLang="en-US" sz="1800">
                <a:latin typeface="Lucida Sans Unicode" panose="020B0602030504020204" pitchFamily="34" charset="0"/>
              </a:rPr>
              <a:t>Safety</a:t>
            </a:r>
          </a:p>
        </p:txBody>
      </p:sp>
      <p:cxnSp>
        <p:nvCxnSpPr>
          <p:cNvPr id="130091" name="AutoShape 44"/>
          <p:cNvCxnSpPr>
            <a:cxnSpLocks noChangeShapeType="1"/>
            <a:stCxn id="130084" idx="2"/>
            <a:endCxn id="130090" idx="0"/>
          </p:cNvCxnSpPr>
          <p:nvPr/>
        </p:nvCxnSpPr>
        <p:spPr bwMode="auto">
          <a:xfrm>
            <a:off x="5868988" y="2205038"/>
            <a:ext cx="2160587" cy="3603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30092" name="Picture 45" descr="trafficligh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1725" y="404813"/>
            <a:ext cx="94615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41"/>
          <p:cNvSpPr>
            <a:spLocks noChangeArrowheads="1"/>
          </p:cNvSpPr>
          <p:nvPr/>
        </p:nvSpPr>
        <p:spPr bwMode="auto">
          <a:xfrm>
            <a:off x="6956426" y="3638757"/>
            <a:ext cx="2127250" cy="792163"/>
          </a:xfrm>
          <a:prstGeom prst="rect">
            <a:avLst/>
          </a:prstGeom>
          <a:solidFill>
            <a:srgbClr val="6D92D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GB" altLang="en-US" sz="1800" dirty="0">
                <a:latin typeface="Lucida Sans Unicode" panose="020B0602030504020204" pitchFamily="34" charset="0"/>
              </a:rPr>
              <a:t>Timing-</a:t>
            </a:r>
            <a:br>
              <a:rPr lang="en-GB" altLang="en-US" sz="1800" dirty="0">
                <a:latin typeface="Lucida Sans Unicode" panose="020B0602030504020204" pitchFamily="34" charset="0"/>
              </a:rPr>
            </a:br>
            <a:r>
              <a:rPr lang="en-GB" altLang="en-US" sz="1800" dirty="0" smtClean="0">
                <a:latin typeface="Lucida Sans Unicode" panose="020B0602030504020204" pitchFamily="34" charset="0"/>
              </a:rPr>
              <a:t>diagram-language</a:t>
            </a:r>
            <a:endParaRPr lang="en-GB" altLang="en-US" sz="1800" dirty="0">
              <a:latin typeface="Lucida Sans Unicode" panose="020B0602030504020204" pitchFamily="34" charset="0"/>
            </a:endParaRPr>
          </a:p>
        </p:txBody>
      </p:sp>
      <p:sp>
        <p:nvSpPr>
          <p:cNvPr id="46" name="Rectangle 41"/>
          <p:cNvSpPr>
            <a:spLocks noChangeArrowheads="1"/>
          </p:cNvSpPr>
          <p:nvPr/>
        </p:nvSpPr>
        <p:spPr bwMode="auto">
          <a:xfrm>
            <a:off x="7164288" y="4715284"/>
            <a:ext cx="1873250" cy="792163"/>
          </a:xfrm>
          <a:prstGeom prst="rect">
            <a:avLst/>
          </a:prstGeom>
          <a:solidFill>
            <a:srgbClr val="6D92D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GB" altLang="en-US" sz="1800">
                <a:latin typeface="Lucida Sans Unicode" panose="020B0602030504020204" pitchFamily="34" charset="0"/>
              </a:rPr>
              <a:t>Timing-</a:t>
            </a:r>
            <a:br>
              <a:rPr lang="en-GB" altLang="en-US" sz="1800">
                <a:latin typeface="Lucida Sans Unicode" panose="020B0602030504020204" pitchFamily="34" charset="0"/>
              </a:rPr>
            </a:br>
            <a:r>
              <a:rPr lang="en-GB" altLang="en-US" sz="1800">
                <a:latin typeface="Lucida Sans Unicode" panose="020B0602030504020204" pitchFamily="34" charset="0"/>
              </a:rPr>
              <a:t>diagrams</a:t>
            </a:r>
          </a:p>
        </p:txBody>
      </p:sp>
      <p:cxnSp>
        <p:nvCxnSpPr>
          <p:cNvPr id="3" name="Straight Connector 2"/>
          <p:cNvCxnSpPr>
            <a:stCxn id="130086" idx="3"/>
            <a:endCxn id="45" idx="1"/>
          </p:cNvCxnSpPr>
          <p:nvPr/>
        </p:nvCxnSpPr>
        <p:spPr bwMode="auto">
          <a:xfrm flipV="1">
            <a:off x="6732588" y="4034839"/>
            <a:ext cx="223838" cy="614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Straight Connector 48"/>
          <p:cNvCxnSpPr>
            <a:stCxn id="130089" idx="3"/>
            <a:endCxn id="46" idx="1"/>
          </p:cNvCxnSpPr>
          <p:nvPr/>
        </p:nvCxnSpPr>
        <p:spPr bwMode="auto">
          <a:xfrm flipV="1">
            <a:off x="6732588" y="5111366"/>
            <a:ext cx="431700" cy="91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 name="Straight Connector 49"/>
          <p:cNvCxnSpPr>
            <a:endCxn id="46" idx="0"/>
          </p:cNvCxnSpPr>
          <p:nvPr/>
        </p:nvCxnSpPr>
        <p:spPr bwMode="auto">
          <a:xfrm>
            <a:off x="8092230" y="4409172"/>
            <a:ext cx="8683" cy="30611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5" name="Diamond 54"/>
          <p:cNvSpPr/>
          <p:nvPr/>
        </p:nvSpPr>
        <p:spPr bwMode="auto">
          <a:xfrm>
            <a:off x="6713315" y="5043486"/>
            <a:ext cx="184596" cy="153989"/>
          </a:xfrm>
          <a:prstGeom prst="diamond">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56" name="Diamond 55"/>
          <p:cNvSpPr/>
          <p:nvPr/>
        </p:nvSpPr>
        <p:spPr bwMode="auto">
          <a:xfrm>
            <a:off x="6713315" y="3960057"/>
            <a:ext cx="184596" cy="153989"/>
          </a:xfrm>
          <a:prstGeom prst="diamond">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28318989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3"/>
          <p:cNvSpPr>
            <a:spLocks noGrp="1" noChangeArrowheads="1"/>
          </p:cNvSpPr>
          <p:nvPr>
            <p:ph type="title"/>
          </p:nvPr>
        </p:nvSpPr>
        <p:spPr>
          <a:xfrm>
            <a:off x="685800" y="749300"/>
            <a:ext cx="7772400" cy="609600"/>
          </a:xfrm>
        </p:spPr>
        <p:txBody>
          <a:bodyPr/>
          <a:lstStyle/>
          <a:p>
            <a:pPr algn="l"/>
            <a:r>
              <a:rPr lang="en-US" altLang="en-US" sz="3600" dirty="0" smtClean="0">
                <a:cs typeface="Akzidenz-Bd for Chalmers" pitchFamily="2"/>
              </a:rPr>
              <a:t>Example </a:t>
            </a:r>
            <a:r>
              <a:rPr lang="en-US" altLang="en-US" sz="2000" dirty="0" smtClean="0">
                <a:cs typeface="Akzidenz-Bd for Chalmers" pitchFamily="2"/>
              </a:rPr>
              <a:t>(According to</a:t>
            </a:r>
            <a:r>
              <a:rPr lang="en-US" altLang="en-US" sz="3600" dirty="0" smtClean="0">
                <a:cs typeface="Akzidenz-Bd for Chalmers" pitchFamily="2"/>
              </a:rPr>
              <a:t> </a:t>
            </a:r>
            <a:r>
              <a:rPr lang="en-US" altLang="en-US" sz="2000" dirty="0" smtClean="0">
                <a:cs typeface="Akzidenz-Bd for Chalmers" pitchFamily="2"/>
              </a:rPr>
              <a:t>IEEE 1471)</a:t>
            </a:r>
            <a:endParaRPr lang="en-GB" altLang="en-US" sz="2000" dirty="0" smtClean="0">
              <a:cs typeface="Akzidenz-Bd for Chalmers" pitchFamily="2"/>
            </a:endParaRPr>
          </a:p>
        </p:txBody>
      </p:sp>
      <p:sp>
        <p:nvSpPr>
          <p:cNvPr id="132099" name="Text Box 2"/>
          <p:cNvSpPr txBox="1">
            <a:spLocks noChangeArrowheads="1"/>
          </p:cNvSpPr>
          <p:nvPr/>
        </p:nvSpPr>
        <p:spPr bwMode="auto">
          <a:xfrm>
            <a:off x="4567238" y="2744788"/>
            <a:ext cx="922337" cy="406400"/>
          </a:xfrm>
          <a:prstGeom prst="rect">
            <a:avLst/>
          </a:prstGeom>
          <a:solidFill>
            <a:srgbClr val="D4F1FC"/>
          </a:solidFill>
          <a:ln w="9525">
            <a:solidFill>
              <a:schemeClr val="tx1"/>
            </a:solidFill>
            <a:miter lim="800000"/>
            <a:headEnd/>
            <a:tailEnd/>
          </a:ln>
          <a:effectLst>
            <a:outerShdw dist="35921" dir="2700000" algn="ctr" rotWithShape="0">
              <a:schemeClr val="bg2"/>
            </a:outerShdw>
          </a:effec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GB" altLang="en-US" b="1">
                <a:latin typeface="Lucida Sans Unicode" panose="020B0602030504020204" pitchFamily="34" charset="0"/>
              </a:rPr>
              <a:t>         </a:t>
            </a:r>
          </a:p>
        </p:txBody>
      </p:sp>
      <p:sp>
        <p:nvSpPr>
          <p:cNvPr id="132100" name="Text Box 4"/>
          <p:cNvSpPr txBox="1">
            <a:spLocks noChangeArrowheads="1"/>
          </p:cNvSpPr>
          <p:nvPr/>
        </p:nvSpPr>
        <p:spPr bwMode="auto">
          <a:xfrm>
            <a:off x="4437063" y="2838450"/>
            <a:ext cx="927100" cy="406400"/>
          </a:xfrm>
          <a:prstGeom prst="rect">
            <a:avLst/>
          </a:prstGeom>
          <a:solidFill>
            <a:srgbClr val="D4F1FC"/>
          </a:solidFill>
          <a:ln w="9525">
            <a:solidFill>
              <a:schemeClr val="tx1"/>
            </a:solidFill>
            <a:miter lim="800000"/>
            <a:headEnd/>
            <a:tailEnd/>
          </a:ln>
          <a:effectLst>
            <a:outerShdw dist="35921" dir="2700000" algn="ctr" rotWithShape="0">
              <a:schemeClr val="bg2"/>
            </a:outerShdw>
          </a:effec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b="1">
                <a:latin typeface="Lucida Sans Unicode" panose="020B0602030504020204" pitchFamily="34" charset="0"/>
              </a:rPr>
              <a:t>safety</a:t>
            </a:r>
            <a:endParaRPr lang="en-GB" altLang="en-US" b="1">
              <a:latin typeface="Lucida Sans Unicode" panose="020B0602030504020204" pitchFamily="34" charset="0"/>
            </a:endParaRPr>
          </a:p>
        </p:txBody>
      </p:sp>
      <p:sp>
        <p:nvSpPr>
          <p:cNvPr id="132101" name="Text Box 5"/>
          <p:cNvSpPr txBox="1">
            <a:spLocks noChangeArrowheads="1"/>
          </p:cNvSpPr>
          <p:nvPr/>
        </p:nvSpPr>
        <p:spPr bwMode="auto">
          <a:xfrm>
            <a:off x="3779838" y="3933825"/>
            <a:ext cx="2257425" cy="406400"/>
          </a:xfrm>
          <a:prstGeom prst="rect">
            <a:avLst/>
          </a:prstGeom>
          <a:solidFill>
            <a:srgbClr val="D4F1F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b="1">
                <a:latin typeface="Lucida Sans Unicode" panose="020B0602030504020204" pitchFamily="34" charset="0"/>
              </a:rPr>
              <a:t>safety-viewpoint</a:t>
            </a:r>
            <a:endParaRPr lang="en-GB" altLang="en-US" b="1">
              <a:latin typeface="Lucida Sans Unicode" panose="020B0602030504020204" pitchFamily="34" charset="0"/>
            </a:endParaRPr>
          </a:p>
        </p:txBody>
      </p:sp>
      <p:sp>
        <p:nvSpPr>
          <p:cNvPr id="132102" name="Text Box 6"/>
          <p:cNvSpPr txBox="1">
            <a:spLocks noChangeArrowheads="1"/>
          </p:cNvSpPr>
          <p:nvPr/>
        </p:nvSpPr>
        <p:spPr bwMode="auto">
          <a:xfrm>
            <a:off x="3779838" y="4870450"/>
            <a:ext cx="2305050" cy="7191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endParaRPr lang="nl-NL" altLang="en-US" b="1">
              <a:latin typeface="Lucida Sans Unicode" panose="020B0602030504020204" pitchFamily="34" charset="0"/>
            </a:endParaRPr>
          </a:p>
        </p:txBody>
      </p:sp>
      <p:cxnSp>
        <p:nvCxnSpPr>
          <p:cNvPr id="132104" name="AutoShape 8"/>
          <p:cNvCxnSpPr>
            <a:cxnSpLocks noChangeShapeType="1"/>
            <a:stCxn id="132130" idx="2"/>
            <a:endCxn id="132100" idx="0"/>
          </p:cNvCxnSpPr>
          <p:nvPr/>
        </p:nvCxnSpPr>
        <p:spPr bwMode="auto">
          <a:xfrm>
            <a:off x="4887913" y="2187575"/>
            <a:ext cx="12700" cy="6508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05" name="Text Box 9"/>
          <p:cNvSpPr txBox="1">
            <a:spLocks noChangeArrowheads="1"/>
          </p:cNvSpPr>
          <p:nvPr/>
        </p:nvSpPr>
        <p:spPr bwMode="auto">
          <a:xfrm>
            <a:off x="4573588" y="2278063"/>
            <a:ext cx="5293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600" i="1">
                <a:latin typeface="Lucida Sans Unicode" panose="020B0602030504020204" pitchFamily="34" charset="0"/>
              </a:rPr>
              <a:t>has</a:t>
            </a:r>
            <a:endParaRPr lang="en-GB" altLang="en-US" sz="1600" i="1">
              <a:latin typeface="Lucida Sans Unicode" panose="020B0602030504020204" pitchFamily="34" charset="0"/>
            </a:endParaRPr>
          </a:p>
        </p:txBody>
      </p:sp>
      <p:cxnSp>
        <p:nvCxnSpPr>
          <p:cNvPr id="132106" name="AutoShape 10"/>
          <p:cNvCxnSpPr>
            <a:cxnSpLocks noChangeShapeType="1"/>
            <a:stCxn id="132101" idx="2"/>
            <a:endCxn id="132102" idx="0"/>
          </p:cNvCxnSpPr>
          <p:nvPr/>
        </p:nvCxnSpPr>
        <p:spPr bwMode="auto">
          <a:xfrm>
            <a:off x="4908550" y="4340225"/>
            <a:ext cx="23813" cy="53022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07" name="Text Box 11"/>
          <p:cNvSpPr txBox="1">
            <a:spLocks noChangeArrowheads="1"/>
          </p:cNvSpPr>
          <p:nvPr/>
        </p:nvSpPr>
        <p:spPr bwMode="auto">
          <a:xfrm>
            <a:off x="4284663" y="4438650"/>
            <a:ext cx="13949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600" i="1">
                <a:latin typeface="Lucida Sans Unicode" panose="020B0602030504020204" pitchFamily="34" charset="0"/>
              </a:rPr>
              <a:t>conforms to</a:t>
            </a:r>
            <a:endParaRPr lang="en-GB" altLang="en-US" sz="1600" i="1">
              <a:latin typeface="Lucida Sans Unicode" panose="020B0602030504020204" pitchFamily="34" charset="0"/>
            </a:endParaRPr>
          </a:p>
        </p:txBody>
      </p:sp>
      <p:sp>
        <p:nvSpPr>
          <p:cNvPr id="132109" name="Text Box 13"/>
          <p:cNvSpPr txBox="1">
            <a:spLocks noChangeArrowheads="1"/>
          </p:cNvSpPr>
          <p:nvPr/>
        </p:nvSpPr>
        <p:spPr bwMode="auto">
          <a:xfrm>
            <a:off x="4357688" y="5518150"/>
            <a:ext cx="126028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600" i="1">
                <a:latin typeface="Lucida Sans Unicode" panose="020B0602030504020204" pitchFamily="34" charset="0"/>
              </a:rPr>
              <a:t>consists of</a:t>
            </a:r>
            <a:endParaRPr lang="en-GB" altLang="en-US" sz="1600" i="1">
              <a:latin typeface="Lucida Sans Unicode" panose="020B0602030504020204" pitchFamily="34" charset="0"/>
            </a:endParaRPr>
          </a:p>
        </p:txBody>
      </p:sp>
      <p:cxnSp>
        <p:nvCxnSpPr>
          <p:cNvPr id="132111" name="AutoShape 15"/>
          <p:cNvCxnSpPr>
            <a:cxnSpLocks noChangeShapeType="1"/>
            <a:stCxn id="132100" idx="2"/>
            <a:endCxn id="132101" idx="0"/>
          </p:cNvCxnSpPr>
          <p:nvPr/>
        </p:nvCxnSpPr>
        <p:spPr bwMode="auto">
          <a:xfrm>
            <a:off x="4900613" y="3244850"/>
            <a:ext cx="7937" cy="6889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12" name="Text Box 16"/>
          <p:cNvSpPr txBox="1">
            <a:spLocks noChangeArrowheads="1"/>
          </p:cNvSpPr>
          <p:nvPr/>
        </p:nvSpPr>
        <p:spPr bwMode="auto">
          <a:xfrm>
            <a:off x="4068763" y="3357563"/>
            <a:ext cx="17395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600" i="1" dirty="0">
                <a:latin typeface="Lucida Sans Unicode" panose="020B0602030504020204" pitchFamily="34" charset="0"/>
              </a:rPr>
              <a:t>is </a:t>
            </a:r>
            <a:r>
              <a:rPr lang="en-US" altLang="en-US" sz="1600" i="1" dirty="0" smtClean="0">
                <a:latin typeface="Lucida Sans Unicode" panose="020B0602030504020204" pitchFamily="34" charset="0"/>
              </a:rPr>
              <a:t>addressed by</a:t>
            </a:r>
            <a:endParaRPr lang="en-GB" altLang="en-US" sz="1600" i="1" dirty="0">
              <a:latin typeface="Lucida Sans Unicode" panose="020B0602030504020204" pitchFamily="34" charset="0"/>
            </a:endParaRPr>
          </a:p>
        </p:txBody>
      </p:sp>
      <p:sp>
        <p:nvSpPr>
          <p:cNvPr id="132113" name="Text Box 17"/>
          <p:cNvSpPr txBox="1">
            <a:spLocks noChangeArrowheads="1"/>
          </p:cNvSpPr>
          <p:nvPr/>
        </p:nvSpPr>
        <p:spPr bwMode="auto">
          <a:xfrm>
            <a:off x="447675" y="4872038"/>
            <a:ext cx="1812925" cy="711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US" altLang="en-US" b="1">
                <a:latin typeface="Lucida Sans Unicode" panose="020B0602030504020204" pitchFamily="34" charset="0"/>
              </a:rPr>
              <a:t>architectural </a:t>
            </a:r>
          </a:p>
          <a:p>
            <a:pPr algn="ctr" eaLnBrk="1" hangingPunct="1">
              <a:spcBef>
                <a:spcPct val="0"/>
              </a:spcBef>
              <a:buSzTx/>
              <a:buFontTx/>
              <a:buNone/>
            </a:pPr>
            <a:r>
              <a:rPr lang="en-US" altLang="en-US" b="1">
                <a:latin typeface="Lucida Sans Unicode" panose="020B0602030504020204" pitchFamily="34" charset="0"/>
              </a:rPr>
              <a:t>description</a:t>
            </a:r>
            <a:endParaRPr lang="en-GB" altLang="en-US" b="1">
              <a:latin typeface="Lucida Sans Unicode" panose="020B0602030504020204" pitchFamily="34" charset="0"/>
            </a:endParaRPr>
          </a:p>
        </p:txBody>
      </p:sp>
      <p:sp>
        <p:nvSpPr>
          <p:cNvPr id="132114" name="Text Box 18"/>
          <p:cNvSpPr txBox="1">
            <a:spLocks noChangeArrowheads="1"/>
          </p:cNvSpPr>
          <p:nvPr/>
        </p:nvSpPr>
        <p:spPr bwMode="auto">
          <a:xfrm>
            <a:off x="323528" y="1773238"/>
            <a:ext cx="2064989" cy="400110"/>
          </a:xfrm>
          <a:prstGeom prst="rect">
            <a:avLst/>
          </a:prstGeom>
          <a:solidFill>
            <a:srgbClr val="D4F1FC"/>
          </a:solidFill>
          <a:ln w="9525">
            <a:solidFill>
              <a:schemeClr val="tx1"/>
            </a:solidFill>
            <a:miter lim="800000"/>
            <a:headEnd/>
            <a:tailEnd/>
          </a:ln>
          <a:effectLst>
            <a:outerShdw dist="35921" dir="2700000" algn="ctr" rotWithShape="0">
              <a:schemeClr val="bg2"/>
            </a:outerShdw>
          </a:effec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b="1" dirty="0">
                <a:latin typeface="Lucida Sans Unicode" panose="020B0602030504020204" pitchFamily="34" charset="0"/>
              </a:rPr>
              <a:t>Railway </a:t>
            </a:r>
            <a:r>
              <a:rPr lang="en-US" altLang="en-US" b="1" dirty="0" smtClean="0">
                <a:latin typeface="Lucida Sans Unicode" panose="020B0602030504020204" pitchFamily="34" charset="0"/>
              </a:rPr>
              <a:t>system</a:t>
            </a:r>
            <a:endParaRPr lang="en-GB" altLang="en-US" b="1" dirty="0">
              <a:latin typeface="Lucida Sans Unicode" panose="020B0602030504020204" pitchFamily="34" charset="0"/>
            </a:endParaRPr>
          </a:p>
        </p:txBody>
      </p:sp>
      <p:sp>
        <p:nvSpPr>
          <p:cNvPr id="132115" name="Text Box 19"/>
          <p:cNvSpPr txBox="1">
            <a:spLocks noChangeArrowheads="1"/>
          </p:cNvSpPr>
          <p:nvPr/>
        </p:nvSpPr>
        <p:spPr bwMode="auto">
          <a:xfrm>
            <a:off x="539750" y="3357563"/>
            <a:ext cx="1663700"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b="1">
                <a:latin typeface="Lucida Sans Unicode" panose="020B0602030504020204" pitchFamily="34" charset="0"/>
              </a:rPr>
              <a:t>architecture</a:t>
            </a:r>
            <a:endParaRPr lang="en-GB" altLang="en-US" b="1">
              <a:latin typeface="Lucida Sans Unicode" panose="020B0602030504020204" pitchFamily="34" charset="0"/>
            </a:endParaRPr>
          </a:p>
        </p:txBody>
      </p:sp>
      <p:cxnSp>
        <p:nvCxnSpPr>
          <p:cNvPr id="132116" name="AutoShape 20"/>
          <p:cNvCxnSpPr>
            <a:cxnSpLocks noChangeShapeType="1"/>
            <a:stCxn id="132114" idx="3"/>
            <a:endCxn id="132130" idx="1"/>
          </p:cNvCxnSpPr>
          <p:nvPr/>
        </p:nvCxnSpPr>
        <p:spPr bwMode="auto">
          <a:xfrm>
            <a:off x="2388517" y="1973293"/>
            <a:ext cx="1699296" cy="1108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17" name="Text Box 21"/>
          <p:cNvSpPr txBox="1">
            <a:spLocks noChangeArrowheads="1"/>
          </p:cNvSpPr>
          <p:nvPr/>
        </p:nvSpPr>
        <p:spPr bwMode="auto">
          <a:xfrm>
            <a:off x="2413000" y="1557338"/>
            <a:ext cx="5293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600" i="1">
                <a:latin typeface="Lucida Sans Unicode" panose="020B0602030504020204" pitchFamily="34" charset="0"/>
              </a:rPr>
              <a:t>has</a:t>
            </a:r>
            <a:endParaRPr lang="en-GB" altLang="en-US" sz="1600" i="1">
              <a:latin typeface="Lucida Sans Unicode" panose="020B0602030504020204" pitchFamily="34" charset="0"/>
            </a:endParaRPr>
          </a:p>
        </p:txBody>
      </p:sp>
      <p:cxnSp>
        <p:nvCxnSpPr>
          <p:cNvPr id="132118" name="AutoShape 22"/>
          <p:cNvCxnSpPr>
            <a:cxnSpLocks noChangeShapeType="1"/>
            <a:stCxn id="132114" idx="2"/>
            <a:endCxn id="132115" idx="0"/>
          </p:cNvCxnSpPr>
          <p:nvPr/>
        </p:nvCxnSpPr>
        <p:spPr bwMode="auto">
          <a:xfrm>
            <a:off x="1356023" y="2173348"/>
            <a:ext cx="15577" cy="118421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19" name="Text Box 23"/>
          <p:cNvSpPr txBox="1">
            <a:spLocks noChangeArrowheads="1"/>
          </p:cNvSpPr>
          <p:nvPr/>
        </p:nvSpPr>
        <p:spPr bwMode="auto">
          <a:xfrm>
            <a:off x="654050" y="2600325"/>
            <a:ext cx="5293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600" i="1">
                <a:latin typeface="Lucida Sans Unicode" panose="020B0602030504020204" pitchFamily="34" charset="0"/>
              </a:rPr>
              <a:t>has</a:t>
            </a:r>
            <a:endParaRPr lang="en-GB" altLang="en-US" sz="1600" i="1">
              <a:latin typeface="Lucida Sans Unicode" panose="020B0602030504020204" pitchFamily="34" charset="0"/>
            </a:endParaRPr>
          </a:p>
        </p:txBody>
      </p:sp>
      <p:cxnSp>
        <p:nvCxnSpPr>
          <p:cNvPr id="132120" name="AutoShape 24"/>
          <p:cNvCxnSpPr>
            <a:cxnSpLocks noChangeShapeType="1"/>
            <a:stCxn id="132115" idx="2"/>
            <a:endCxn id="132113" idx="0"/>
          </p:cNvCxnSpPr>
          <p:nvPr/>
        </p:nvCxnSpPr>
        <p:spPr bwMode="auto">
          <a:xfrm flipH="1">
            <a:off x="1354138" y="3763963"/>
            <a:ext cx="17462" cy="11080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21" name="Text Box 25"/>
          <p:cNvSpPr txBox="1">
            <a:spLocks noChangeArrowheads="1"/>
          </p:cNvSpPr>
          <p:nvPr/>
        </p:nvSpPr>
        <p:spPr bwMode="auto">
          <a:xfrm>
            <a:off x="534924" y="4124325"/>
            <a:ext cx="145745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US" altLang="en-US" sz="1600" i="1">
                <a:latin typeface="Lucida Sans Unicode" panose="020B0602030504020204" pitchFamily="34" charset="0"/>
              </a:rPr>
              <a:t>described by</a:t>
            </a:r>
            <a:endParaRPr lang="en-GB" altLang="en-US" sz="1600" i="1">
              <a:latin typeface="Lucida Sans Unicode" panose="020B0602030504020204" pitchFamily="34" charset="0"/>
            </a:endParaRPr>
          </a:p>
        </p:txBody>
      </p:sp>
      <p:cxnSp>
        <p:nvCxnSpPr>
          <p:cNvPr id="132122" name="AutoShape 26"/>
          <p:cNvCxnSpPr>
            <a:cxnSpLocks noChangeShapeType="1"/>
            <a:stCxn id="132113" idx="3"/>
            <a:endCxn id="132102" idx="1"/>
          </p:cNvCxnSpPr>
          <p:nvPr/>
        </p:nvCxnSpPr>
        <p:spPr bwMode="auto">
          <a:xfrm>
            <a:off x="2260600" y="5227638"/>
            <a:ext cx="1519238" cy="3175"/>
          </a:xfrm>
          <a:prstGeom prst="bentConnector3">
            <a:avLst>
              <a:gd name="adj1" fmla="val 49949"/>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123" name="Text Box 27"/>
          <p:cNvSpPr txBox="1">
            <a:spLocks noChangeArrowheads="1"/>
          </p:cNvSpPr>
          <p:nvPr/>
        </p:nvSpPr>
        <p:spPr bwMode="auto">
          <a:xfrm>
            <a:off x="2353628" y="5229200"/>
            <a:ext cx="12474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US" altLang="en-US" sz="1400" b="1" i="1">
                <a:latin typeface="Lucida Sans Unicode" panose="020B0602030504020204" pitchFamily="34" charset="0"/>
              </a:rPr>
              <a:t>is organised</a:t>
            </a:r>
          </a:p>
          <a:p>
            <a:pPr algn="ctr" eaLnBrk="1" hangingPunct="1">
              <a:spcBef>
                <a:spcPct val="0"/>
              </a:spcBef>
              <a:buSzTx/>
              <a:buFontTx/>
              <a:buNone/>
            </a:pPr>
            <a:r>
              <a:rPr lang="en-US" altLang="en-US" sz="1400" b="1" i="1">
                <a:latin typeface="Lucida Sans Unicode" panose="020B0602030504020204" pitchFamily="34" charset="0"/>
              </a:rPr>
              <a:t>by</a:t>
            </a:r>
            <a:endParaRPr lang="en-GB" altLang="en-US" sz="1400" b="1" i="1">
              <a:latin typeface="Lucida Sans Unicode" panose="020B0602030504020204" pitchFamily="34" charset="0"/>
            </a:endParaRPr>
          </a:p>
        </p:txBody>
      </p:sp>
      <p:sp>
        <p:nvSpPr>
          <p:cNvPr id="132124" name="Text Box 28"/>
          <p:cNvSpPr txBox="1">
            <a:spLocks noChangeArrowheads="1"/>
          </p:cNvSpPr>
          <p:nvPr/>
        </p:nvSpPr>
        <p:spPr bwMode="auto">
          <a:xfrm>
            <a:off x="3636963" y="1557338"/>
            <a:ext cx="4937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400">
                <a:latin typeface="Lucida Sans Unicode" panose="020B0602030504020204" pitchFamily="34" charset="0"/>
              </a:rPr>
              <a:t>1..</a:t>
            </a:r>
            <a:r>
              <a:rPr lang="en-US" altLang="en-US" sz="1400" b="1">
                <a:latin typeface="Lucida Sans Unicode" panose="020B0602030504020204" pitchFamily="34" charset="0"/>
              </a:rPr>
              <a:t>*</a:t>
            </a:r>
            <a:endParaRPr lang="en-GB" altLang="en-US" sz="1400" b="1">
              <a:latin typeface="Lucida Sans Unicode" panose="020B0602030504020204" pitchFamily="34" charset="0"/>
            </a:endParaRPr>
          </a:p>
        </p:txBody>
      </p:sp>
      <p:sp>
        <p:nvSpPr>
          <p:cNvPr id="132125" name="Text Box 29"/>
          <p:cNvSpPr txBox="1">
            <a:spLocks noChangeArrowheads="1"/>
          </p:cNvSpPr>
          <p:nvPr/>
        </p:nvSpPr>
        <p:spPr bwMode="auto">
          <a:xfrm>
            <a:off x="5437188" y="2638425"/>
            <a:ext cx="4937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400">
                <a:latin typeface="Lucida Sans Unicode" panose="020B0602030504020204" pitchFamily="34" charset="0"/>
              </a:rPr>
              <a:t>1..</a:t>
            </a:r>
            <a:r>
              <a:rPr lang="en-US" altLang="en-US" sz="1400" b="1">
                <a:latin typeface="Lucida Sans Unicode" panose="020B0602030504020204" pitchFamily="34" charset="0"/>
              </a:rPr>
              <a:t>*</a:t>
            </a:r>
            <a:endParaRPr lang="en-GB" altLang="en-US" sz="1400" b="1">
              <a:latin typeface="Lucida Sans Unicode" panose="020B0602030504020204" pitchFamily="34" charset="0"/>
            </a:endParaRPr>
          </a:p>
        </p:txBody>
      </p:sp>
      <p:sp>
        <p:nvSpPr>
          <p:cNvPr id="132126" name="Text Box 30"/>
          <p:cNvSpPr txBox="1">
            <a:spLocks noChangeArrowheads="1"/>
          </p:cNvSpPr>
          <p:nvPr/>
        </p:nvSpPr>
        <p:spPr bwMode="auto">
          <a:xfrm>
            <a:off x="5508625" y="3732213"/>
            <a:ext cx="4937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400">
                <a:latin typeface="Lucida Sans Unicode" panose="020B0602030504020204" pitchFamily="34" charset="0"/>
              </a:rPr>
              <a:t>1..</a:t>
            </a:r>
            <a:r>
              <a:rPr lang="en-US" altLang="en-US" sz="1400" b="1">
                <a:latin typeface="Lucida Sans Unicode" panose="020B0602030504020204" pitchFamily="34" charset="0"/>
              </a:rPr>
              <a:t>*</a:t>
            </a:r>
            <a:endParaRPr lang="en-GB" altLang="en-US" sz="1400" b="1">
              <a:latin typeface="Lucida Sans Unicode" panose="020B0602030504020204" pitchFamily="34" charset="0"/>
            </a:endParaRPr>
          </a:p>
        </p:txBody>
      </p:sp>
      <p:sp>
        <p:nvSpPr>
          <p:cNvPr id="132128" name="Text Box 32"/>
          <p:cNvSpPr txBox="1">
            <a:spLocks noChangeArrowheads="1"/>
          </p:cNvSpPr>
          <p:nvPr/>
        </p:nvSpPr>
        <p:spPr bwMode="auto">
          <a:xfrm>
            <a:off x="1363663" y="4562475"/>
            <a:ext cx="2968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400">
                <a:latin typeface="Lucida Sans Unicode" panose="020B0602030504020204" pitchFamily="34" charset="0"/>
              </a:rPr>
              <a:t>1</a:t>
            </a:r>
            <a:endParaRPr lang="en-GB" altLang="en-US" sz="1400" b="1">
              <a:latin typeface="Lucida Sans Unicode" panose="020B0602030504020204" pitchFamily="34" charset="0"/>
            </a:endParaRPr>
          </a:p>
        </p:txBody>
      </p:sp>
      <p:sp>
        <p:nvSpPr>
          <p:cNvPr id="132129" name="Text Box 33"/>
          <p:cNvSpPr txBox="1">
            <a:spLocks noChangeArrowheads="1"/>
          </p:cNvSpPr>
          <p:nvPr/>
        </p:nvSpPr>
        <p:spPr bwMode="auto">
          <a:xfrm>
            <a:off x="4137025" y="1706563"/>
            <a:ext cx="1651000" cy="406400"/>
          </a:xfrm>
          <a:prstGeom prst="rect">
            <a:avLst/>
          </a:prstGeom>
          <a:solidFill>
            <a:srgbClr val="D4F1FC"/>
          </a:solidFill>
          <a:ln w="9525">
            <a:solidFill>
              <a:schemeClr val="tx1"/>
            </a:solidFill>
            <a:miter lim="800000"/>
            <a:headEnd/>
            <a:tailEnd/>
          </a:ln>
          <a:effectLst>
            <a:outerShdw dist="35921" dir="2700000" algn="ctr" rotWithShape="0">
              <a:schemeClr val="bg2"/>
            </a:outerShdw>
          </a:effec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b="1">
                <a:latin typeface="Lucida Sans Unicode" panose="020B0602030504020204" pitchFamily="34" charset="0"/>
              </a:rPr>
              <a:t>                  </a:t>
            </a:r>
            <a:endParaRPr lang="en-GB" altLang="en-US" b="1">
              <a:latin typeface="Lucida Sans Unicode" panose="020B0602030504020204" pitchFamily="34" charset="0"/>
            </a:endParaRPr>
          </a:p>
        </p:txBody>
      </p:sp>
      <p:sp>
        <p:nvSpPr>
          <p:cNvPr id="132130" name="Text Box 34"/>
          <p:cNvSpPr txBox="1">
            <a:spLocks noChangeArrowheads="1"/>
          </p:cNvSpPr>
          <p:nvPr/>
        </p:nvSpPr>
        <p:spPr bwMode="auto">
          <a:xfrm>
            <a:off x="4087813" y="1781175"/>
            <a:ext cx="1600200" cy="406400"/>
          </a:xfrm>
          <a:prstGeom prst="rect">
            <a:avLst/>
          </a:prstGeom>
          <a:solidFill>
            <a:srgbClr val="D4F1FC"/>
          </a:solidFill>
          <a:ln w="9525">
            <a:solidFill>
              <a:schemeClr val="tx1"/>
            </a:solidFill>
            <a:miter lim="800000"/>
            <a:headEnd/>
            <a:tailEnd/>
          </a:ln>
          <a:effectLst>
            <a:outerShdw dist="35921" dir="2700000" algn="ctr" rotWithShape="0">
              <a:schemeClr val="bg2"/>
            </a:outerShdw>
          </a:effec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b="1">
                <a:latin typeface="Lucida Sans Unicode" panose="020B0602030504020204" pitchFamily="34" charset="0"/>
              </a:rPr>
              <a:t> Passenger </a:t>
            </a:r>
            <a:endParaRPr lang="en-GB" altLang="en-US" b="1">
              <a:latin typeface="Lucida Sans Unicode" panose="020B0602030504020204" pitchFamily="34" charset="0"/>
            </a:endParaRPr>
          </a:p>
        </p:txBody>
      </p:sp>
      <p:sp>
        <p:nvSpPr>
          <p:cNvPr id="132131" name="Text Box 35"/>
          <p:cNvSpPr txBox="1">
            <a:spLocks noChangeArrowheads="1"/>
          </p:cNvSpPr>
          <p:nvPr/>
        </p:nvSpPr>
        <p:spPr bwMode="auto">
          <a:xfrm>
            <a:off x="3803650" y="4889500"/>
            <a:ext cx="1204913" cy="314325"/>
          </a:xfrm>
          <a:prstGeom prst="rect">
            <a:avLst/>
          </a:prstGeom>
          <a:solidFill>
            <a:srgbClr val="D4F1F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400" b="1">
                <a:latin typeface="Lucida Sans Unicode" panose="020B0602030504020204" pitchFamily="34" charset="0"/>
              </a:rPr>
              <a:t>behaviour</a:t>
            </a:r>
            <a:endParaRPr lang="en-GB" altLang="en-US" sz="1400" b="1">
              <a:latin typeface="Lucida Sans Unicode" panose="020B0602030504020204" pitchFamily="34" charset="0"/>
            </a:endParaRPr>
          </a:p>
        </p:txBody>
      </p:sp>
      <p:sp>
        <p:nvSpPr>
          <p:cNvPr id="132132" name="Text Box 36"/>
          <p:cNvSpPr txBox="1">
            <a:spLocks noChangeArrowheads="1"/>
          </p:cNvSpPr>
          <p:nvPr/>
        </p:nvSpPr>
        <p:spPr bwMode="auto">
          <a:xfrm>
            <a:off x="3803650" y="5246688"/>
            <a:ext cx="1214438" cy="314325"/>
          </a:xfrm>
          <a:prstGeom prst="rect">
            <a:avLst/>
          </a:prstGeom>
          <a:solidFill>
            <a:srgbClr val="D4F1F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400" b="1">
                <a:latin typeface="Lucida Sans Unicode" panose="020B0602030504020204" pitchFamily="34" charset="0"/>
              </a:rPr>
              <a:t>deployment</a:t>
            </a:r>
            <a:endParaRPr lang="en-GB" altLang="en-US" sz="1400" b="1">
              <a:latin typeface="Lucida Sans Unicode" panose="020B0602030504020204" pitchFamily="34" charset="0"/>
            </a:endParaRPr>
          </a:p>
        </p:txBody>
      </p:sp>
      <p:sp>
        <p:nvSpPr>
          <p:cNvPr id="132133" name="Text Box 37"/>
          <p:cNvSpPr txBox="1">
            <a:spLocks noChangeArrowheads="1"/>
          </p:cNvSpPr>
          <p:nvPr/>
        </p:nvSpPr>
        <p:spPr bwMode="auto">
          <a:xfrm>
            <a:off x="5076825" y="5240338"/>
            <a:ext cx="936625" cy="314325"/>
          </a:xfrm>
          <a:prstGeom prst="rect">
            <a:avLst/>
          </a:prstGeom>
          <a:solidFill>
            <a:srgbClr val="D4F1F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US" altLang="en-US" sz="1400" b="1">
                <a:latin typeface="Lucida Sans Unicode" panose="020B0602030504020204" pitchFamily="34" charset="0"/>
              </a:rPr>
              <a:t>…</a:t>
            </a:r>
            <a:endParaRPr lang="en-GB" altLang="en-US" sz="1400" b="1">
              <a:latin typeface="Lucida Sans Unicode" panose="020B0602030504020204" pitchFamily="34" charset="0"/>
            </a:endParaRPr>
          </a:p>
        </p:txBody>
      </p:sp>
      <p:sp>
        <p:nvSpPr>
          <p:cNvPr id="132134" name="Text Box 38"/>
          <p:cNvSpPr txBox="1">
            <a:spLocks noChangeArrowheads="1"/>
          </p:cNvSpPr>
          <p:nvPr/>
        </p:nvSpPr>
        <p:spPr bwMode="auto">
          <a:xfrm>
            <a:off x="5057775" y="4889500"/>
            <a:ext cx="974725" cy="314325"/>
          </a:xfrm>
          <a:prstGeom prst="rect">
            <a:avLst/>
          </a:prstGeom>
          <a:solidFill>
            <a:srgbClr val="D4F1F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400" b="1">
                <a:latin typeface="Lucida Sans Unicode" panose="020B0602030504020204" pitchFamily="34" charset="0"/>
              </a:rPr>
              <a:t>structure</a:t>
            </a:r>
            <a:endParaRPr lang="en-GB" altLang="en-US" sz="1400" b="1">
              <a:latin typeface="Lucida Sans Unicode" panose="020B0602030504020204" pitchFamily="34" charset="0"/>
            </a:endParaRPr>
          </a:p>
        </p:txBody>
      </p:sp>
      <p:pic>
        <p:nvPicPr>
          <p:cNvPr id="132135" name="Picture 39" descr="Image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1925" y="4465806"/>
            <a:ext cx="2336800" cy="2284413"/>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sp>
        <p:nvSpPr>
          <p:cNvPr id="132136" name="Text Box 40"/>
          <p:cNvSpPr txBox="1">
            <a:spLocks noChangeArrowheads="1"/>
          </p:cNvSpPr>
          <p:nvPr/>
        </p:nvSpPr>
        <p:spPr bwMode="auto">
          <a:xfrm>
            <a:off x="6490006" y="3645024"/>
            <a:ext cx="2373312" cy="707886"/>
          </a:xfrm>
          <a:prstGeom prst="rect">
            <a:avLst/>
          </a:prstGeom>
          <a:solidFill>
            <a:srgbClr val="D4F1FC"/>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US" altLang="en-US" i="1" dirty="0" smtClean="0">
                <a:latin typeface="Lucida Sans Unicode" panose="020B0602030504020204" pitchFamily="34" charset="0"/>
              </a:rPr>
              <a:t>Model-kind:</a:t>
            </a:r>
            <a:endParaRPr lang="en-US" altLang="en-US" i="1" dirty="0">
              <a:latin typeface="Lucida Sans Unicode" panose="020B0602030504020204" pitchFamily="34" charset="0"/>
            </a:endParaRPr>
          </a:p>
          <a:p>
            <a:pPr algn="ctr" eaLnBrk="1" hangingPunct="1">
              <a:spcBef>
                <a:spcPct val="0"/>
              </a:spcBef>
              <a:buSzTx/>
              <a:buFontTx/>
              <a:buNone/>
            </a:pPr>
            <a:r>
              <a:rPr lang="en-US" altLang="en-US" i="1" dirty="0">
                <a:latin typeface="Lucida Sans Unicode" panose="020B0602030504020204" pitchFamily="34" charset="0"/>
              </a:rPr>
              <a:t>Fault trees</a:t>
            </a:r>
            <a:endParaRPr lang="en-GB" altLang="en-US" i="1" dirty="0">
              <a:latin typeface="Lucida Sans Unicode" panose="020B0602030504020204" pitchFamily="34" charset="0"/>
            </a:endParaRPr>
          </a:p>
        </p:txBody>
      </p:sp>
      <p:cxnSp>
        <p:nvCxnSpPr>
          <p:cNvPr id="41" name="Straight Connector 40"/>
          <p:cNvCxnSpPr/>
          <p:nvPr/>
        </p:nvCxnSpPr>
        <p:spPr bwMode="auto">
          <a:xfrm flipV="1">
            <a:off x="6110510" y="5203825"/>
            <a:ext cx="401415" cy="393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2" name="Diamond 41"/>
          <p:cNvSpPr/>
          <p:nvPr/>
        </p:nvSpPr>
        <p:spPr bwMode="auto">
          <a:xfrm>
            <a:off x="6091237" y="5126830"/>
            <a:ext cx="184596" cy="153989"/>
          </a:xfrm>
          <a:prstGeom prst="diamond">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cxnSp>
        <p:nvCxnSpPr>
          <p:cNvPr id="44" name="Straight Connector 43"/>
          <p:cNvCxnSpPr/>
          <p:nvPr/>
        </p:nvCxnSpPr>
        <p:spPr bwMode="auto">
          <a:xfrm>
            <a:off x="6050263" y="4122331"/>
            <a:ext cx="439743" cy="199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5" name="Diamond 44"/>
          <p:cNvSpPr/>
          <p:nvPr/>
        </p:nvSpPr>
        <p:spPr bwMode="auto">
          <a:xfrm>
            <a:off x="6030990" y="4041404"/>
            <a:ext cx="184596" cy="153989"/>
          </a:xfrm>
          <a:prstGeom prst="diamond">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cxnSp>
        <p:nvCxnSpPr>
          <p:cNvPr id="4" name="Straight Connector 3"/>
          <p:cNvCxnSpPr>
            <a:stCxn id="132136" idx="2"/>
            <a:endCxn id="132135" idx="0"/>
          </p:cNvCxnSpPr>
          <p:nvPr/>
        </p:nvCxnSpPr>
        <p:spPr bwMode="auto">
          <a:xfrm>
            <a:off x="7676662" y="4352910"/>
            <a:ext cx="3663" cy="112896"/>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65382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r>
              <a:rPr lang="en-US" altLang="en-US" smtClean="0">
                <a:cs typeface="Akzidenz-Bd for Chalmers" pitchFamily="2"/>
              </a:rPr>
              <a:t>4+1 Views Model</a:t>
            </a:r>
            <a:endParaRPr lang="en-GB" altLang="en-US" smtClean="0">
              <a:cs typeface="Akzidenz-Bd for Chalmers" pitchFamily="2"/>
            </a:endParaRPr>
          </a:p>
        </p:txBody>
      </p:sp>
      <p:sp>
        <p:nvSpPr>
          <p:cNvPr id="134147" name="Text Box 3"/>
          <p:cNvSpPr txBox="1">
            <a:spLocks noChangeArrowheads="1"/>
          </p:cNvSpPr>
          <p:nvPr/>
        </p:nvSpPr>
        <p:spPr bwMode="auto">
          <a:xfrm>
            <a:off x="593725" y="2174875"/>
            <a:ext cx="66595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2400">
                <a:latin typeface="Lucida Sans Unicode" panose="020B0602030504020204" pitchFamily="34" charset="0"/>
              </a:rPr>
              <a:t>Borrowed from Grady Booch on architecting</a:t>
            </a:r>
          </a:p>
          <a:p>
            <a:pPr eaLnBrk="1" hangingPunct="1">
              <a:spcBef>
                <a:spcPct val="0"/>
              </a:spcBef>
              <a:buSzTx/>
              <a:buFontTx/>
              <a:buNone/>
            </a:pPr>
            <a:r>
              <a:rPr lang="en-US" altLang="en-US" sz="2400">
                <a:latin typeface="Lucida Sans Unicode" panose="020B0602030504020204" pitchFamily="34" charset="0"/>
                <a:hlinkClick r:id="rId3"/>
              </a:rPr>
              <a:t>www.rational.com</a:t>
            </a:r>
            <a:r>
              <a:rPr lang="en-US" altLang="en-US" sz="2400">
                <a:latin typeface="Lucida Sans Unicode" panose="020B0602030504020204" pitchFamily="34" charset="0"/>
              </a:rPr>
              <a:t> </a:t>
            </a:r>
            <a:endParaRPr lang="en-GB" altLang="en-US" sz="2400">
              <a:latin typeface="Lucida Sans Unicode" panose="020B0602030504020204" pitchFamily="34" charset="0"/>
            </a:endParaRPr>
          </a:p>
        </p:txBody>
      </p:sp>
      <p:sp>
        <p:nvSpPr>
          <p:cNvPr id="134148" name="Text Box 4"/>
          <p:cNvSpPr txBox="1">
            <a:spLocks noChangeArrowheads="1"/>
          </p:cNvSpPr>
          <p:nvPr/>
        </p:nvSpPr>
        <p:spPr bwMode="auto">
          <a:xfrm>
            <a:off x="593725" y="3781425"/>
            <a:ext cx="79470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2400">
                <a:latin typeface="Lucida Sans Unicode" panose="020B0602030504020204" pitchFamily="34" charset="0"/>
              </a:rPr>
              <a:t>Approach inspired by 4+1 views model by Kruchten</a:t>
            </a:r>
          </a:p>
        </p:txBody>
      </p:sp>
    </p:spTree>
    <p:extLst>
      <p:ext uri="{BB962C8B-B14F-4D97-AF65-F5344CB8AC3E}">
        <p14:creationId xmlns:p14="http://schemas.microsoft.com/office/powerpoint/2010/main" val="2049724699"/>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036"/>
          <p:cNvSpPr>
            <a:spLocks noGrp="1" noChangeArrowheads="1"/>
          </p:cNvSpPr>
          <p:nvPr>
            <p:ph type="title" idx="4294967295"/>
          </p:nvPr>
        </p:nvSpPr>
        <p:spPr>
          <a:xfrm>
            <a:off x="0" y="600075"/>
            <a:ext cx="9144000" cy="1028700"/>
          </a:xfrm>
        </p:spPr>
        <p:txBody>
          <a:bodyPr/>
          <a:lstStyle/>
          <a:p>
            <a:r>
              <a:rPr lang="en-US" altLang="en-US" smtClean="0">
                <a:cs typeface="Akzidenz-Bd for Chalmers" pitchFamily="2"/>
              </a:rPr>
              <a:t>The 4 + 1 View Model   </a:t>
            </a:r>
            <a:r>
              <a:rPr lang="en-US" altLang="en-US" sz="2800" smtClean="0">
                <a:cs typeface="Akzidenz-Bd for Chalmers" pitchFamily="2"/>
              </a:rPr>
              <a:t>(Kruchten95)</a:t>
            </a:r>
            <a:endParaRPr lang="en-GB" altLang="en-US" sz="2800" smtClean="0">
              <a:cs typeface="Akzidenz-Bd for Chalmers" pitchFamily="2"/>
            </a:endParaRPr>
          </a:p>
        </p:txBody>
      </p:sp>
      <p:sp>
        <p:nvSpPr>
          <p:cNvPr id="136195" name="AutoShape 1026"/>
          <p:cNvSpPr>
            <a:spLocks noChangeArrowheads="1"/>
          </p:cNvSpPr>
          <p:nvPr/>
        </p:nvSpPr>
        <p:spPr bwMode="auto">
          <a:xfrm>
            <a:off x="425450" y="3641725"/>
            <a:ext cx="8718550" cy="1935163"/>
          </a:xfrm>
          <a:prstGeom prst="curvedUpArrow">
            <a:avLst>
              <a:gd name="adj1" fmla="val 90107"/>
              <a:gd name="adj2" fmla="val 180213"/>
              <a:gd name="adj3" fmla="val 33333"/>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endParaRPr lang="sv-SE" altLang="en-US" sz="2400">
              <a:latin typeface="Times New Roman" panose="02020603050405020304" pitchFamily="18" charset="0"/>
            </a:endParaRPr>
          </a:p>
        </p:txBody>
      </p:sp>
      <p:sp>
        <p:nvSpPr>
          <p:cNvPr id="136196" name="AutoShape 1027"/>
          <p:cNvSpPr>
            <a:spLocks noChangeArrowheads="1"/>
          </p:cNvSpPr>
          <p:nvPr/>
        </p:nvSpPr>
        <p:spPr bwMode="auto">
          <a:xfrm rot="5400000">
            <a:off x="1929606" y="-81756"/>
            <a:ext cx="1431925" cy="4738688"/>
          </a:xfrm>
          <a:prstGeom prst="curvedRightArrow">
            <a:avLst>
              <a:gd name="adj1" fmla="val 66186"/>
              <a:gd name="adj2" fmla="val 132373"/>
              <a:gd name="adj3" fmla="val 33333"/>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endParaRPr lang="sv-SE" altLang="en-US" sz="2400">
              <a:latin typeface="Times New Roman" panose="02020603050405020304" pitchFamily="18" charset="0"/>
            </a:endParaRPr>
          </a:p>
        </p:txBody>
      </p:sp>
      <p:sp>
        <p:nvSpPr>
          <p:cNvPr id="136197" name="Text Box 1028"/>
          <p:cNvSpPr txBox="1">
            <a:spLocks noChangeArrowheads="1"/>
          </p:cNvSpPr>
          <p:nvPr/>
        </p:nvSpPr>
        <p:spPr bwMode="auto">
          <a:xfrm>
            <a:off x="190500" y="5289550"/>
            <a:ext cx="3840163"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spcBef>
                <a:spcPct val="0"/>
              </a:spcBef>
              <a:buSzTx/>
              <a:buFontTx/>
              <a:buNone/>
            </a:pPr>
            <a:r>
              <a:rPr lang="en-US" altLang="en-US" sz="2400" b="1">
                <a:latin typeface="Times New Roman" panose="02020603050405020304" pitchFamily="18" charset="0"/>
              </a:rPr>
              <a:t>Statechart diagrams (intra)</a:t>
            </a:r>
          </a:p>
          <a:p>
            <a:pPr>
              <a:spcBef>
                <a:spcPct val="0"/>
              </a:spcBef>
              <a:buSzTx/>
              <a:buFontTx/>
              <a:buNone/>
            </a:pPr>
            <a:r>
              <a:rPr lang="en-US" altLang="en-US" sz="2400" b="1">
                <a:latin typeface="Times New Roman" panose="02020603050405020304" pitchFamily="18" charset="0"/>
              </a:rPr>
              <a:t>Interaction diagrams (inter)</a:t>
            </a:r>
          </a:p>
        </p:txBody>
      </p:sp>
      <p:sp>
        <p:nvSpPr>
          <p:cNvPr id="136198" name="Text Box 1029"/>
          <p:cNvSpPr txBox="1">
            <a:spLocks noChangeArrowheads="1"/>
          </p:cNvSpPr>
          <p:nvPr/>
        </p:nvSpPr>
        <p:spPr bwMode="auto">
          <a:xfrm>
            <a:off x="5226050" y="5073650"/>
            <a:ext cx="3419475" cy="1311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198438">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spcBef>
                <a:spcPct val="0"/>
              </a:spcBef>
              <a:buSzTx/>
              <a:buFontTx/>
              <a:buNone/>
            </a:pPr>
            <a:r>
              <a:rPr lang="en-US" altLang="en-US" b="1">
                <a:latin typeface="Times New Roman" panose="02020603050405020304" pitchFamily="18" charset="0"/>
              </a:rPr>
              <a:t>Deployment diagrams</a:t>
            </a:r>
          </a:p>
          <a:p>
            <a:pPr lvl="1">
              <a:spcBef>
                <a:spcPct val="0"/>
              </a:spcBef>
              <a:buSzTx/>
              <a:buFontTx/>
              <a:buNone/>
            </a:pPr>
            <a:r>
              <a:rPr lang="en-US" altLang="en-US" b="1">
                <a:latin typeface="Times New Roman" panose="02020603050405020304" pitchFamily="18" charset="0"/>
              </a:rPr>
              <a:t>structure of infrastructure</a:t>
            </a:r>
          </a:p>
          <a:p>
            <a:pPr lvl="1">
              <a:spcBef>
                <a:spcPct val="0"/>
              </a:spcBef>
              <a:buSzTx/>
              <a:buFontTx/>
              <a:buNone/>
            </a:pPr>
            <a:r>
              <a:rPr lang="en-US" altLang="en-US" b="1">
                <a:latin typeface="Times New Roman" panose="02020603050405020304" pitchFamily="18" charset="0"/>
              </a:rPr>
              <a:t>rules for mapping of design </a:t>
            </a:r>
          </a:p>
          <a:p>
            <a:pPr lvl="1">
              <a:spcBef>
                <a:spcPct val="0"/>
              </a:spcBef>
              <a:buSzTx/>
              <a:buFontTx/>
              <a:buNone/>
            </a:pPr>
            <a:r>
              <a:rPr lang="en-US" altLang="en-US" b="1">
                <a:latin typeface="Times New Roman" panose="02020603050405020304" pitchFamily="18" charset="0"/>
              </a:rPr>
              <a:t>and process view onto infra</a:t>
            </a:r>
          </a:p>
        </p:txBody>
      </p:sp>
      <p:grpSp>
        <p:nvGrpSpPr>
          <p:cNvPr id="136199" name="Group 1030"/>
          <p:cNvGrpSpPr>
            <a:grpSpLocks/>
          </p:cNvGrpSpPr>
          <p:nvPr/>
        </p:nvGrpSpPr>
        <p:grpSpPr bwMode="auto">
          <a:xfrm>
            <a:off x="1554163" y="2390775"/>
            <a:ext cx="5981700" cy="2651125"/>
            <a:chOff x="990" y="1578"/>
            <a:chExt cx="3768" cy="1670"/>
          </a:xfrm>
        </p:grpSpPr>
        <p:sp>
          <p:nvSpPr>
            <p:cNvPr id="136203" name="Rectangle 1031"/>
            <p:cNvSpPr>
              <a:spLocks noChangeArrowheads="1"/>
            </p:cNvSpPr>
            <p:nvPr/>
          </p:nvSpPr>
          <p:spPr bwMode="auto">
            <a:xfrm>
              <a:off x="1002" y="2587"/>
              <a:ext cx="1392" cy="661"/>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a:spcBef>
                  <a:spcPct val="0"/>
                </a:spcBef>
                <a:buSzTx/>
                <a:buFontTx/>
                <a:buNone/>
              </a:pPr>
              <a:r>
                <a:rPr lang="en-US" altLang="en-US" sz="2400" b="1">
                  <a:latin typeface="Times New Roman" panose="02020603050405020304" pitchFamily="18" charset="0"/>
                </a:rPr>
                <a:t>Process</a:t>
              </a:r>
            </a:p>
            <a:p>
              <a:pPr algn="ctr">
                <a:spcBef>
                  <a:spcPct val="0"/>
                </a:spcBef>
                <a:buSzTx/>
                <a:buFontTx/>
                <a:buNone/>
              </a:pPr>
              <a:r>
                <a:rPr lang="en-US" altLang="en-US" sz="2400" b="1">
                  <a:latin typeface="Times New Roman" panose="02020603050405020304" pitchFamily="18" charset="0"/>
                </a:rPr>
                <a:t>view</a:t>
              </a:r>
            </a:p>
          </p:txBody>
        </p:sp>
        <p:sp>
          <p:nvSpPr>
            <p:cNvPr id="136204" name="Rectangle 1032"/>
            <p:cNvSpPr>
              <a:spLocks noChangeArrowheads="1"/>
            </p:cNvSpPr>
            <p:nvPr/>
          </p:nvSpPr>
          <p:spPr bwMode="auto">
            <a:xfrm>
              <a:off x="3366" y="2581"/>
              <a:ext cx="1392" cy="661"/>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a:spcBef>
                  <a:spcPct val="0"/>
                </a:spcBef>
                <a:buSzTx/>
                <a:buFontTx/>
                <a:buNone/>
              </a:pPr>
              <a:r>
                <a:rPr lang="en-US" altLang="en-US" sz="2400" b="1">
                  <a:latin typeface="Times New Roman" panose="02020603050405020304" pitchFamily="18" charset="0"/>
                </a:rPr>
                <a:t>Deployment</a:t>
              </a:r>
            </a:p>
            <a:p>
              <a:pPr algn="ctr">
                <a:spcBef>
                  <a:spcPct val="0"/>
                </a:spcBef>
                <a:buSzTx/>
                <a:buFontTx/>
                <a:buNone/>
              </a:pPr>
              <a:r>
                <a:rPr lang="en-US" altLang="en-US" sz="2400" b="1">
                  <a:latin typeface="Times New Roman" panose="02020603050405020304" pitchFamily="18" charset="0"/>
                </a:rPr>
                <a:t>view</a:t>
              </a:r>
            </a:p>
          </p:txBody>
        </p:sp>
        <p:sp>
          <p:nvSpPr>
            <p:cNvPr id="136205" name="Rectangle 1033"/>
            <p:cNvSpPr>
              <a:spLocks noChangeArrowheads="1"/>
            </p:cNvSpPr>
            <p:nvPr/>
          </p:nvSpPr>
          <p:spPr bwMode="auto">
            <a:xfrm>
              <a:off x="3360" y="1578"/>
              <a:ext cx="1392" cy="661"/>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a:spcBef>
                  <a:spcPct val="0"/>
                </a:spcBef>
                <a:buSzTx/>
                <a:buFontTx/>
                <a:buNone/>
              </a:pPr>
              <a:r>
                <a:rPr lang="en-US" altLang="en-US" sz="2400" b="1">
                  <a:latin typeface="Times New Roman" panose="02020603050405020304" pitchFamily="18" charset="0"/>
                </a:rPr>
                <a:t>Development</a:t>
              </a:r>
            </a:p>
            <a:p>
              <a:pPr algn="ctr">
                <a:spcBef>
                  <a:spcPct val="0"/>
                </a:spcBef>
                <a:buSzTx/>
                <a:buFontTx/>
                <a:buNone/>
              </a:pPr>
              <a:r>
                <a:rPr lang="en-US" altLang="en-US" sz="2400" b="1">
                  <a:latin typeface="Times New Roman" panose="02020603050405020304" pitchFamily="18" charset="0"/>
                </a:rPr>
                <a:t>view</a:t>
              </a:r>
            </a:p>
          </p:txBody>
        </p:sp>
        <p:sp>
          <p:nvSpPr>
            <p:cNvPr id="136206" name="Rectangle 1034"/>
            <p:cNvSpPr>
              <a:spLocks noChangeArrowheads="1"/>
            </p:cNvSpPr>
            <p:nvPr/>
          </p:nvSpPr>
          <p:spPr bwMode="auto">
            <a:xfrm>
              <a:off x="990" y="1578"/>
              <a:ext cx="1392" cy="661"/>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a:spcBef>
                  <a:spcPct val="0"/>
                </a:spcBef>
                <a:buSzTx/>
                <a:buFontTx/>
                <a:buNone/>
              </a:pPr>
              <a:r>
                <a:rPr lang="en-US" altLang="en-US" sz="2400" b="1">
                  <a:latin typeface="Times New Roman" panose="02020603050405020304" pitchFamily="18" charset="0"/>
                </a:rPr>
                <a:t>Structure</a:t>
              </a:r>
            </a:p>
            <a:p>
              <a:pPr algn="ctr">
                <a:spcBef>
                  <a:spcPct val="0"/>
                </a:spcBef>
                <a:buSzTx/>
                <a:buFontTx/>
                <a:buNone/>
              </a:pPr>
              <a:r>
                <a:rPr lang="en-US" altLang="en-US" sz="2400" b="1">
                  <a:latin typeface="Times New Roman" panose="02020603050405020304" pitchFamily="18" charset="0"/>
                </a:rPr>
                <a:t>view</a:t>
              </a:r>
            </a:p>
          </p:txBody>
        </p:sp>
        <p:sp>
          <p:nvSpPr>
            <p:cNvPr id="136207" name="Oval 1035"/>
            <p:cNvSpPr>
              <a:spLocks noChangeArrowheads="1"/>
            </p:cNvSpPr>
            <p:nvPr/>
          </p:nvSpPr>
          <p:spPr bwMode="auto">
            <a:xfrm>
              <a:off x="2112" y="2088"/>
              <a:ext cx="1512" cy="672"/>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a:spcBef>
                  <a:spcPct val="0"/>
                </a:spcBef>
                <a:buSzTx/>
                <a:buFontTx/>
                <a:buNone/>
              </a:pPr>
              <a:r>
                <a:rPr lang="en-US" altLang="en-US" sz="2400" b="1">
                  <a:latin typeface="Times New Roman" panose="02020603050405020304" pitchFamily="18" charset="0"/>
                </a:rPr>
                <a:t>Use case</a:t>
              </a:r>
            </a:p>
            <a:p>
              <a:pPr algn="ctr">
                <a:spcBef>
                  <a:spcPct val="0"/>
                </a:spcBef>
                <a:buSzTx/>
                <a:buFontTx/>
                <a:buNone/>
              </a:pPr>
              <a:r>
                <a:rPr lang="en-US" altLang="en-US" sz="2400" b="1">
                  <a:latin typeface="Times New Roman" panose="02020603050405020304" pitchFamily="18" charset="0"/>
                </a:rPr>
                <a:t>view</a:t>
              </a:r>
            </a:p>
          </p:txBody>
        </p:sp>
      </p:grpSp>
      <p:sp>
        <p:nvSpPr>
          <p:cNvPr id="136200" name="Text Box 1037"/>
          <p:cNvSpPr txBox="1">
            <a:spLocks noChangeArrowheads="1"/>
          </p:cNvSpPr>
          <p:nvPr/>
        </p:nvSpPr>
        <p:spPr bwMode="auto">
          <a:xfrm>
            <a:off x="3905250" y="4337050"/>
            <a:ext cx="127635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a:spcBef>
                <a:spcPct val="0"/>
              </a:spcBef>
              <a:buSzTx/>
              <a:buFontTx/>
              <a:buNone/>
            </a:pPr>
            <a:r>
              <a:rPr lang="en-US" altLang="en-US" sz="2400" b="1">
                <a:latin typeface="Times New Roman" panose="02020603050405020304" pitchFamily="18" charset="0"/>
              </a:rPr>
              <a:t>Use case</a:t>
            </a:r>
          </a:p>
          <a:p>
            <a:pPr algn="ctr">
              <a:spcBef>
                <a:spcPct val="0"/>
              </a:spcBef>
              <a:buSzTx/>
              <a:buFontTx/>
              <a:buNone/>
            </a:pPr>
            <a:r>
              <a:rPr lang="en-US" altLang="en-US" sz="2400" b="1">
                <a:latin typeface="Times New Roman" panose="02020603050405020304" pitchFamily="18" charset="0"/>
              </a:rPr>
              <a:t>models</a:t>
            </a:r>
          </a:p>
        </p:txBody>
      </p:sp>
      <p:sp>
        <p:nvSpPr>
          <p:cNvPr id="136201" name="Text Box 1038"/>
          <p:cNvSpPr txBox="1">
            <a:spLocks noChangeArrowheads="1"/>
          </p:cNvSpPr>
          <p:nvPr/>
        </p:nvSpPr>
        <p:spPr bwMode="auto">
          <a:xfrm>
            <a:off x="228600" y="1493838"/>
            <a:ext cx="44354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spcBef>
                <a:spcPct val="0"/>
              </a:spcBef>
              <a:buSzTx/>
              <a:buFontTx/>
              <a:buNone/>
            </a:pPr>
            <a:r>
              <a:rPr lang="en-US" altLang="en-US" sz="2400" b="1">
                <a:latin typeface="Times New Roman" panose="02020603050405020304" pitchFamily="18" charset="0"/>
              </a:rPr>
              <a:t>Structure: Component diagrams</a:t>
            </a:r>
          </a:p>
        </p:txBody>
      </p:sp>
      <p:sp>
        <p:nvSpPr>
          <p:cNvPr id="136202" name="Text Box 1039"/>
          <p:cNvSpPr txBox="1">
            <a:spLocks noChangeArrowheads="1"/>
          </p:cNvSpPr>
          <p:nvPr/>
        </p:nvSpPr>
        <p:spPr bwMode="auto">
          <a:xfrm>
            <a:off x="5105400" y="1493838"/>
            <a:ext cx="31384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spcBef>
                <a:spcPct val="0"/>
              </a:spcBef>
              <a:buSzTx/>
              <a:buFontTx/>
              <a:buNone/>
            </a:pPr>
            <a:r>
              <a:rPr lang="en-US" altLang="en-US" sz="2400" b="1">
                <a:latin typeface="Times New Roman" panose="02020603050405020304" pitchFamily="18" charset="0"/>
              </a:rPr>
              <a:t>Config. Mngnt policies</a:t>
            </a:r>
          </a:p>
        </p:txBody>
      </p:sp>
    </p:spTree>
    <p:extLst>
      <p:ext uri="{BB962C8B-B14F-4D97-AF65-F5344CB8AC3E}">
        <p14:creationId xmlns:p14="http://schemas.microsoft.com/office/powerpoint/2010/main" val="2365456195"/>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457200" y="692150"/>
            <a:ext cx="8153400" cy="1143000"/>
          </a:xfrm>
        </p:spPr>
        <p:txBody>
          <a:bodyPr/>
          <a:lstStyle/>
          <a:p>
            <a:r>
              <a:rPr lang="en-US" altLang="en-US" sz="3600" smtClean="0">
                <a:cs typeface="Akzidenz-Bd for Chalmers" pitchFamily="2"/>
              </a:rPr>
              <a:t>4+1 Views Representation of System Architecture</a:t>
            </a:r>
          </a:p>
        </p:txBody>
      </p:sp>
      <p:sp>
        <p:nvSpPr>
          <p:cNvPr id="138243" name="Rectangle 3"/>
          <p:cNvSpPr>
            <a:spLocks noChangeArrowheads="1"/>
          </p:cNvSpPr>
          <p:nvPr/>
        </p:nvSpPr>
        <p:spPr bwMode="auto">
          <a:xfrm>
            <a:off x="838200" y="2347913"/>
            <a:ext cx="3576638" cy="2046287"/>
          </a:xfrm>
          <a:prstGeom prst="rect">
            <a:avLst/>
          </a:prstGeom>
          <a:solidFill>
            <a:schemeClr val="bg1"/>
          </a:solidFill>
          <a:ln w="12700">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endParaRPr lang="sv-SE" altLang="en-US" sz="2400">
              <a:latin typeface="Times New Roman" panose="02020603050405020304" pitchFamily="18" charset="0"/>
            </a:endParaRPr>
          </a:p>
        </p:txBody>
      </p:sp>
      <p:sp>
        <p:nvSpPr>
          <p:cNvPr id="138244" name="Rectangle 4"/>
          <p:cNvSpPr>
            <a:spLocks noChangeArrowheads="1"/>
          </p:cNvSpPr>
          <p:nvPr/>
        </p:nvSpPr>
        <p:spPr bwMode="auto">
          <a:xfrm>
            <a:off x="1736725" y="3032125"/>
            <a:ext cx="189865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spcBef>
                <a:spcPct val="0"/>
              </a:spcBef>
              <a:buSzTx/>
              <a:buFontTx/>
              <a:buNone/>
            </a:pPr>
            <a:r>
              <a:rPr lang="en-US" altLang="ko-KR" b="1">
                <a:solidFill>
                  <a:schemeClr val="bg2"/>
                </a:solidFill>
                <a:latin typeface="Arial Narrow" panose="020B0606020202030204" pitchFamily="34" charset="0"/>
                <a:ea typeface="Gulim" pitchFamily="34" charset="-127"/>
              </a:rPr>
              <a:t>Structure</a:t>
            </a:r>
            <a:r>
              <a:rPr lang="en-US" altLang="ko-KR" b="1">
                <a:solidFill>
                  <a:schemeClr val="hlink"/>
                </a:solidFill>
                <a:latin typeface="Arial Narrow" panose="020B0606020202030204" pitchFamily="34" charset="0"/>
                <a:ea typeface="Gulim" pitchFamily="34" charset="-127"/>
              </a:rPr>
              <a:t> </a:t>
            </a:r>
            <a:r>
              <a:rPr lang="en-US" altLang="ko-KR" b="1">
                <a:solidFill>
                  <a:schemeClr val="bg2"/>
                </a:solidFill>
                <a:latin typeface="Arial Narrow" panose="020B0606020202030204" pitchFamily="34" charset="0"/>
                <a:ea typeface="Gulim" pitchFamily="34" charset="-127"/>
              </a:rPr>
              <a:t>View</a:t>
            </a:r>
            <a:endParaRPr lang="en-US" altLang="ko-KR" b="1">
              <a:latin typeface="Arial Narrow" panose="020B0606020202030204" pitchFamily="34" charset="0"/>
              <a:ea typeface="Gulim" pitchFamily="34" charset="-127"/>
            </a:endParaRPr>
          </a:p>
        </p:txBody>
      </p:sp>
      <p:sp>
        <p:nvSpPr>
          <p:cNvPr id="138245" name="Rectangle 5"/>
          <p:cNvSpPr>
            <a:spLocks noChangeArrowheads="1"/>
          </p:cNvSpPr>
          <p:nvPr/>
        </p:nvSpPr>
        <p:spPr bwMode="auto">
          <a:xfrm>
            <a:off x="863600" y="4022725"/>
            <a:ext cx="2124075" cy="3143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lvl1pPr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spcBef>
                <a:spcPct val="0"/>
              </a:spcBef>
              <a:buSzTx/>
              <a:buFontTx/>
              <a:buNone/>
            </a:pPr>
            <a:r>
              <a:rPr lang="en-US" altLang="ko-KR" sz="1400" i="1">
                <a:solidFill>
                  <a:schemeClr val="bg2"/>
                </a:solidFill>
                <a:latin typeface="Arial Narrow" panose="020B0606020202030204" pitchFamily="34" charset="0"/>
                <a:ea typeface="Gulim" pitchFamily="34" charset="-127"/>
              </a:rPr>
              <a:t>Functionality (Decomposition)</a:t>
            </a:r>
            <a:endParaRPr lang="en-US" altLang="ko-KR" sz="1400" i="1">
              <a:latin typeface="Arial Narrow" panose="020B0606020202030204" pitchFamily="34" charset="0"/>
              <a:ea typeface="Gulim" pitchFamily="34" charset="-127"/>
            </a:endParaRPr>
          </a:p>
        </p:txBody>
      </p:sp>
      <p:sp>
        <p:nvSpPr>
          <p:cNvPr id="138246" name="Rectangle 6"/>
          <p:cNvSpPr>
            <a:spLocks noChangeArrowheads="1"/>
          </p:cNvSpPr>
          <p:nvPr/>
        </p:nvSpPr>
        <p:spPr bwMode="auto">
          <a:xfrm>
            <a:off x="4495800" y="2347913"/>
            <a:ext cx="3644900" cy="2046287"/>
          </a:xfrm>
          <a:prstGeom prst="rect">
            <a:avLst/>
          </a:prstGeom>
          <a:solidFill>
            <a:schemeClr val="bg1"/>
          </a:solidFill>
          <a:ln w="12700">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endParaRPr lang="sv-SE" altLang="en-US" sz="2400">
              <a:latin typeface="Times New Roman" panose="02020603050405020304" pitchFamily="18" charset="0"/>
            </a:endParaRPr>
          </a:p>
        </p:txBody>
      </p:sp>
      <p:sp>
        <p:nvSpPr>
          <p:cNvPr id="138247" name="Rectangle 7"/>
          <p:cNvSpPr>
            <a:spLocks noChangeArrowheads="1"/>
          </p:cNvSpPr>
          <p:nvPr/>
        </p:nvSpPr>
        <p:spPr bwMode="auto">
          <a:xfrm>
            <a:off x="4800600" y="2957513"/>
            <a:ext cx="2525713"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spcBef>
                <a:spcPct val="0"/>
              </a:spcBef>
              <a:buSzTx/>
              <a:buFontTx/>
              <a:buNone/>
            </a:pPr>
            <a:r>
              <a:rPr lang="en-US" altLang="ko-KR" b="1">
                <a:solidFill>
                  <a:schemeClr val="bg2"/>
                </a:solidFill>
                <a:latin typeface="Arial Narrow" panose="020B0606020202030204" pitchFamily="34" charset="0"/>
                <a:ea typeface="Gulim" pitchFamily="34" charset="-127"/>
              </a:rPr>
              <a:t>Development View</a:t>
            </a:r>
            <a:endParaRPr lang="en-US" altLang="ko-KR" b="1">
              <a:latin typeface="Arial Narrow" panose="020B0606020202030204" pitchFamily="34" charset="0"/>
              <a:ea typeface="Gulim" pitchFamily="34" charset="-127"/>
            </a:endParaRPr>
          </a:p>
        </p:txBody>
      </p:sp>
      <p:sp>
        <p:nvSpPr>
          <p:cNvPr id="138248" name="Rectangle 8"/>
          <p:cNvSpPr>
            <a:spLocks noChangeArrowheads="1"/>
          </p:cNvSpPr>
          <p:nvPr/>
        </p:nvSpPr>
        <p:spPr bwMode="auto">
          <a:xfrm>
            <a:off x="6053138" y="3795713"/>
            <a:ext cx="2009775" cy="558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lvl1pPr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r">
              <a:spcBef>
                <a:spcPct val="0"/>
              </a:spcBef>
              <a:buSzTx/>
              <a:buFontTx/>
              <a:buNone/>
            </a:pPr>
            <a:r>
              <a:rPr lang="en-US" altLang="ko-KR" sz="1400">
                <a:solidFill>
                  <a:srgbClr val="FF3300"/>
                </a:solidFill>
                <a:latin typeface="Arial Narrow" panose="020B0606020202030204" pitchFamily="34" charset="0"/>
                <a:ea typeface="Gulim" pitchFamily="34" charset="-127"/>
              </a:rPr>
              <a:t>Programmers</a:t>
            </a:r>
            <a:r>
              <a:rPr lang="en-US" altLang="ko-KR" sz="1400">
                <a:solidFill>
                  <a:schemeClr val="bg2"/>
                </a:solidFill>
                <a:latin typeface="Arial Narrow" panose="020B0606020202030204" pitchFamily="34" charset="0"/>
                <a:ea typeface="Gulim" pitchFamily="34" charset="-127"/>
              </a:rPr>
              <a:t> </a:t>
            </a:r>
          </a:p>
          <a:p>
            <a:pPr algn="r">
              <a:spcBef>
                <a:spcPct val="0"/>
              </a:spcBef>
              <a:buSzTx/>
              <a:buFontTx/>
              <a:buNone/>
            </a:pPr>
            <a:r>
              <a:rPr lang="en-US" altLang="ko-KR" sz="1400" i="1">
                <a:solidFill>
                  <a:schemeClr val="bg2"/>
                </a:solidFill>
                <a:latin typeface="Arial Narrow" panose="020B0606020202030204" pitchFamily="34" charset="0"/>
                <a:ea typeface="Gulim" pitchFamily="34" charset="-127"/>
              </a:rPr>
              <a:t>Configuration management</a:t>
            </a:r>
            <a:r>
              <a:rPr lang="en-US" altLang="ko-KR" sz="1600">
                <a:solidFill>
                  <a:schemeClr val="bg2"/>
                </a:solidFill>
                <a:latin typeface="Arial Narrow" panose="020B0606020202030204" pitchFamily="34" charset="0"/>
                <a:ea typeface="Gulim" pitchFamily="34" charset="-127"/>
              </a:rPr>
              <a:t> </a:t>
            </a:r>
          </a:p>
        </p:txBody>
      </p:sp>
      <p:sp>
        <p:nvSpPr>
          <p:cNvPr id="138249" name="Rectangle 9"/>
          <p:cNvSpPr>
            <a:spLocks noChangeArrowheads="1"/>
          </p:cNvSpPr>
          <p:nvPr/>
        </p:nvSpPr>
        <p:spPr bwMode="auto">
          <a:xfrm>
            <a:off x="838200" y="4508500"/>
            <a:ext cx="3576638" cy="2006600"/>
          </a:xfrm>
          <a:prstGeom prst="rect">
            <a:avLst/>
          </a:prstGeom>
          <a:solidFill>
            <a:schemeClr val="bg1"/>
          </a:solidFill>
          <a:ln w="12700">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endParaRPr lang="sv-SE" altLang="en-US" sz="2400">
              <a:latin typeface="Times New Roman" panose="02020603050405020304" pitchFamily="18" charset="0"/>
            </a:endParaRPr>
          </a:p>
        </p:txBody>
      </p:sp>
      <p:sp>
        <p:nvSpPr>
          <p:cNvPr id="138250" name="Rectangle 10"/>
          <p:cNvSpPr>
            <a:spLocks noChangeArrowheads="1"/>
          </p:cNvSpPr>
          <p:nvPr/>
        </p:nvSpPr>
        <p:spPr bwMode="auto">
          <a:xfrm>
            <a:off x="2286000" y="5192713"/>
            <a:ext cx="1706563"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spcBef>
                <a:spcPct val="0"/>
              </a:spcBef>
              <a:buSzTx/>
              <a:buFontTx/>
              <a:buNone/>
            </a:pPr>
            <a:r>
              <a:rPr lang="en-US" altLang="ko-KR" b="1">
                <a:solidFill>
                  <a:schemeClr val="bg2"/>
                </a:solidFill>
                <a:latin typeface="Arial Narrow" panose="020B0606020202030204" pitchFamily="34" charset="0"/>
                <a:ea typeface="Gulim" pitchFamily="34" charset="-127"/>
              </a:rPr>
              <a:t>Process View</a:t>
            </a:r>
            <a:endParaRPr lang="en-US" altLang="ko-KR" sz="1800" b="1">
              <a:solidFill>
                <a:schemeClr val="hlink"/>
              </a:solidFill>
              <a:latin typeface="Arial Narrow" panose="020B0606020202030204" pitchFamily="34" charset="0"/>
              <a:ea typeface="Gulim" pitchFamily="34" charset="-127"/>
            </a:endParaRPr>
          </a:p>
        </p:txBody>
      </p:sp>
      <p:grpSp>
        <p:nvGrpSpPr>
          <p:cNvPr id="138251" name="Group 11"/>
          <p:cNvGrpSpPr>
            <a:grpSpLocks/>
          </p:cNvGrpSpPr>
          <p:nvPr/>
        </p:nvGrpSpPr>
        <p:grpSpPr bwMode="auto">
          <a:xfrm>
            <a:off x="914400" y="5538788"/>
            <a:ext cx="1300163" cy="542925"/>
            <a:chOff x="1680" y="2832"/>
            <a:chExt cx="819" cy="342"/>
          </a:xfrm>
        </p:grpSpPr>
        <p:sp>
          <p:nvSpPr>
            <p:cNvPr id="138268" name="Rectangle 12"/>
            <p:cNvSpPr>
              <a:spLocks noChangeArrowheads="1"/>
            </p:cNvSpPr>
            <p:nvPr/>
          </p:nvSpPr>
          <p:spPr bwMode="auto">
            <a:xfrm>
              <a:off x="1680" y="2976"/>
              <a:ext cx="128" cy="1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lvl1pPr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spcBef>
                  <a:spcPct val="0"/>
                </a:spcBef>
                <a:buSzTx/>
                <a:buFontTx/>
                <a:buNone/>
              </a:pPr>
              <a:endParaRPr lang="en-US" altLang="ko-KR" sz="1400">
                <a:solidFill>
                  <a:schemeClr val="bg2"/>
                </a:solidFill>
                <a:latin typeface="Arial Narrow" panose="020B0606020202030204" pitchFamily="34" charset="0"/>
                <a:ea typeface="Gulim" pitchFamily="34" charset="-127"/>
              </a:endParaRPr>
            </a:p>
          </p:txBody>
        </p:sp>
        <p:sp>
          <p:nvSpPr>
            <p:cNvPr id="138269" name="Rectangle 13"/>
            <p:cNvSpPr>
              <a:spLocks noChangeArrowheads="1"/>
            </p:cNvSpPr>
            <p:nvPr/>
          </p:nvSpPr>
          <p:spPr bwMode="auto">
            <a:xfrm>
              <a:off x="1680" y="2832"/>
              <a:ext cx="819" cy="1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lvl1pPr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spcBef>
                  <a:spcPct val="0"/>
                </a:spcBef>
                <a:buSzTx/>
                <a:buFontTx/>
                <a:buNone/>
              </a:pPr>
              <a:r>
                <a:rPr lang="en-US" altLang="ko-KR" sz="1400">
                  <a:solidFill>
                    <a:srgbClr val="FF3300"/>
                  </a:solidFill>
                  <a:latin typeface="Arial Narrow" panose="020B0606020202030204" pitchFamily="34" charset="0"/>
                  <a:ea typeface="Gulim" pitchFamily="34" charset="-127"/>
                </a:rPr>
                <a:t>System Architect</a:t>
              </a:r>
            </a:p>
          </p:txBody>
        </p:sp>
      </p:grpSp>
      <p:sp>
        <p:nvSpPr>
          <p:cNvPr id="138252" name="Rectangle 14"/>
          <p:cNvSpPr>
            <a:spLocks noChangeArrowheads="1"/>
          </p:cNvSpPr>
          <p:nvPr/>
        </p:nvSpPr>
        <p:spPr bwMode="auto">
          <a:xfrm>
            <a:off x="4498975" y="4456113"/>
            <a:ext cx="3644900" cy="2068512"/>
          </a:xfrm>
          <a:prstGeom prst="rect">
            <a:avLst/>
          </a:prstGeom>
          <a:solidFill>
            <a:schemeClr val="bg1"/>
          </a:solidFill>
          <a:ln w="12700">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endParaRPr lang="sv-SE" altLang="en-US" sz="2400">
              <a:latin typeface="Times New Roman" panose="02020603050405020304" pitchFamily="18" charset="0"/>
            </a:endParaRPr>
          </a:p>
        </p:txBody>
      </p:sp>
      <p:sp>
        <p:nvSpPr>
          <p:cNvPr id="138253" name="Rectangle 15"/>
          <p:cNvSpPr>
            <a:spLocks noChangeArrowheads="1"/>
          </p:cNvSpPr>
          <p:nvPr/>
        </p:nvSpPr>
        <p:spPr bwMode="auto">
          <a:xfrm>
            <a:off x="4791075" y="5091113"/>
            <a:ext cx="2319338"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spcBef>
                <a:spcPct val="0"/>
              </a:spcBef>
              <a:buSzTx/>
              <a:buFontTx/>
              <a:buNone/>
            </a:pPr>
            <a:r>
              <a:rPr lang="en-US" altLang="ko-KR" b="1">
                <a:solidFill>
                  <a:schemeClr val="bg2"/>
                </a:solidFill>
                <a:latin typeface="Arial Narrow" panose="020B0606020202030204" pitchFamily="34" charset="0"/>
                <a:ea typeface="Gulim" pitchFamily="34" charset="-127"/>
              </a:rPr>
              <a:t>Deployment View</a:t>
            </a:r>
            <a:endParaRPr lang="en-US" altLang="ko-KR" b="1">
              <a:latin typeface="Arial Narrow" panose="020B0606020202030204" pitchFamily="34" charset="0"/>
              <a:ea typeface="Gulim" pitchFamily="34" charset="-127"/>
            </a:endParaRPr>
          </a:p>
        </p:txBody>
      </p:sp>
      <p:sp>
        <p:nvSpPr>
          <p:cNvPr id="138254" name="Rectangle 16"/>
          <p:cNvSpPr>
            <a:spLocks noChangeArrowheads="1"/>
          </p:cNvSpPr>
          <p:nvPr/>
        </p:nvSpPr>
        <p:spPr bwMode="auto">
          <a:xfrm>
            <a:off x="5435600" y="5700713"/>
            <a:ext cx="2627313" cy="7397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600" tIns="50800" rIns="101600" bIns="50800">
            <a:spAutoFit/>
          </a:bodyPr>
          <a:lstStyle>
            <a:lvl1pPr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r">
              <a:spcBef>
                <a:spcPct val="0"/>
              </a:spcBef>
              <a:buSzTx/>
              <a:buFontTx/>
              <a:buNone/>
            </a:pPr>
            <a:r>
              <a:rPr lang="en-US" altLang="ko-KR" sz="1400" i="1">
                <a:solidFill>
                  <a:schemeClr val="bg2"/>
                </a:solidFill>
                <a:latin typeface="Arial Narrow" panose="020B0606020202030204" pitchFamily="34" charset="0"/>
                <a:ea typeface="Gulim" pitchFamily="34" charset="-127"/>
              </a:rPr>
              <a:t>System topology</a:t>
            </a:r>
            <a:r>
              <a:rPr lang="en-US" altLang="ko-KR" sz="1400">
                <a:solidFill>
                  <a:schemeClr val="bg2"/>
                </a:solidFill>
                <a:latin typeface="Arial Narrow" panose="020B0606020202030204" pitchFamily="34" charset="0"/>
                <a:ea typeface="Gulim" pitchFamily="34" charset="-127"/>
              </a:rPr>
              <a:t> </a:t>
            </a:r>
          </a:p>
          <a:p>
            <a:pPr algn="r">
              <a:spcBef>
                <a:spcPct val="0"/>
              </a:spcBef>
              <a:buSzTx/>
              <a:buFontTx/>
              <a:buNone/>
            </a:pPr>
            <a:r>
              <a:rPr lang="en-US" altLang="ko-KR" sz="1400" i="1">
                <a:solidFill>
                  <a:schemeClr val="bg2"/>
                </a:solidFill>
                <a:latin typeface="Arial Narrow" panose="020B0606020202030204" pitchFamily="34" charset="0"/>
                <a:ea typeface="Gulim" pitchFamily="34" charset="-127"/>
              </a:rPr>
              <a:t>Delivery, installation, maintenance</a:t>
            </a:r>
          </a:p>
          <a:p>
            <a:pPr>
              <a:spcBef>
                <a:spcPct val="0"/>
              </a:spcBef>
              <a:buSzTx/>
              <a:buFontTx/>
              <a:buNone/>
            </a:pPr>
            <a:r>
              <a:rPr lang="en-US" altLang="ko-KR" sz="1400" i="1">
                <a:solidFill>
                  <a:schemeClr val="bg2"/>
                </a:solidFill>
                <a:latin typeface="Arial Narrow" panose="020B0606020202030204" pitchFamily="34" charset="0"/>
                <a:ea typeface="Gulim" pitchFamily="34" charset="-127"/>
              </a:rPr>
              <a:t>Performance, Scalability, Throughput</a:t>
            </a:r>
          </a:p>
        </p:txBody>
      </p:sp>
      <p:sp>
        <p:nvSpPr>
          <p:cNvPr id="138255" name="Rectangle 17"/>
          <p:cNvSpPr>
            <a:spLocks noChangeArrowheads="1"/>
          </p:cNvSpPr>
          <p:nvPr/>
        </p:nvSpPr>
        <p:spPr bwMode="auto">
          <a:xfrm>
            <a:off x="6570663" y="5472113"/>
            <a:ext cx="1492250" cy="3143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lvl1pPr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r">
              <a:spcBef>
                <a:spcPct val="0"/>
              </a:spcBef>
              <a:buSzTx/>
              <a:buFontTx/>
              <a:buNone/>
            </a:pPr>
            <a:r>
              <a:rPr lang="en-US" altLang="ko-KR" sz="1400">
                <a:solidFill>
                  <a:srgbClr val="FF3300"/>
                </a:solidFill>
                <a:latin typeface="Arial Narrow" panose="020B0606020202030204" pitchFamily="34" charset="0"/>
                <a:ea typeface="Gulim" pitchFamily="34" charset="-127"/>
              </a:rPr>
              <a:t>System engineering</a:t>
            </a:r>
          </a:p>
        </p:txBody>
      </p:sp>
      <p:sp>
        <p:nvSpPr>
          <p:cNvPr id="138256" name="Oval 18"/>
          <p:cNvSpPr>
            <a:spLocks noChangeArrowheads="1"/>
          </p:cNvSpPr>
          <p:nvPr/>
        </p:nvSpPr>
        <p:spPr bwMode="auto">
          <a:xfrm>
            <a:off x="3036888" y="3592513"/>
            <a:ext cx="2830512" cy="1514475"/>
          </a:xfrm>
          <a:prstGeom prst="ellipse">
            <a:avLst/>
          </a:prstGeom>
          <a:solidFill>
            <a:srgbClr val="FFFF99"/>
          </a:solidFill>
          <a:ln w="12700">
            <a:solidFill>
              <a:srgbClr val="5F5F5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endParaRPr lang="sv-SE" altLang="en-US" sz="2400">
              <a:latin typeface="Times New Roman" panose="02020603050405020304" pitchFamily="18" charset="0"/>
            </a:endParaRPr>
          </a:p>
        </p:txBody>
      </p:sp>
      <p:sp>
        <p:nvSpPr>
          <p:cNvPr id="138257" name="Rectangle 19"/>
          <p:cNvSpPr>
            <a:spLocks noChangeArrowheads="1"/>
          </p:cNvSpPr>
          <p:nvPr/>
        </p:nvSpPr>
        <p:spPr bwMode="auto">
          <a:xfrm>
            <a:off x="3546475" y="4151313"/>
            <a:ext cx="18113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spcBef>
                <a:spcPct val="0"/>
              </a:spcBef>
              <a:buSzTx/>
              <a:buFontTx/>
              <a:buNone/>
            </a:pPr>
            <a:r>
              <a:rPr lang="en-US" altLang="ko-KR">
                <a:solidFill>
                  <a:schemeClr val="bg2"/>
                </a:solidFill>
                <a:latin typeface="Arial Narrow" panose="020B0606020202030204" pitchFamily="34" charset="0"/>
                <a:ea typeface="Gulim" pitchFamily="34" charset="-127"/>
              </a:rPr>
              <a:t>Use Case View</a:t>
            </a:r>
            <a:endParaRPr lang="en-US" altLang="ko-KR" sz="1800">
              <a:latin typeface="Arial Narrow" panose="020B0606020202030204" pitchFamily="34" charset="0"/>
              <a:ea typeface="Gulim" pitchFamily="34" charset="-127"/>
            </a:endParaRPr>
          </a:p>
        </p:txBody>
      </p:sp>
      <p:sp>
        <p:nvSpPr>
          <p:cNvPr id="138258" name="Rectangle 20"/>
          <p:cNvSpPr>
            <a:spLocks noChangeArrowheads="1"/>
          </p:cNvSpPr>
          <p:nvPr/>
        </p:nvSpPr>
        <p:spPr bwMode="auto">
          <a:xfrm>
            <a:off x="914400" y="5845175"/>
            <a:ext cx="2208213" cy="5270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lvl1pPr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spcBef>
                <a:spcPct val="0"/>
              </a:spcBef>
              <a:buSzTx/>
              <a:buFontTx/>
              <a:buNone/>
            </a:pPr>
            <a:r>
              <a:rPr lang="en-US" altLang="ko-KR" sz="1400" i="1">
                <a:solidFill>
                  <a:schemeClr val="bg2"/>
                </a:solidFill>
                <a:latin typeface="Arial Narrow" panose="020B0606020202030204" pitchFamily="34" charset="0"/>
                <a:ea typeface="Gulim" pitchFamily="34" charset="-127"/>
              </a:rPr>
              <a:t>Concurrency, Communication, </a:t>
            </a:r>
          </a:p>
          <a:p>
            <a:pPr>
              <a:spcBef>
                <a:spcPct val="0"/>
              </a:spcBef>
              <a:buSzTx/>
              <a:buFontTx/>
              <a:buNone/>
            </a:pPr>
            <a:r>
              <a:rPr lang="en-US" altLang="ko-KR" sz="1400" i="1">
                <a:solidFill>
                  <a:schemeClr val="bg2"/>
                </a:solidFill>
                <a:latin typeface="Arial Narrow" panose="020B0606020202030204" pitchFamily="34" charset="0"/>
                <a:ea typeface="Gulim" pitchFamily="34" charset="-127"/>
              </a:rPr>
              <a:t>Synchronization</a:t>
            </a:r>
            <a:endParaRPr lang="en-US" altLang="ko-KR" sz="1400" i="1">
              <a:latin typeface="Arial Narrow" panose="020B0606020202030204" pitchFamily="34" charset="0"/>
              <a:ea typeface="Gulim" pitchFamily="34" charset="-127"/>
            </a:endParaRPr>
          </a:p>
        </p:txBody>
      </p:sp>
      <p:sp>
        <p:nvSpPr>
          <p:cNvPr id="138259" name="Rectangle 21"/>
          <p:cNvSpPr>
            <a:spLocks noChangeArrowheads="1"/>
          </p:cNvSpPr>
          <p:nvPr/>
        </p:nvSpPr>
        <p:spPr bwMode="auto">
          <a:xfrm>
            <a:off x="3995738" y="3829050"/>
            <a:ext cx="836612" cy="3143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lvl1pPr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spcBef>
                <a:spcPct val="0"/>
              </a:spcBef>
              <a:buSzTx/>
              <a:buFontTx/>
              <a:buNone/>
            </a:pPr>
            <a:r>
              <a:rPr lang="en-US" altLang="ko-KR" sz="1400">
                <a:solidFill>
                  <a:srgbClr val="FF3300"/>
                </a:solidFill>
                <a:latin typeface="Arial Narrow" panose="020B0606020202030204" pitchFamily="34" charset="0"/>
                <a:ea typeface="Gulim" pitchFamily="34" charset="-127"/>
              </a:rPr>
              <a:t>End-user </a:t>
            </a:r>
          </a:p>
        </p:txBody>
      </p:sp>
      <p:sp>
        <p:nvSpPr>
          <p:cNvPr id="138260" name="Rectangle 22"/>
          <p:cNvSpPr>
            <a:spLocks noChangeArrowheads="1"/>
          </p:cNvSpPr>
          <p:nvPr/>
        </p:nvSpPr>
        <p:spPr bwMode="auto">
          <a:xfrm>
            <a:off x="873125" y="3770313"/>
            <a:ext cx="1300163" cy="3143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lvl1pPr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defTabSz="1014413">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defTabSz="1014413"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spcBef>
                <a:spcPct val="0"/>
              </a:spcBef>
              <a:buSzTx/>
              <a:buFontTx/>
              <a:buNone/>
            </a:pPr>
            <a:r>
              <a:rPr lang="en-US" altLang="ko-KR" sz="1400">
                <a:solidFill>
                  <a:srgbClr val="FF3300"/>
                </a:solidFill>
                <a:latin typeface="Arial Narrow" panose="020B0606020202030204" pitchFamily="34" charset="0"/>
                <a:ea typeface="Gulim" pitchFamily="34" charset="-127"/>
              </a:rPr>
              <a:t>System Architect</a:t>
            </a:r>
          </a:p>
        </p:txBody>
      </p:sp>
      <p:grpSp>
        <p:nvGrpSpPr>
          <p:cNvPr id="585751" name="Group 23"/>
          <p:cNvGrpSpPr>
            <a:grpSpLocks/>
          </p:cNvGrpSpPr>
          <p:nvPr/>
        </p:nvGrpSpPr>
        <p:grpSpPr bwMode="auto">
          <a:xfrm>
            <a:off x="177800" y="1916113"/>
            <a:ext cx="8570913" cy="4868862"/>
            <a:chOff x="112" y="1207"/>
            <a:chExt cx="5399" cy="3067"/>
          </a:xfrm>
        </p:grpSpPr>
        <p:sp>
          <p:nvSpPr>
            <p:cNvPr id="138262" name="AutoShape 24"/>
            <p:cNvSpPr>
              <a:spLocks noChangeArrowheads="1"/>
            </p:cNvSpPr>
            <p:nvPr/>
          </p:nvSpPr>
          <p:spPr bwMode="auto">
            <a:xfrm>
              <a:off x="112" y="1343"/>
              <a:ext cx="1815" cy="499"/>
            </a:xfrm>
            <a:prstGeom prst="wedgeRoundRectCallout">
              <a:avLst>
                <a:gd name="adj1" fmla="val -2176"/>
                <a:gd name="adj2" fmla="val 84069"/>
                <a:gd name="adj3" fmla="val 16667"/>
              </a:avLst>
            </a:prstGeom>
            <a:solidFill>
              <a:srgbClr val="E8D5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US" altLang="en-US">
                  <a:latin typeface="Lucida Sans Unicode" panose="020B0602030504020204" pitchFamily="34" charset="0"/>
                </a:rPr>
                <a:t>How is the system structured?</a:t>
              </a:r>
              <a:endParaRPr lang="en-GB" altLang="en-US">
                <a:latin typeface="Lucida Sans Unicode" panose="020B0602030504020204" pitchFamily="34" charset="0"/>
              </a:endParaRPr>
            </a:p>
          </p:txBody>
        </p:sp>
        <p:sp>
          <p:nvSpPr>
            <p:cNvPr id="138263" name="AutoShape 25"/>
            <p:cNvSpPr>
              <a:spLocks noChangeArrowheads="1"/>
            </p:cNvSpPr>
            <p:nvPr/>
          </p:nvSpPr>
          <p:spPr bwMode="auto">
            <a:xfrm>
              <a:off x="3696" y="1343"/>
              <a:ext cx="1815" cy="499"/>
            </a:xfrm>
            <a:prstGeom prst="wedgeRoundRectCallout">
              <a:avLst>
                <a:gd name="adj1" fmla="val 1458"/>
                <a:gd name="adj2" fmla="val 84069"/>
                <a:gd name="adj3" fmla="val 16667"/>
              </a:avLst>
            </a:prstGeom>
            <a:solidFill>
              <a:srgbClr val="E8D5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US" altLang="en-US">
                  <a:latin typeface="Lucida Sans Unicode" panose="020B0602030504020204" pitchFamily="34" charset="0"/>
                </a:rPr>
                <a:t>How to build / configure ?</a:t>
              </a:r>
              <a:endParaRPr lang="en-GB" altLang="en-US">
                <a:latin typeface="Lucida Sans Unicode" panose="020B0602030504020204" pitchFamily="34" charset="0"/>
              </a:endParaRPr>
            </a:p>
          </p:txBody>
        </p:sp>
        <p:sp>
          <p:nvSpPr>
            <p:cNvPr id="138264" name="AutoShape 26"/>
            <p:cNvSpPr>
              <a:spLocks noChangeArrowheads="1"/>
            </p:cNvSpPr>
            <p:nvPr/>
          </p:nvSpPr>
          <p:spPr bwMode="auto">
            <a:xfrm>
              <a:off x="3606" y="2795"/>
              <a:ext cx="1905" cy="454"/>
            </a:xfrm>
            <a:prstGeom prst="wedgeRoundRectCallout">
              <a:avLst>
                <a:gd name="adj1" fmla="val 3755"/>
                <a:gd name="adj2" fmla="val 97356"/>
                <a:gd name="adj3" fmla="val 16667"/>
              </a:avLst>
            </a:prstGeom>
            <a:solidFill>
              <a:srgbClr val="E8D5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US" altLang="en-US">
                  <a:latin typeface="Lucida Sans Unicode" panose="020B0602030504020204" pitchFamily="34" charset="0"/>
                </a:rPr>
                <a:t>Where to install ?</a:t>
              </a:r>
            </a:p>
            <a:p>
              <a:pPr algn="ctr" eaLnBrk="1" hangingPunct="1">
                <a:spcBef>
                  <a:spcPct val="0"/>
                </a:spcBef>
                <a:buSzTx/>
                <a:buFontTx/>
                <a:buNone/>
              </a:pPr>
              <a:r>
                <a:rPr lang="en-US" altLang="en-US">
                  <a:latin typeface="Lucida Sans Unicode" panose="020B0602030504020204" pitchFamily="34" charset="0"/>
                </a:rPr>
                <a:t>What hw\nw is used?</a:t>
              </a:r>
              <a:endParaRPr lang="en-GB" altLang="en-US">
                <a:latin typeface="Lucida Sans Unicode" panose="020B0602030504020204" pitchFamily="34" charset="0"/>
              </a:endParaRPr>
            </a:p>
          </p:txBody>
        </p:sp>
        <p:sp>
          <p:nvSpPr>
            <p:cNvPr id="138265" name="AutoShape 27"/>
            <p:cNvSpPr>
              <a:spLocks noChangeArrowheads="1"/>
            </p:cNvSpPr>
            <p:nvPr/>
          </p:nvSpPr>
          <p:spPr bwMode="auto">
            <a:xfrm>
              <a:off x="112" y="2795"/>
              <a:ext cx="1815" cy="499"/>
            </a:xfrm>
            <a:prstGeom prst="wedgeRoundRectCallout">
              <a:avLst>
                <a:gd name="adj1" fmla="val -2176"/>
                <a:gd name="adj2" fmla="val 84069"/>
                <a:gd name="adj3" fmla="val 16667"/>
              </a:avLst>
            </a:prstGeom>
            <a:solidFill>
              <a:srgbClr val="E8D5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US" altLang="en-US">
                  <a:latin typeface="Lucida Sans Unicode" panose="020B0602030504020204" pitchFamily="34" charset="0"/>
                </a:rPr>
                <a:t>How does the system behave?</a:t>
              </a:r>
              <a:endParaRPr lang="en-GB" altLang="en-US">
                <a:latin typeface="Lucida Sans Unicode" panose="020B0602030504020204" pitchFamily="34" charset="0"/>
              </a:endParaRPr>
            </a:p>
          </p:txBody>
        </p:sp>
        <p:sp>
          <p:nvSpPr>
            <p:cNvPr id="138266" name="AutoShape 28"/>
            <p:cNvSpPr>
              <a:spLocks noChangeArrowheads="1"/>
            </p:cNvSpPr>
            <p:nvPr/>
          </p:nvSpPr>
          <p:spPr bwMode="auto">
            <a:xfrm>
              <a:off x="1791" y="3838"/>
              <a:ext cx="1679" cy="436"/>
            </a:xfrm>
            <a:prstGeom prst="wedgeRoundRectCallout">
              <a:avLst>
                <a:gd name="adj1" fmla="val 10630"/>
                <a:gd name="adj2" fmla="val -120185"/>
                <a:gd name="adj3" fmla="val 16667"/>
              </a:avLst>
            </a:prstGeom>
            <a:solidFill>
              <a:srgbClr val="E8D5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US" altLang="en-US">
                  <a:latin typeface="Lucida Sans Unicode" panose="020B0602030504020204" pitchFamily="34" charset="0"/>
                </a:rPr>
                <a:t>How does the system perform ?</a:t>
              </a:r>
              <a:endParaRPr lang="en-GB" altLang="en-US">
                <a:latin typeface="Lucida Sans Unicode" panose="020B0602030504020204" pitchFamily="34" charset="0"/>
              </a:endParaRPr>
            </a:p>
          </p:txBody>
        </p:sp>
        <p:sp>
          <p:nvSpPr>
            <p:cNvPr id="138267" name="AutoShape 29"/>
            <p:cNvSpPr>
              <a:spLocks noChangeArrowheads="1"/>
            </p:cNvSpPr>
            <p:nvPr/>
          </p:nvSpPr>
          <p:spPr bwMode="auto">
            <a:xfrm>
              <a:off x="2064" y="1207"/>
              <a:ext cx="1451" cy="436"/>
            </a:xfrm>
            <a:prstGeom prst="wedgeRoundRectCallout">
              <a:avLst>
                <a:gd name="adj1" fmla="val -380"/>
                <a:gd name="adj2" fmla="val 210778"/>
                <a:gd name="adj3" fmla="val 16667"/>
              </a:avLst>
            </a:prstGeom>
            <a:solidFill>
              <a:srgbClr val="E8D5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US" altLang="en-US">
                  <a:latin typeface="Lucida Sans Unicode" panose="020B0602030504020204" pitchFamily="34" charset="0"/>
                </a:rPr>
                <a:t>What can/does the system do ?</a:t>
              </a:r>
              <a:endParaRPr lang="en-GB" altLang="en-US">
                <a:latin typeface="Lucida Sans Unicode" panose="020B0602030504020204" pitchFamily="34" charset="0"/>
              </a:endParaRPr>
            </a:p>
          </p:txBody>
        </p:sp>
      </p:grpSp>
    </p:spTree>
    <p:extLst>
      <p:ext uri="{BB962C8B-B14F-4D97-AF65-F5344CB8AC3E}">
        <p14:creationId xmlns:p14="http://schemas.microsoft.com/office/powerpoint/2010/main" val="22952265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57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title" idx="4294967295"/>
          </p:nvPr>
        </p:nvSpPr>
        <p:spPr>
          <a:xfrm>
            <a:off x="0" y="446088"/>
            <a:ext cx="9144000" cy="1028700"/>
          </a:xfrm>
        </p:spPr>
        <p:txBody>
          <a:bodyPr/>
          <a:lstStyle/>
          <a:p>
            <a:r>
              <a:rPr lang="en-US" altLang="en-US" smtClean="0">
                <a:cs typeface="Akzidenz-Bd for Chalmers" pitchFamily="2"/>
              </a:rPr>
              <a:t>Example 4+1 Views model</a:t>
            </a:r>
            <a:endParaRPr lang="en-GB" altLang="en-US" smtClean="0">
              <a:cs typeface="Akzidenz-Bd for Chalmers" pitchFamily="2"/>
            </a:endParaRPr>
          </a:p>
        </p:txBody>
      </p:sp>
      <p:sp>
        <p:nvSpPr>
          <p:cNvPr id="140291" name="Slide Number Placeholder 1"/>
          <p:cNvSpPr>
            <a:spLocks noGrp="1"/>
          </p:cNvSpPr>
          <p:nvPr>
            <p:ph type="sldNum" sz="quarter" idx="4294967295"/>
          </p:nvPr>
        </p:nvSpPr>
        <p:spPr bwMode="auto">
          <a:xfrm>
            <a:off x="72390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fld id="{5977C672-4CB9-40AE-99D4-5A555449CB92}" type="slidenum">
              <a:rPr lang="en-GB" altLang="en-US" sz="2400">
                <a:latin typeface="Times New Roman" panose="02020603050405020304" pitchFamily="18" charset="0"/>
              </a:rPr>
              <a:pPr eaLnBrk="1" hangingPunct="1">
                <a:spcBef>
                  <a:spcPct val="0"/>
                </a:spcBef>
                <a:buSzTx/>
                <a:buFontTx/>
                <a:buNone/>
              </a:pPr>
              <a:t>25</a:t>
            </a:fld>
            <a:endParaRPr lang="en-GB" altLang="en-US" sz="2400">
              <a:latin typeface="Times New Roman" panose="02020603050405020304" pitchFamily="18" charset="0"/>
            </a:endParaRPr>
          </a:p>
        </p:txBody>
      </p:sp>
      <p:sp>
        <p:nvSpPr>
          <p:cNvPr id="140292" name="Rectangle 2"/>
          <p:cNvSpPr>
            <a:spLocks noChangeArrowheads="1"/>
          </p:cNvSpPr>
          <p:nvPr/>
        </p:nvSpPr>
        <p:spPr bwMode="auto">
          <a:xfrm>
            <a:off x="533400" y="4103688"/>
            <a:ext cx="3429000" cy="2667000"/>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a:spcBef>
                <a:spcPct val="0"/>
              </a:spcBef>
              <a:buSzTx/>
              <a:buFontTx/>
              <a:buNone/>
            </a:pPr>
            <a:endParaRPr lang="en-US" altLang="en-US" sz="2400" b="1">
              <a:latin typeface="Times New Roman" panose="02020603050405020304" pitchFamily="18" charset="0"/>
            </a:endParaRPr>
          </a:p>
        </p:txBody>
      </p:sp>
      <p:sp>
        <p:nvSpPr>
          <p:cNvPr id="140293" name="Rectangle 3"/>
          <p:cNvSpPr>
            <a:spLocks noChangeArrowheads="1"/>
          </p:cNvSpPr>
          <p:nvPr/>
        </p:nvSpPr>
        <p:spPr bwMode="auto">
          <a:xfrm>
            <a:off x="5181600" y="4179888"/>
            <a:ext cx="3352800" cy="2590800"/>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a:spcBef>
                <a:spcPct val="0"/>
              </a:spcBef>
              <a:buSzTx/>
              <a:buFontTx/>
              <a:buNone/>
            </a:pPr>
            <a:endParaRPr lang="en-US" altLang="en-US" sz="2400" b="1">
              <a:latin typeface="Times New Roman" panose="02020603050405020304" pitchFamily="18" charset="0"/>
            </a:endParaRPr>
          </a:p>
        </p:txBody>
      </p:sp>
      <p:sp>
        <p:nvSpPr>
          <p:cNvPr id="140294" name="Rectangle 4"/>
          <p:cNvSpPr>
            <a:spLocks noChangeArrowheads="1"/>
          </p:cNvSpPr>
          <p:nvPr/>
        </p:nvSpPr>
        <p:spPr bwMode="auto">
          <a:xfrm>
            <a:off x="5773738" y="1360488"/>
            <a:ext cx="2913062" cy="2068512"/>
          </a:xfrm>
          <a:prstGeom prst="rect">
            <a:avLst/>
          </a:prstGeom>
          <a:solidFill>
            <a:srgbClr val="FFFFFF">
              <a:alpha val="50195"/>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a:spcBef>
                <a:spcPct val="0"/>
              </a:spcBef>
              <a:buSzTx/>
              <a:buFontTx/>
              <a:buNone/>
            </a:pPr>
            <a:endParaRPr lang="en-US" altLang="en-US" sz="2400" b="1">
              <a:latin typeface="Times New Roman" panose="02020603050405020304" pitchFamily="18" charset="0"/>
            </a:endParaRPr>
          </a:p>
        </p:txBody>
      </p:sp>
      <p:sp>
        <p:nvSpPr>
          <p:cNvPr id="140295" name="Rectangle 5"/>
          <p:cNvSpPr>
            <a:spLocks noChangeArrowheads="1"/>
          </p:cNvSpPr>
          <p:nvPr/>
        </p:nvSpPr>
        <p:spPr bwMode="auto">
          <a:xfrm>
            <a:off x="533400" y="1284288"/>
            <a:ext cx="3429000" cy="2601912"/>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a:spcBef>
                <a:spcPct val="0"/>
              </a:spcBef>
              <a:buSzTx/>
              <a:buFontTx/>
              <a:buNone/>
            </a:pPr>
            <a:endParaRPr lang="en-US" altLang="en-US" sz="2400" b="1">
              <a:latin typeface="Times New Roman" panose="02020603050405020304" pitchFamily="18" charset="0"/>
            </a:endParaRPr>
          </a:p>
        </p:txBody>
      </p:sp>
      <p:sp>
        <p:nvSpPr>
          <p:cNvPr id="140296" name="Oval 6"/>
          <p:cNvSpPr>
            <a:spLocks noChangeArrowheads="1"/>
          </p:cNvSpPr>
          <p:nvPr/>
        </p:nvSpPr>
        <p:spPr bwMode="auto">
          <a:xfrm>
            <a:off x="3335338" y="2808288"/>
            <a:ext cx="2760662" cy="1905000"/>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a:spcBef>
                <a:spcPct val="0"/>
              </a:spcBef>
              <a:buSzTx/>
              <a:buFontTx/>
              <a:buNone/>
            </a:pPr>
            <a:endParaRPr lang="en-US" altLang="en-US" sz="2400" b="1">
              <a:latin typeface="Times New Roman" panose="02020603050405020304" pitchFamily="18" charset="0"/>
            </a:endParaRPr>
          </a:p>
        </p:txBody>
      </p:sp>
      <p:sp>
        <p:nvSpPr>
          <p:cNvPr id="140297" name="Text Box 8"/>
          <p:cNvSpPr txBox="1">
            <a:spLocks noChangeArrowheads="1"/>
          </p:cNvSpPr>
          <p:nvPr/>
        </p:nvSpPr>
        <p:spPr bwMode="auto">
          <a:xfrm>
            <a:off x="533400" y="1284288"/>
            <a:ext cx="33528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spcBef>
                <a:spcPct val="0"/>
              </a:spcBef>
              <a:buSzTx/>
              <a:buFontTx/>
              <a:buNone/>
            </a:pPr>
            <a:r>
              <a:rPr lang="en-US" altLang="en-US" b="1" i="1">
                <a:latin typeface="Times New Roman" panose="02020603050405020304" pitchFamily="18" charset="0"/>
              </a:rPr>
              <a:t>Structure view: </a:t>
            </a:r>
            <a:r>
              <a:rPr lang="en-US" altLang="en-US" b="1">
                <a:latin typeface="Times New Roman" panose="02020603050405020304" pitchFamily="18" charset="0"/>
              </a:rPr>
              <a:t>components, packages, interfaces</a:t>
            </a:r>
          </a:p>
        </p:txBody>
      </p:sp>
      <p:sp>
        <p:nvSpPr>
          <p:cNvPr id="140298" name="Rectangle 10"/>
          <p:cNvSpPr>
            <a:spLocks noChangeArrowheads="1"/>
          </p:cNvSpPr>
          <p:nvPr/>
        </p:nvSpPr>
        <p:spPr bwMode="auto">
          <a:xfrm>
            <a:off x="533400" y="4230688"/>
            <a:ext cx="3276600"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nSpc>
                <a:spcPct val="60000"/>
              </a:lnSpc>
              <a:spcBef>
                <a:spcPct val="50000"/>
              </a:spcBef>
              <a:buSzTx/>
              <a:buFontTx/>
              <a:buNone/>
            </a:pPr>
            <a:r>
              <a:rPr lang="en-US" altLang="en-US" sz="1800" b="1" i="1">
                <a:latin typeface="Times New Roman" panose="02020603050405020304" pitchFamily="18" charset="0"/>
              </a:rPr>
              <a:t>Behaviour view: </a:t>
            </a:r>
          </a:p>
          <a:p>
            <a:pPr>
              <a:lnSpc>
                <a:spcPct val="60000"/>
              </a:lnSpc>
              <a:spcBef>
                <a:spcPct val="50000"/>
              </a:spcBef>
              <a:buSzTx/>
              <a:buFontTx/>
              <a:buNone/>
            </a:pPr>
            <a:r>
              <a:rPr lang="en-US" altLang="en-US" sz="1800" b="1">
                <a:latin typeface="Times New Roman" panose="02020603050405020304" pitchFamily="18" charset="0"/>
              </a:rPr>
              <a:t>MSC, state-diagrams</a:t>
            </a:r>
            <a:endParaRPr lang="en-GB" altLang="en-US" sz="1800" b="1">
              <a:latin typeface="Times New Roman" panose="02020603050405020304" pitchFamily="18" charset="0"/>
            </a:endParaRPr>
          </a:p>
        </p:txBody>
      </p:sp>
      <p:grpSp>
        <p:nvGrpSpPr>
          <p:cNvPr id="140299" name="Group 11"/>
          <p:cNvGrpSpPr>
            <a:grpSpLocks/>
          </p:cNvGrpSpPr>
          <p:nvPr/>
        </p:nvGrpSpPr>
        <p:grpSpPr bwMode="auto">
          <a:xfrm>
            <a:off x="914400" y="2198688"/>
            <a:ext cx="2209800" cy="1219200"/>
            <a:chOff x="624" y="1296"/>
            <a:chExt cx="1392" cy="768"/>
          </a:xfrm>
        </p:grpSpPr>
        <p:sp>
          <p:nvSpPr>
            <p:cNvPr id="140351" name="Rectangle 12"/>
            <p:cNvSpPr>
              <a:spLocks noChangeArrowheads="1"/>
            </p:cNvSpPr>
            <p:nvPr/>
          </p:nvSpPr>
          <p:spPr bwMode="auto">
            <a:xfrm>
              <a:off x="624" y="1296"/>
              <a:ext cx="384" cy="288"/>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US" altLang="en-US" sz="2400" b="1">
                  <a:latin typeface="Times New Roman" panose="02020603050405020304" pitchFamily="18" charset="0"/>
                </a:rPr>
                <a:t>A</a:t>
              </a:r>
              <a:endParaRPr lang="en-GB" altLang="en-US" sz="2400" b="1">
                <a:latin typeface="Times New Roman" panose="02020603050405020304" pitchFamily="18" charset="0"/>
              </a:endParaRPr>
            </a:p>
          </p:txBody>
        </p:sp>
        <p:sp>
          <p:nvSpPr>
            <p:cNvPr id="140352" name="Rectangle 13"/>
            <p:cNvSpPr>
              <a:spLocks noChangeArrowheads="1"/>
            </p:cNvSpPr>
            <p:nvPr/>
          </p:nvSpPr>
          <p:spPr bwMode="auto">
            <a:xfrm>
              <a:off x="1344" y="1296"/>
              <a:ext cx="384" cy="288"/>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US" altLang="en-US" sz="2400" b="1">
                  <a:latin typeface="Times New Roman" panose="02020603050405020304" pitchFamily="18" charset="0"/>
                </a:rPr>
                <a:t>B</a:t>
              </a:r>
              <a:endParaRPr lang="en-GB" altLang="en-US" sz="2400" b="1">
                <a:latin typeface="Times New Roman" panose="02020603050405020304" pitchFamily="18" charset="0"/>
              </a:endParaRPr>
            </a:p>
          </p:txBody>
        </p:sp>
        <p:sp>
          <p:nvSpPr>
            <p:cNvPr id="140353" name="Rectangle 14"/>
            <p:cNvSpPr>
              <a:spLocks noChangeArrowheads="1"/>
            </p:cNvSpPr>
            <p:nvPr/>
          </p:nvSpPr>
          <p:spPr bwMode="auto">
            <a:xfrm>
              <a:off x="1104" y="1776"/>
              <a:ext cx="384" cy="288"/>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US" altLang="en-US" sz="2400" b="1">
                  <a:latin typeface="Times New Roman" panose="02020603050405020304" pitchFamily="18" charset="0"/>
                </a:rPr>
                <a:t>C</a:t>
              </a:r>
              <a:endParaRPr lang="en-GB" altLang="en-US" sz="2400" b="1">
                <a:latin typeface="Times New Roman" panose="02020603050405020304" pitchFamily="18" charset="0"/>
              </a:endParaRPr>
            </a:p>
          </p:txBody>
        </p:sp>
        <p:sp>
          <p:nvSpPr>
            <p:cNvPr id="140354" name="Rectangle 15"/>
            <p:cNvSpPr>
              <a:spLocks noChangeArrowheads="1"/>
            </p:cNvSpPr>
            <p:nvPr/>
          </p:nvSpPr>
          <p:spPr bwMode="auto">
            <a:xfrm>
              <a:off x="1632" y="1776"/>
              <a:ext cx="384" cy="288"/>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US" altLang="en-US" sz="2400" b="1">
                  <a:latin typeface="Times New Roman" panose="02020603050405020304" pitchFamily="18" charset="0"/>
                </a:rPr>
                <a:t>D</a:t>
              </a:r>
              <a:endParaRPr lang="en-GB" altLang="en-US" sz="2400" b="1">
                <a:latin typeface="Times New Roman" panose="02020603050405020304" pitchFamily="18" charset="0"/>
              </a:endParaRPr>
            </a:p>
          </p:txBody>
        </p:sp>
        <p:cxnSp>
          <p:nvCxnSpPr>
            <p:cNvPr id="140355" name="AutoShape 16"/>
            <p:cNvCxnSpPr>
              <a:cxnSpLocks noChangeShapeType="1"/>
              <a:stCxn id="140351" idx="3"/>
              <a:endCxn id="140352" idx="1"/>
            </p:cNvCxnSpPr>
            <p:nvPr/>
          </p:nvCxnSpPr>
          <p:spPr bwMode="auto">
            <a:xfrm>
              <a:off x="1008" y="1440"/>
              <a:ext cx="336"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356" name="AutoShape 17"/>
            <p:cNvCxnSpPr>
              <a:cxnSpLocks noChangeShapeType="1"/>
              <a:stCxn id="140352" idx="2"/>
              <a:endCxn id="140353" idx="0"/>
            </p:cNvCxnSpPr>
            <p:nvPr/>
          </p:nvCxnSpPr>
          <p:spPr bwMode="auto">
            <a:xfrm flipH="1">
              <a:off x="1296" y="1584"/>
              <a:ext cx="240"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357" name="AutoShape 18"/>
            <p:cNvCxnSpPr>
              <a:cxnSpLocks noChangeShapeType="1"/>
              <a:stCxn id="140352" idx="2"/>
              <a:endCxn id="140354" idx="0"/>
            </p:cNvCxnSpPr>
            <p:nvPr/>
          </p:nvCxnSpPr>
          <p:spPr bwMode="auto">
            <a:xfrm>
              <a:off x="1536" y="1584"/>
              <a:ext cx="288"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40300" name="Rectangle 19"/>
          <p:cNvSpPr>
            <a:spLocks noChangeArrowheads="1"/>
          </p:cNvSpPr>
          <p:nvPr/>
        </p:nvSpPr>
        <p:spPr bwMode="auto">
          <a:xfrm>
            <a:off x="777875" y="4926013"/>
            <a:ext cx="441325" cy="31432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US" altLang="en-US" sz="2400" b="1">
                <a:latin typeface="Times New Roman" panose="02020603050405020304" pitchFamily="18" charset="0"/>
              </a:rPr>
              <a:t>A</a:t>
            </a:r>
            <a:endParaRPr lang="en-GB" altLang="en-US" sz="2400" b="1">
              <a:latin typeface="Times New Roman" panose="02020603050405020304" pitchFamily="18" charset="0"/>
            </a:endParaRPr>
          </a:p>
        </p:txBody>
      </p:sp>
      <p:sp>
        <p:nvSpPr>
          <p:cNvPr id="140301" name="Rectangle 20"/>
          <p:cNvSpPr>
            <a:spLocks noChangeArrowheads="1"/>
          </p:cNvSpPr>
          <p:nvPr/>
        </p:nvSpPr>
        <p:spPr bwMode="auto">
          <a:xfrm>
            <a:off x="1514475" y="4926013"/>
            <a:ext cx="441325" cy="31432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US" altLang="en-US" sz="2400" b="1">
                <a:latin typeface="Times New Roman" panose="02020603050405020304" pitchFamily="18" charset="0"/>
              </a:rPr>
              <a:t>B</a:t>
            </a:r>
            <a:endParaRPr lang="en-GB" altLang="en-US" sz="2400" b="1">
              <a:latin typeface="Times New Roman" panose="02020603050405020304" pitchFamily="18" charset="0"/>
            </a:endParaRPr>
          </a:p>
        </p:txBody>
      </p:sp>
      <p:sp>
        <p:nvSpPr>
          <p:cNvPr id="140302" name="Rectangle 21"/>
          <p:cNvSpPr>
            <a:spLocks noChangeArrowheads="1"/>
          </p:cNvSpPr>
          <p:nvPr/>
        </p:nvSpPr>
        <p:spPr bwMode="auto">
          <a:xfrm>
            <a:off x="2251075" y="4926013"/>
            <a:ext cx="441325" cy="31432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US" altLang="en-US" sz="2400" b="1">
                <a:latin typeface="Times New Roman" panose="02020603050405020304" pitchFamily="18" charset="0"/>
              </a:rPr>
              <a:t>C</a:t>
            </a:r>
            <a:endParaRPr lang="en-GB" altLang="en-US" sz="2400" b="1">
              <a:latin typeface="Times New Roman" panose="02020603050405020304" pitchFamily="18" charset="0"/>
            </a:endParaRPr>
          </a:p>
        </p:txBody>
      </p:sp>
      <p:sp>
        <p:nvSpPr>
          <p:cNvPr id="140303" name="Rectangle 22"/>
          <p:cNvSpPr>
            <a:spLocks noChangeArrowheads="1"/>
          </p:cNvSpPr>
          <p:nvPr/>
        </p:nvSpPr>
        <p:spPr bwMode="auto">
          <a:xfrm>
            <a:off x="2987675" y="4926013"/>
            <a:ext cx="441325" cy="31432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US" altLang="en-US" sz="2400" b="1">
                <a:latin typeface="Times New Roman" panose="02020603050405020304" pitchFamily="18" charset="0"/>
              </a:rPr>
              <a:t>D</a:t>
            </a:r>
            <a:endParaRPr lang="en-GB" altLang="en-US" sz="2400" b="1">
              <a:latin typeface="Times New Roman" panose="02020603050405020304" pitchFamily="18" charset="0"/>
            </a:endParaRPr>
          </a:p>
        </p:txBody>
      </p:sp>
      <p:sp>
        <p:nvSpPr>
          <p:cNvPr id="140304" name="Line 23"/>
          <p:cNvSpPr>
            <a:spLocks noChangeShapeType="1"/>
          </p:cNvSpPr>
          <p:nvPr/>
        </p:nvSpPr>
        <p:spPr bwMode="auto">
          <a:xfrm>
            <a:off x="990600" y="5246688"/>
            <a:ext cx="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0305" name="Line 24"/>
          <p:cNvSpPr>
            <a:spLocks noChangeShapeType="1"/>
          </p:cNvSpPr>
          <p:nvPr/>
        </p:nvSpPr>
        <p:spPr bwMode="auto">
          <a:xfrm>
            <a:off x="1708150" y="5246688"/>
            <a:ext cx="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0306" name="Line 25"/>
          <p:cNvSpPr>
            <a:spLocks noChangeShapeType="1"/>
          </p:cNvSpPr>
          <p:nvPr/>
        </p:nvSpPr>
        <p:spPr bwMode="auto">
          <a:xfrm>
            <a:off x="2438400" y="5246688"/>
            <a:ext cx="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0307" name="Line 26"/>
          <p:cNvSpPr>
            <a:spLocks noChangeShapeType="1"/>
          </p:cNvSpPr>
          <p:nvPr/>
        </p:nvSpPr>
        <p:spPr bwMode="auto">
          <a:xfrm>
            <a:off x="3200400" y="5246688"/>
            <a:ext cx="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0308" name="Line 27"/>
          <p:cNvSpPr>
            <a:spLocks noChangeShapeType="1"/>
          </p:cNvSpPr>
          <p:nvPr/>
        </p:nvSpPr>
        <p:spPr bwMode="auto">
          <a:xfrm>
            <a:off x="990600" y="5319713"/>
            <a:ext cx="685800" cy="7620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0309" name="Line 28"/>
          <p:cNvSpPr>
            <a:spLocks noChangeShapeType="1"/>
          </p:cNvSpPr>
          <p:nvPr/>
        </p:nvSpPr>
        <p:spPr bwMode="auto">
          <a:xfrm>
            <a:off x="1752600" y="5443538"/>
            <a:ext cx="685800" cy="7620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0310" name="Line 29"/>
          <p:cNvSpPr>
            <a:spLocks noChangeShapeType="1"/>
          </p:cNvSpPr>
          <p:nvPr/>
        </p:nvSpPr>
        <p:spPr bwMode="auto">
          <a:xfrm flipH="1">
            <a:off x="1752600" y="5595938"/>
            <a:ext cx="685800" cy="7620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0311" name="Line 30"/>
          <p:cNvSpPr>
            <a:spLocks noChangeShapeType="1"/>
          </p:cNvSpPr>
          <p:nvPr/>
        </p:nvSpPr>
        <p:spPr bwMode="auto">
          <a:xfrm>
            <a:off x="1752600" y="5764213"/>
            <a:ext cx="1447800" cy="15240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0312" name="Line 31"/>
          <p:cNvSpPr>
            <a:spLocks noChangeShapeType="1"/>
          </p:cNvSpPr>
          <p:nvPr/>
        </p:nvSpPr>
        <p:spPr bwMode="auto">
          <a:xfrm flipH="1">
            <a:off x="1752600" y="5916613"/>
            <a:ext cx="1447800" cy="15240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0313" name="Rectangle 32"/>
          <p:cNvSpPr>
            <a:spLocks noChangeArrowheads="1"/>
          </p:cNvSpPr>
          <p:nvPr/>
        </p:nvSpPr>
        <p:spPr bwMode="auto">
          <a:xfrm>
            <a:off x="5257800" y="4305300"/>
            <a:ext cx="3200400" cy="56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r">
              <a:lnSpc>
                <a:spcPct val="60000"/>
              </a:lnSpc>
              <a:spcBef>
                <a:spcPct val="50000"/>
              </a:spcBef>
              <a:buSzTx/>
              <a:buFontTx/>
              <a:buNone/>
            </a:pPr>
            <a:r>
              <a:rPr lang="en-US" altLang="en-US" sz="1800" b="1" i="1">
                <a:latin typeface="Times New Roman" panose="02020603050405020304" pitchFamily="18" charset="0"/>
              </a:rPr>
              <a:t>Deployment view:</a:t>
            </a:r>
          </a:p>
          <a:p>
            <a:pPr algn="r">
              <a:lnSpc>
                <a:spcPct val="60000"/>
              </a:lnSpc>
              <a:spcBef>
                <a:spcPct val="50000"/>
              </a:spcBef>
              <a:buSzTx/>
              <a:buFontTx/>
              <a:buNone/>
            </a:pPr>
            <a:r>
              <a:rPr lang="en-US" altLang="en-US" sz="1800" b="1">
                <a:latin typeface="Times New Roman" panose="02020603050405020304" pitchFamily="18" charset="0"/>
              </a:rPr>
              <a:t>physical model + mapping</a:t>
            </a:r>
          </a:p>
        </p:txBody>
      </p:sp>
      <p:sp>
        <p:nvSpPr>
          <p:cNvPr id="140314" name="AutoShape 33"/>
          <p:cNvSpPr>
            <a:spLocks noChangeArrowheads="1"/>
          </p:cNvSpPr>
          <p:nvPr/>
        </p:nvSpPr>
        <p:spPr bwMode="auto">
          <a:xfrm>
            <a:off x="5334000" y="5018088"/>
            <a:ext cx="914400" cy="1066800"/>
          </a:xfrm>
          <a:prstGeom prst="cube">
            <a:avLst>
              <a:gd name="adj" fmla="val 25000"/>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endParaRPr lang="sv-SE" altLang="en-US" sz="2400">
              <a:latin typeface="Times New Roman" panose="02020603050405020304" pitchFamily="18" charset="0"/>
            </a:endParaRPr>
          </a:p>
        </p:txBody>
      </p:sp>
      <p:sp>
        <p:nvSpPr>
          <p:cNvPr id="140315" name="AutoShape 34"/>
          <p:cNvSpPr>
            <a:spLocks noChangeArrowheads="1"/>
          </p:cNvSpPr>
          <p:nvPr/>
        </p:nvSpPr>
        <p:spPr bwMode="auto">
          <a:xfrm>
            <a:off x="6400800" y="5018088"/>
            <a:ext cx="914400" cy="1066800"/>
          </a:xfrm>
          <a:prstGeom prst="cube">
            <a:avLst>
              <a:gd name="adj" fmla="val 25000"/>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endParaRPr lang="sv-SE" altLang="en-US" sz="2400">
              <a:latin typeface="Times New Roman" panose="02020603050405020304" pitchFamily="18" charset="0"/>
            </a:endParaRPr>
          </a:p>
        </p:txBody>
      </p:sp>
      <p:sp>
        <p:nvSpPr>
          <p:cNvPr id="140316" name="AutoShape 35"/>
          <p:cNvSpPr>
            <a:spLocks noChangeArrowheads="1"/>
          </p:cNvSpPr>
          <p:nvPr/>
        </p:nvSpPr>
        <p:spPr bwMode="auto">
          <a:xfrm>
            <a:off x="7467600" y="5018088"/>
            <a:ext cx="914400" cy="1066800"/>
          </a:xfrm>
          <a:prstGeom prst="cube">
            <a:avLst>
              <a:gd name="adj" fmla="val 25000"/>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endParaRPr lang="sv-SE" altLang="en-US" sz="2400">
              <a:latin typeface="Times New Roman" panose="02020603050405020304" pitchFamily="18" charset="0"/>
            </a:endParaRPr>
          </a:p>
        </p:txBody>
      </p:sp>
      <p:sp>
        <p:nvSpPr>
          <p:cNvPr id="140317" name="Rectangle 36"/>
          <p:cNvSpPr>
            <a:spLocks noChangeArrowheads="1"/>
          </p:cNvSpPr>
          <p:nvPr/>
        </p:nvSpPr>
        <p:spPr bwMode="auto">
          <a:xfrm>
            <a:off x="5410200" y="5322888"/>
            <a:ext cx="441325" cy="31432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US" altLang="en-US" sz="2400" b="1">
                <a:latin typeface="Times New Roman" panose="02020603050405020304" pitchFamily="18" charset="0"/>
              </a:rPr>
              <a:t>A</a:t>
            </a:r>
            <a:endParaRPr lang="en-GB" altLang="en-US" sz="2400" b="1">
              <a:latin typeface="Times New Roman" panose="02020603050405020304" pitchFamily="18" charset="0"/>
            </a:endParaRPr>
          </a:p>
        </p:txBody>
      </p:sp>
      <p:sp>
        <p:nvSpPr>
          <p:cNvPr id="140318" name="Rectangle 37"/>
          <p:cNvSpPr>
            <a:spLocks noChangeArrowheads="1"/>
          </p:cNvSpPr>
          <p:nvPr/>
        </p:nvSpPr>
        <p:spPr bwMode="auto">
          <a:xfrm>
            <a:off x="5410200" y="5675313"/>
            <a:ext cx="441325" cy="31432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US" altLang="en-US" sz="2400" b="1">
                <a:latin typeface="Times New Roman" panose="02020603050405020304" pitchFamily="18" charset="0"/>
              </a:rPr>
              <a:t>B</a:t>
            </a:r>
            <a:endParaRPr lang="en-GB" altLang="en-US" sz="2400" b="1">
              <a:latin typeface="Times New Roman" panose="02020603050405020304" pitchFamily="18" charset="0"/>
            </a:endParaRPr>
          </a:p>
        </p:txBody>
      </p:sp>
      <p:sp>
        <p:nvSpPr>
          <p:cNvPr id="140319" name="Rectangle 38"/>
          <p:cNvSpPr>
            <a:spLocks noChangeArrowheads="1"/>
          </p:cNvSpPr>
          <p:nvPr/>
        </p:nvSpPr>
        <p:spPr bwMode="auto">
          <a:xfrm>
            <a:off x="6492875" y="5465763"/>
            <a:ext cx="441325" cy="31432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US" altLang="en-US" sz="2400" b="1">
                <a:latin typeface="Times New Roman" panose="02020603050405020304" pitchFamily="18" charset="0"/>
              </a:rPr>
              <a:t>C</a:t>
            </a:r>
            <a:endParaRPr lang="en-GB" altLang="en-US" sz="2400" b="1">
              <a:latin typeface="Times New Roman" panose="02020603050405020304" pitchFamily="18" charset="0"/>
            </a:endParaRPr>
          </a:p>
        </p:txBody>
      </p:sp>
      <p:sp>
        <p:nvSpPr>
          <p:cNvPr id="140320" name="Rectangle 39"/>
          <p:cNvSpPr>
            <a:spLocks noChangeArrowheads="1"/>
          </p:cNvSpPr>
          <p:nvPr/>
        </p:nvSpPr>
        <p:spPr bwMode="auto">
          <a:xfrm>
            <a:off x="7575550" y="5465763"/>
            <a:ext cx="441325" cy="31432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eaLnBrk="1" hangingPunct="1">
              <a:spcBef>
                <a:spcPct val="0"/>
              </a:spcBef>
              <a:buSzTx/>
              <a:buFontTx/>
              <a:buNone/>
            </a:pPr>
            <a:r>
              <a:rPr lang="en-US" altLang="en-US" sz="2400" b="1">
                <a:latin typeface="Times New Roman" panose="02020603050405020304" pitchFamily="18" charset="0"/>
              </a:rPr>
              <a:t>D</a:t>
            </a:r>
            <a:endParaRPr lang="en-GB" altLang="en-US" sz="2400" b="1">
              <a:latin typeface="Times New Roman" panose="02020603050405020304" pitchFamily="18" charset="0"/>
            </a:endParaRPr>
          </a:p>
        </p:txBody>
      </p:sp>
      <p:grpSp>
        <p:nvGrpSpPr>
          <p:cNvPr id="140321" name="Group 40"/>
          <p:cNvGrpSpPr>
            <a:grpSpLocks/>
          </p:cNvGrpSpPr>
          <p:nvPr/>
        </p:nvGrpSpPr>
        <p:grpSpPr bwMode="auto">
          <a:xfrm>
            <a:off x="5334000" y="6084888"/>
            <a:ext cx="2971800" cy="304800"/>
            <a:chOff x="3360" y="3552"/>
            <a:chExt cx="1872" cy="288"/>
          </a:xfrm>
        </p:grpSpPr>
        <p:sp>
          <p:nvSpPr>
            <p:cNvPr id="140347" name="Line 41"/>
            <p:cNvSpPr>
              <a:spLocks noChangeShapeType="1"/>
            </p:cNvSpPr>
            <p:nvPr/>
          </p:nvSpPr>
          <p:spPr bwMode="auto">
            <a:xfrm>
              <a:off x="3360" y="3840"/>
              <a:ext cx="18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0348" name="Line 42"/>
            <p:cNvSpPr>
              <a:spLocks noChangeShapeType="1"/>
            </p:cNvSpPr>
            <p:nvPr/>
          </p:nvSpPr>
          <p:spPr bwMode="auto">
            <a:xfrm>
              <a:off x="3552" y="355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0349" name="Line 43"/>
            <p:cNvSpPr>
              <a:spLocks noChangeShapeType="1"/>
            </p:cNvSpPr>
            <p:nvPr/>
          </p:nvSpPr>
          <p:spPr bwMode="auto">
            <a:xfrm>
              <a:off x="4224" y="355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0350" name="Line 44"/>
            <p:cNvSpPr>
              <a:spLocks noChangeShapeType="1"/>
            </p:cNvSpPr>
            <p:nvPr/>
          </p:nvSpPr>
          <p:spPr bwMode="auto">
            <a:xfrm>
              <a:off x="4896" y="355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140322" name="Rectangle 45"/>
          <p:cNvSpPr>
            <a:spLocks noChangeArrowheads="1"/>
          </p:cNvSpPr>
          <p:nvPr/>
        </p:nvSpPr>
        <p:spPr bwMode="auto">
          <a:xfrm>
            <a:off x="3924300" y="2547938"/>
            <a:ext cx="16383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800" b="1" i="1">
                <a:latin typeface="Times New Roman" panose="02020603050405020304" pitchFamily="18" charset="0"/>
              </a:rPr>
              <a:t>Stakeholders &amp;</a:t>
            </a:r>
          </a:p>
          <a:p>
            <a:pPr eaLnBrk="1" hangingPunct="1">
              <a:spcBef>
                <a:spcPct val="0"/>
              </a:spcBef>
              <a:buSzTx/>
              <a:buFontTx/>
              <a:buNone/>
            </a:pPr>
            <a:r>
              <a:rPr lang="en-US" altLang="en-US" sz="1800" b="1" i="1">
                <a:latin typeface="Times New Roman" panose="02020603050405020304" pitchFamily="18" charset="0"/>
              </a:rPr>
              <a:t>Use cases view</a:t>
            </a:r>
            <a:endParaRPr lang="en-GB" altLang="en-US" sz="1800" b="1" i="1">
              <a:latin typeface="Times New Roman" panose="02020603050405020304" pitchFamily="18" charset="0"/>
            </a:endParaRPr>
          </a:p>
        </p:txBody>
      </p:sp>
      <p:grpSp>
        <p:nvGrpSpPr>
          <p:cNvPr id="140323" name="Group 46"/>
          <p:cNvGrpSpPr>
            <a:grpSpLocks/>
          </p:cNvGrpSpPr>
          <p:nvPr/>
        </p:nvGrpSpPr>
        <p:grpSpPr bwMode="auto">
          <a:xfrm>
            <a:off x="3657600" y="3494088"/>
            <a:ext cx="304800" cy="609600"/>
            <a:chOff x="2304" y="1920"/>
            <a:chExt cx="192" cy="384"/>
          </a:xfrm>
        </p:grpSpPr>
        <p:sp>
          <p:nvSpPr>
            <p:cNvPr id="140342" name="Line 47"/>
            <p:cNvSpPr>
              <a:spLocks noChangeShapeType="1"/>
            </p:cNvSpPr>
            <p:nvPr/>
          </p:nvSpPr>
          <p:spPr bwMode="auto">
            <a:xfrm>
              <a:off x="2400" y="2016"/>
              <a:ext cx="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0343" name="Oval 48"/>
            <p:cNvSpPr>
              <a:spLocks noChangeArrowheads="1"/>
            </p:cNvSpPr>
            <p:nvPr/>
          </p:nvSpPr>
          <p:spPr bwMode="auto">
            <a:xfrm>
              <a:off x="2352" y="1920"/>
              <a:ext cx="96" cy="9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endParaRPr lang="sv-SE" altLang="en-US" sz="2400">
                <a:latin typeface="Times New Roman" panose="02020603050405020304" pitchFamily="18" charset="0"/>
              </a:endParaRPr>
            </a:p>
          </p:txBody>
        </p:sp>
        <p:sp>
          <p:nvSpPr>
            <p:cNvPr id="140344" name="Line 49"/>
            <p:cNvSpPr>
              <a:spLocks noChangeShapeType="1"/>
            </p:cNvSpPr>
            <p:nvPr/>
          </p:nvSpPr>
          <p:spPr bwMode="auto">
            <a:xfrm>
              <a:off x="2304" y="2080"/>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0345" name="Line 50"/>
            <p:cNvSpPr>
              <a:spLocks noChangeShapeType="1"/>
            </p:cNvSpPr>
            <p:nvPr/>
          </p:nvSpPr>
          <p:spPr bwMode="auto">
            <a:xfrm flipV="1">
              <a:off x="2352" y="2160"/>
              <a:ext cx="48"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0346" name="Line 51"/>
            <p:cNvSpPr>
              <a:spLocks noChangeShapeType="1"/>
            </p:cNvSpPr>
            <p:nvPr/>
          </p:nvSpPr>
          <p:spPr bwMode="auto">
            <a:xfrm flipH="1" flipV="1">
              <a:off x="2400" y="2160"/>
              <a:ext cx="48"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nvGrpSpPr>
          <p:cNvPr id="140324" name="Group 52"/>
          <p:cNvGrpSpPr>
            <a:grpSpLocks/>
          </p:cNvGrpSpPr>
          <p:nvPr/>
        </p:nvGrpSpPr>
        <p:grpSpPr bwMode="auto">
          <a:xfrm>
            <a:off x="5334000" y="3189288"/>
            <a:ext cx="304800" cy="609600"/>
            <a:chOff x="2304" y="1920"/>
            <a:chExt cx="192" cy="384"/>
          </a:xfrm>
        </p:grpSpPr>
        <p:sp>
          <p:nvSpPr>
            <p:cNvPr id="140337" name="Line 53"/>
            <p:cNvSpPr>
              <a:spLocks noChangeShapeType="1"/>
            </p:cNvSpPr>
            <p:nvPr/>
          </p:nvSpPr>
          <p:spPr bwMode="auto">
            <a:xfrm>
              <a:off x="2400" y="2016"/>
              <a:ext cx="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0338" name="Oval 54"/>
            <p:cNvSpPr>
              <a:spLocks noChangeArrowheads="1"/>
            </p:cNvSpPr>
            <p:nvPr/>
          </p:nvSpPr>
          <p:spPr bwMode="auto">
            <a:xfrm>
              <a:off x="2352" y="1920"/>
              <a:ext cx="96" cy="9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endParaRPr lang="sv-SE" altLang="en-US" sz="2400">
                <a:latin typeface="Times New Roman" panose="02020603050405020304" pitchFamily="18" charset="0"/>
              </a:endParaRPr>
            </a:p>
          </p:txBody>
        </p:sp>
        <p:sp>
          <p:nvSpPr>
            <p:cNvPr id="140339" name="Line 55"/>
            <p:cNvSpPr>
              <a:spLocks noChangeShapeType="1"/>
            </p:cNvSpPr>
            <p:nvPr/>
          </p:nvSpPr>
          <p:spPr bwMode="auto">
            <a:xfrm>
              <a:off x="2304" y="2080"/>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0340" name="Line 56"/>
            <p:cNvSpPr>
              <a:spLocks noChangeShapeType="1"/>
            </p:cNvSpPr>
            <p:nvPr/>
          </p:nvSpPr>
          <p:spPr bwMode="auto">
            <a:xfrm flipV="1">
              <a:off x="2352" y="2160"/>
              <a:ext cx="48"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0341" name="Line 57"/>
            <p:cNvSpPr>
              <a:spLocks noChangeShapeType="1"/>
            </p:cNvSpPr>
            <p:nvPr/>
          </p:nvSpPr>
          <p:spPr bwMode="auto">
            <a:xfrm flipH="1" flipV="1">
              <a:off x="2400" y="2160"/>
              <a:ext cx="48"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140325" name="Oval 58"/>
          <p:cNvSpPr>
            <a:spLocks noChangeArrowheads="1"/>
          </p:cNvSpPr>
          <p:nvPr/>
        </p:nvSpPr>
        <p:spPr bwMode="auto">
          <a:xfrm>
            <a:off x="4114800" y="3265488"/>
            <a:ext cx="914400" cy="2286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endParaRPr lang="sv-SE" altLang="en-US" sz="2400">
              <a:latin typeface="Times New Roman" panose="02020603050405020304" pitchFamily="18" charset="0"/>
            </a:endParaRPr>
          </a:p>
        </p:txBody>
      </p:sp>
      <p:cxnSp>
        <p:nvCxnSpPr>
          <p:cNvPr id="140326" name="AutoShape 59"/>
          <p:cNvCxnSpPr>
            <a:cxnSpLocks noChangeShapeType="1"/>
            <a:stCxn id="140344" idx="1"/>
            <a:endCxn id="140325" idx="2"/>
          </p:cNvCxnSpPr>
          <p:nvPr/>
        </p:nvCxnSpPr>
        <p:spPr bwMode="auto">
          <a:xfrm flipV="1">
            <a:off x="3962400" y="3379788"/>
            <a:ext cx="152400" cy="3683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327" name="AutoShape 60"/>
          <p:cNvCxnSpPr>
            <a:cxnSpLocks noChangeShapeType="1"/>
            <a:stCxn id="140339" idx="0"/>
            <a:endCxn id="140325" idx="6"/>
          </p:cNvCxnSpPr>
          <p:nvPr/>
        </p:nvCxnSpPr>
        <p:spPr bwMode="auto">
          <a:xfrm flipH="1" flipV="1">
            <a:off x="5029200" y="3379788"/>
            <a:ext cx="304800" cy="63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0328" name="Oval 61"/>
          <p:cNvSpPr>
            <a:spLocks noChangeArrowheads="1"/>
          </p:cNvSpPr>
          <p:nvPr/>
        </p:nvSpPr>
        <p:spPr bwMode="auto">
          <a:xfrm>
            <a:off x="4267200" y="3646488"/>
            <a:ext cx="914400" cy="2286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endParaRPr lang="sv-SE" altLang="en-US" sz="2400">
              <a:latin typeface="Times New Roman" panose="02020603050405020304" pitchFamily="18" charset="0"/>
            </a:endParaRPr>
          </a:p>
        </p:txBody>
      </p:sp>
      <p:sp>
        <p:nvSpPr>
          <p:cNvPr id="140329" name="Oval 62"/>
          <p:cNvSpPr>
            <a:spLocks noChangeArrowheads="1"/>
          </p:cNvSpPr>
          <p:nvPr/>
        </p:nvSpPr>
        <p:spPr bwMode="auto">
          <a:xfrm>
            <a:off x="4191000" y="4103688"/>
            <a:ext cx="914400" cy="2286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endParaRPr lang="sv-SE" altLang="en-US" sz="2400">
              <a:latin typeface="Times New Roman" panose="02020603050405020304" pitchFamily="18" charset="0"/>
            </a:endParaRPr>
          </a:p>
        </p:txBody>
      </p:sp>
      <p:cxnSp>
        <p:nvCxnSpPr>
          <p:cNvPr id="140330" name="AutoShape 63"/>
          <p:cNvCxnSpPr>
            <a:cxnSpLocks noChangeShapeType="1"/>
            <a:stCxn id="140344" idx="1"/>
            <a:endCxn id="140329" idx="2"/>
          </p:cNvCxnSpPr>
          <p:nvPr/>
        </p:nvCxnSpPr>
        <p:spPr bwMode="auto">
          <a:xfrm>
            <a:off x="3962400" y="3748088"/>
            <a:ext cx="228600" cy="4699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331" name="AutoShape 64"/>
          <p:cNvCxnSpPr>
            <a:cxnSpLocks noChangeShapeType="1"/>
            <a:stCxn id="140339" idx="0"/>
            <a:endCxn id="140328" idx="6"/>
          </p:cNvCxnSpPr>
          <p:nvPr/>
        </p:nvCxnSpPr>
        <p:spPr bwMode="auto">
          <a:xfrm flipH="1">
            <a:off x="5181600" y="3443288"/>
            <a:ext cx="152400" cy="317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0332" name="Rectangle 65"/>
          <p:cNvSpPr>
            <a:spLocks noChangeArrowheads="1"/>
          </p:cNvSpPr>
          <p:nvPr/>
        </p:nvSpPr>
        <p:spPr bwMode="auto">
          <a:xfrm>
            <a:off x="519113" y="6418263"/>
            <a:ext cx="34163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800" b="1">
                <a:latin typeface="Times New Roman" panose="02020603050405020304" pitchFamily="18" charset="0"/>
              </a:rPr>
              <a:t>BC/WC e2e-response times, freq.</a:t>
            </a:r>
            <a:endParaRPr lang="en-GB" altLang="en-US" sz="1800" b="1">
              <a:latin typeface="Times New Roman" panose="02020603050405020304" pitchFamily="18" charset="0"/>
            </a:endParaRPr>
          </a:p>
        </p:txBody>
      </p:sp>
      <p:sp>
        <p:nvSpPr>
          <p:cNvPr id="140333" name="Rectangle 66"/>
          <p:cNvSpPr>
            <a:spLocks noChangeArrowheads="1"/>
          </p:cNvSpPr>
          <p:nvPr/>
        </p:nvSpPr>
        <p:spPr bwMode="auto">
          <a:xfrm>
            <a:off x="5162550" y="6446838"/>
            <a:ext cx="2444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800" b="1">
                <a:latin typeface="Times New Roman" panose="02020603050405020304" pitchFamily="18" charset="0"/>
              </a:rPr>
              <a:t>bandwidth, availability</a:t>
            </a:r>
            <a:endParaRPr lang="en-GB" altLang="en-US" sz="1800" b="1">
              <a:latin typeface="Times New Roman" panose="02020603050405020304" pitchFamily="18" charset="0"/>
            </a:endParaRPr>
          </a:p>
        </p:txBody>
      </p:sp>
      <p:sp>
        <p:nvSpPr>
          <p:cNvPr id="140334" name="Rectangle 67"/>
          <p:cNvSpPr>
            <a:spLocks noChangeArrowheads="1"/>
          </p:cNvSpPr>
          <p:nvPr/>
        </p:nvSpPr>
        <p:spPr bwMode="auto">
          <a:xfrm>
            <a:off x="5800725" y="6084888"/>
            <a:ext cx="24003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sz="1800" b="1">
                <a:latin typeface="Times New Roman" panose="02020603050405020304" pitchFamily="18" charset="0"/>
              </a:rPr>
              <a:t> TCP/IP over Ethernet</a:t>
            </a:r>
            <a:endParaRPr lang="en-GB" altLang="en-US" sz="1800" b="1">
              <a:latin typeface="Times New Roman" panose="02020603050405020304" pitchFamily="18" charset="0"/>
            </a:endParaRPr>
          </a:p>
        </p:txBody>
      </p:sp>
      <p:sp>
        <p:nvSpPr>
          <p:cNvPr id="140335" name="Rectangle 68"/>
          <p:cNvSpPr>
            <a:spLocks noChangeArrowheads="1"/>
          </p:cNvSpPr>
          <p:nvPr/>
        </p:nvSpPr>
        <p:spPr bwMode="auto">
          <a:xfrm>
            <a:off x="5943600" y="1970088"/>
            <a:ext cx="2362200" cy="1166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nSpc>
                <a:spcPct val="60000"/>
              </a:lnSpc>
              <a:spcBef>
                <a:spcPct val="50000"/>
              </a:spcBef>
              <a:buSzTx/>
              <a:buFontTx/>
              <a:buNone/>
            </a:pPr>
            <a:r>
              <a:rPr lang="en-US" altLang="en-US" sz="1800" b="1">
                <a:latin typeface="Times New Roman" panose="02020603050405020304" pitchFamily="18" charset="0"/>
              </a:rPr>
              <a:t>file ownership</a:t>
            </a:r>
          </a:p>
          <a:p>
            <a:pPr>
              <a:lnSpc>
                <a:spcPct val="60000"/>
              </a:lnSpc>
              <a:spcBef>
                <a:spcPct val="50000"/>
              </a:spcBef>
              <a:buSzTx/>
              <a:buFontTx/>
              <a:buNone/>
            </a:pPr>
            <a:r>
              <a:rPr lang="en-US" altLang="en-US" sz="1800" b="1">
                <a:latin typeface="Times New Roman" panose="02020603050405020304" pitchFamily="18" charset="0"/>
              </a:rPr>
              <a:t>Config. Mngnt view</a:t>
            </a:r>
          </a:p>
          <a:p>
            <a:pPr>
              <a:lnSpc>
                <a:spcPct val="60000"/>
              </a:lnSpc>
              <a:spcBef>
                <a:spcPct val="50000"/>
              </a:spcBef>
              <a:buSzTx/>
              <a:buFontTx/>
              <a:buNone/>
            </a:pPr>
            <a:r>
              <a:rPr lang="en-US" altLang="en-US" sz="1800" b="1">
                <a:latin typeface="Times New Roman" panose="02020603050405020304" pitchFamily="18" charset="0"/>
              </a:rPr>
              <a:t>versioning policies</a:t>
            </a:r>
          </a:p>
          <a:p>
            <a:pPr>
              <a:lnSpc>
                <a:spcPct val="60000"/>
              </a:lnSpc>
              <a:spcBef>
                <a:spcPct val="50000"/>
              </a:spcBef>
              <a:buSzTx/>
              <a:buFontTx/>
              <a:buNone/>
            </a:pPr>
            <a:r>
              <a:rPr lang="en-US" altLang="en-US" sz="1800" b="1">
                <a:latin typeface="Times New Roman" panose="02020603050405020304" pitchFamily="18" charset="0"/>
              </a:rPr>
              <a:t>…</a:t>
            </a:r>
          </a:p>
        </p:txBody>
      </p:sp>
      <p:sp>
        <p:nvSpPr>
          <p:cNvPr id="140336" name="Text Box 2"/>
          <p:cNvSpPr txBox="1">
            <a:spLocks noChangeArrowheads="1"/>
          </p:cNvSpPr>
          <p:nvPr/>
        </p:nvSpPr>
        <p:spPr bwMode="auto">
          <a:xfrm>
            <a:off x="5791200" y="1436688"/>
            <a:ext cx="274161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spcBef>
                <a:spcPct val="0"/>
              </a:spcBef>
              <a:buSzTx/>
              <a:buFontTx/>
              <a:buNone/>
            </a:pPr>
            <a:r>
              <a:rPr lang="en-US" altLang="en-US" b="1" i="1">
                <a:latin typeface="Times New Roman" panose="02020603050405020304" pitchFamily="18" charset="0"/>
              </a:rPr>
              <a:t>Development view</a:t>
            </a:r>
            <a:endParaRPr lang="en-US" altLang="en-US" b="1">
              <a:latin typeface="Times New Roman" panose="02020603050405020304" pitchFamily="18" charset="0"/>
            </a:endParaRPr>
          </a:p>
        </p:txBody>
      </p:sp>
    </p:spTree>
    <p:extLst>
      <p:ext uri="{BB962C8B-B14F-4D97-AF65-F5344CB8AC3E}">
        <p14:creationId xmlns:p14="http://schemas.microsoft.com/office/powerpoint/2010/main" val="373154764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itle 4"/>
          <p:cNvSpPr>
            <a:spLocks noGrp="1"/>
          </p:cNvSpPr>
          <p:nvPr>
            <p:ph type="title"/>
          </p:nvPr>
        </p:nvSpPr>
        <p:spPr>
          <a:xfrm>
            <a:off x="0" y="549275"/>
            <a:ext cx="9144000" cy="762000"/>
          </a:xfrm>
        </p:spPr>
        <p:txBody>
          <a:bodyPr/>
          <a:lstStyle/>
          <a:p>
            <a:r>
              <a:rPr lang="en-US" altLang="en-US" smtClean="0">
                <a:cs typeface="Akzidenz-Bd for Chalmers" pitchFamily="2"/>
              </a:rPr>
              <a:t>Discussion</a:t>
            </a:r>
            <a:endParaRPr lang="sv-SE" altLang="en-US" smtClean="0">
              <a:cs typeface="Akzidenz-Bd for Chalmers" pitchFamily="2"/>
            </a:endParaRPr>
          </a:p>
        </p:txBody>
      </p:sp>
      <p:sp>
        <p:nvSpPr>
          <p:cNvPr id="6" name="Content Placeholder 5"/>
          <p:cNvSpPr>
            <a:spLocks noGrp="1"/>
          </p:cNvSpPr>
          <p:nvPr>
            <p:ph idx="1"/>
          </p:nvPr>
        </p:nvSpPr>
        <p:spPr>
          <a:xfrm>
            <a:off x="395288" y="1412875"/>
            <a:ext cx="8424862" cy="5256213"/>
          </a:xfrm>
        </p:spPr>
        <p:txBody>
          <a:bodyPr/>
          <a:lstStyle/>
          <a:p>
            <a:pPr>
              <a:defRPr/>
            </a:pPr>
            <a:r>
              <a:rPr lang="en-US" sz="2800" dirty="0" smtClean="0"/>
              <a:t>Why should we use different diagrams?</a:t>
            </a:r>
          </a:p>
          <a:p>
            <a:pPr marL="0" indent="0">
              <a:buFont typeface="Arial" panose="020B0604020202020204" pitchFamily="34" charset="0"/>
              <a:buNone/>
              <a:defRPr/>
            </a:pPr>
            <a:r>
              <a:rPr lang="en-US" sz="2800" dirty="0" smtClean="0"/>
              <a:t> </a:t>
            </a:r>
          </a:p>
          <a:p>
            <a:pPr>
              <a:defRPr/>
            </a:pPr>
            <a:r>
              <a:rPr lang="en-US" sz="2800" dirty="0" smtClean="0"/>
              <a:t>Why should we use different views?</a:t>
            </a:r>
            <a:endParaRPr lang="sv-SE" sz="2800" dirty="0"/>
          </a:p>
        </p:txBody>
      </p:sp>
    </p:spTree>
    <p:extLst>
      <p:ext uri="{BB962C8B-B14F-4D97-AF65-F5344CB8AC3E}">
        <p14:creationId xmlns:p14="http://schemas.microsoft.com/office/powerpoint/2010/main" val="38829048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US" dirty="0" smtClean="0"/>
              <a:t>Some viewpoints important for some systems, but not for others</a:t>
            </a:r>
          </a:p>
          <a:p>
            <a:pPr lvl="1"/>
            <a:r>
              <a:rPr lang="en-US" dirty="0" smtClean="0"/>
              <a:t>Legal?</a:t>
            </a:r>
          </a:p>
          <a:p>
            <a:pPr lvl="1"/>
            <a:r>
              <a:rPr lang="en-US" dirty="0" smtClean="0"/>
              <a:t>Sustainability?</a:t>
            </a:r>
          </a:p>
          <a:p>
            <a:pPr lvl="1"/>
            <a:endParaRPr lang="en-US" dirty="0"/>
          </a:p>
          <a:p>
            <a:r>
              <a:rPr lang="en-US" dirty="0" smtClean="0"/>
              <a:t>For some views no standard model-kind (‘language’) exists</a:t>
            </a:r>
          </a:p>
          <a:p>
            <a:pPr lvl="1"/>
            <a:r>
              <a:rPr lang="en-US" dirty="0" smtClean="0"/>
              <a:t>Need to invent one yourself</a:t>
            </a:r>
            <a:endParaRPr lang="en-GB" dirty="0"/>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9874" y="2348880"/>
            <a:ext cx="1134126" cy="756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444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2" descr="Image result for architecture view mode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765175"/>
            <a:ext cx="8836025"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1" name="TextBox 1"/>
          <p:cNvSpPr txBox="1">
            <a:spLocks noChangeArrowheads="1"/>
          </p:cNvSpPr>
          <p:nvPr/>
        </p:nvSpPr>
        <p:spPr bwMode="auto">
          <a:xfrm>
            <a:off x="447675" y="3197225"/>
            <a:ext cx="1008063"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r">
              <a:spcBef>
                <a:spcPct val="0"/>
              </a:spcBef>
              <a:buSzTx/>
              <a:buFontTx/>
              <a:buNone/>
            </a:pPr>
            <a:r>
              <a:rPr lang="en-US" altLang="en-US" sz="1800">
                <a:latin typeface="Calibri" panose="020F0502020204030204" pitchFamily="34" charset="0"/>
                <a:cs typeface="Calibri" panose="020F0502020204030204" pitchFamily="34" charset="0"/>
              </a:rPr>
              <a:t>Domain</a:t>
            </a:r>
            <a:endParaRPr lang="en-GB" altLang="en-US" sz="1800">
              <a:latin typeface="Calibri" panose="020F0502020204030204" pitchFamily="34" charset="0"/>
              <a:cs typeface="Calibri" panose="020F0502020204030204" pitchFamily="34" charset="0"/>
            </a:endParaRPr>
          </a:p>
        </p:txBody>
      </p:sp>
      <p:sp>
        <p:nvSpPr>
          <p:cNvPr id="160772" name="TextBox 3"/>
          <p:cNvSpPr txBox="1">
            <a:spLocks noChangeArrowheads="1"/>
          </p:cNvSpPr>
          <p:nvPr/>
        </p:nvSpPr>
        <p:spPr bwMode="auto">
          <a:xfrm>
            <a:off x="323850" y="3868738"/>
            <a:ext cx="1655763" cy="646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a:spcBef>
                <a:spcPct val="0"/>
              </a:spcBef>
              <a:buSzTx/>
              <a:buFontTx/>
              <a:buNone/>
            </a:pPr>
            <a:r>
              <a:rPr lang="en-US" altLang="en-US" sz="1800">
                <a:latin typeface="Calibri" panose="020F0502020204030204" pitchFamily="34" charset="0"/>
                <a:cs typeface="Calibri" panose="020F0502020204030204" pitchFamily="34" charset="0"/>
              </a:rPr>
              <a:t>Solution Design view</a:t>
            </a:r>
            <a:endParaRPr lang="en-GB" altLang="en-US" sz="1800">
              <a:latin typeface="Calibri" panose="020F0502020204030204" pitchFamily="34" charset="0"/>
              <a:cs typeface="Calibri" panose="020F0502020204030204" pitchFamily="34" charset="0"/>
            </a:endParaRPr>
          </a:p>
        </p:txBody>
      </p:sp>
      <p:sp>
        <p:nvSpPr>
          <p:cNvPr id="160773" name="TextBox 4"/>
          <p:cNvSpPr txBox="1">
            <a:spLocks noChangeArrowheads="1"/>
          </p:cNvSpPr>
          <p:nvPr/>
        </p:nvSpPr>
        <p:spPr bwMode="auto">
          <a:xfrm>
            <a:off x="395288" y="4797425"/>
            <a:ext cx="2232025" cy="646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ctr">
              <a:spcBef>
                <a:spcPct val="0"/>
              </a:spcBef>
              <a:buSzTx/>
              <a:buFontTx/>
              <a:buNone/>
            </a:pPr>
            <a:r>
              <a:rPr lang="en-US" altLang="en-US" sz="1800">
                <a:latin typeface="Calibri" panose="020F0502020204030204" pitchFamily="34" charset="0"/>
                <a:cs typeface="Calibri" panose="020F0502020204030204" pitchFamily="34" charset="0"/>
              </a:rPr>
              <a:t>Solution Construction view</a:t>
            </a:r>
            <a:endParaRPr lang="en-GB" altLang="en-US" sz="18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344972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p:cNvSpPr>
            <a:spLocks noGrp="1"/>
          </p:cNvSpPr>
          <p:nvPr>
            <p:ph type="title"/>
          </p:nvPr>
        </p:nvSpPr>
        <p:spPr>
          <a:xfrm>
            <a:off x="0" y="549275"/>
            <a:ext cx="9144000" cy="1223963"/>
          </a:xfrm>
        </p:spPr>
        <p:txBody>
          <a:bodyPr/>
          <a:lstStyle/>
          <a:p>
            <a:r>
              <a:rPr lang="en-US" altLang="en-US" smtClean="0">
                <a:latin typeface="Calibri" panose="020F0502020204030204" pitchFamily="34" charset="0"/>
                <a:cs typeface="Calibri" panose="020F0502020204030204" pitchFamily="34" charset="0"/>
              </a:rPr>
              <a:t>What is a subsystem/component?</a:t>
            </a:r>
            <a:endParaRPr lang="en-GB" altLang="en-US" smtClean="0">
              <a:latin typeface="Calibri" panose="020F0502020204030204" pitchFamily="34" charset="0"/>
              <a:cs typeface="Calibri" panose="020F0502020204030204" pitchFamily="34" charset="0"/>
            </a:endParaRPr>
          </a:p>
        </p:txBody>
      </p:sp>
      <p:sp>
        <p:nvSpPr>
          <p:cNvPr id="142339" name="Content Placeholder 2"/>
          <p:cNvSpPr>
            <a:spLocks noGrp="1"/>
          </p:cNvSpPr>
          <p:nvPr>
            <p:ph idx="1"/>
          </p:nvPr>
        </p:nvSpPr>
        <p:spPr>
          <a:xfrm>
            <a:off x="395288" y="2205038"/>
            <a:ext cx="8424862" cy="4464050"/>
          </a:xfrm>
        </p:spPr>
        <p:txBody>
          <a:bodyPr/>
          <a:lstStyle/>
          <a:p>
            <a:r>
              <a:rPr lang="en-GB" altLang="en-US" sz="2400" smtClean="0">
                <a:latin typeface="Calibri" panose="020F0502020204030204" pitchFamily="34" charset="0"/>
                <a:cs typeface="Calibri" panose="020F0502020204030204" pitchFamily="34" charset="0"/>
              </a:rPr>
              <a:t>Sub-system models is a logical grouping of functionality into a coherent subsystems</a:t>
            </a:r>
          </a:p>
          <a:p>
            <a:pPr lvl="1"/>
            <a:r>
              <a:rPr lang="en-US" altLang="en-US" sz="2400" smtClean="0">
                <a:latin typeface="Calibri" panose="020F0502020204030204" pitchFamily="34" charset="0"/>
                <a:cs typeface="Calibri" panose="020F0502020204030204" pitchFamily="34" charset="0"/>
              </a:rPr>
              <a:t>Operate on the same data</a:t>
            </a:r>
          </a:p>
          <a:p>
            <a:pPr lvl="1"/>
            <a:r>
              <a:rPr lang="en-US" altLang="en-US" sz="2400" smtClean="0">
                <a:latin typeface="Calibri" panose="020F0502020204030204" pitchFamily="34" charset="0"/>
                <a:cs typeface="Calibri" panose="020F0502020204030204" pitchFamily="34" charset="0"/>
              </a:rPr>
              <a:t>Perform functions that belong to the same responsibility</a:t>
            </a:r>
            <a:endParaRPr lang="en-GB" altLang="en-US" sz="2400" smtClean="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505208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66800"/>
            <a:ext cx="8892480" cy="762000"/>
          </a:xfrm>
        </p:spPr>
        <p:txBody>
          <a:bodyPr/>
          <a:lstStyle/>
          <a:p>
            <a:r>
              <a:rPr lang="en-US" dirty="0" smtClean="0"/>
              <a:t>Seminar on Wed 26</a:t>
            </a:r>
            <a:r>
              <a:rPr lang="en-US" baseline="30000" dirty="0" smtClean="0"/>
              <a:t>th</a:t>
            </a:r>
            <a:r>
              <a:rPr lang="en-US" dirty="0" smtClean="0"/>
              <a:t> Sept</a:t>
            </a:r>
            <a:br>
              <a:rPr lang="en-US" dirty="0" smtClean="0"/>
            </a:br>
            <a:r>
              <a:rPr lang="en-US" sz="2400" b="0" dirty="0" smtClean="0"/>
              <a:t>14:00 – 15:30 + coffee</a:t>
            </a:r>
            <a:r>
              <a:rPr lang="en-US" dirty="0" smtClean="0"/>
              <a:t/>
            </a:r>
            <a:br>
              <a:rPr lang="en-US" dirty="0" smtClean="0"/>
            </a:br>
            <a:r>
              <a:rPr lang="en-GB" sz="2800" b="0" dirty="0" smtClean="0"/>
              <a:t>Room </a:t>
            </a:r>
            <a:r>
              <a:rPr lang="en-GB" sz="2800" b="0" dirty="0"/>
              <a:t>Tesla, </a:t>
            </a:r>
            <a:r>
              <a:rPr lang="en-GB" sz="2800" b="0" dirty="0" err="1"/>
              <a:t>Lindholmen</a:t>
            </a:r>
            <a:r>
              <a:rPr lang="en-GB" sz="2800" b="0" dirty="0"/>
              <a:t> conference </a:t>
            </a:r>
            <a:r>
              <a:rPr lang="en-GB" sz="2800" b="0" dirty="0" smtClean="0"/>
              <a:t>centre </a:t>
            </a:r>
            <a:endParaRPr lang="en-GB" dirty="0"/>
          </a:p>
        </p:txBody>
      </p:sp>
      <p:pic>
        <p:nvPicPr>
          <p:cNvPr id="4" name="Content Placeholder 3"/>
          <p:cNvPicPr>
            <a:picLocks noGrp="1" noChangeAspect="1"/>
          </p:cNvPicPr>
          <p:nvPr>
            <p:ph idx="1"/>
          </p:nvPr>
        </p:nvPicPr>
        <p:blipFill rotWithShape="1">
          <a:blip r:embed="rId2"/>
          <a:srcRect l="10259" t="14294" r="12817" b="11252"/>
          <a:stretch/>
        </p:blipFill>
        <p:spPr>
          <a:xfrm>
            <a:off x="213934" y="2060848"/>
            <a:ext cx="8464611" cy="4608512"/>
          </a:xfrm>
          <a:prstGeom prst="rect">
            <a:avLst/>
          </a:prstGeom>
          <a:ln w="28575">
            <a:solidFill>
              <a:srgbClr val="00B0F0"/>
            </a:solidFill>
          </a:ln>
        </p:spPr>
      </p:pic>
      <p:pic>
        <p:nvPicPr>
          <p:cNvPr id="178178" name="Picture 2" descr="https://ci6.googleusercontent.com/proxy/GMIGpPYeQ4yrBgxVLYrSVj4oPUPVua5k7tDwRFFseXsujKvLo1n-dQBBvO5MQbJ_RFhN0oTmAvH-KLSQs-Rgg_eloW8ZERs8MCfKtVWOCVH40sjL0b3OSH6XUS-L2dgye1vGQq0HxTADWiGoq2__FjIN=s0-d-e1-ft#https://cdn.ungpd.com/20b59847-ab80-44b8-b022-6ca6d2eba525/images/claudia-eckert_300x42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501008"/>
            <a:ext cx="2119860" cy="3024336"/>
          </a:xfrm>
          <a:prstGeom prst="rect">
            <a:avLst/>
          </a:prstGeom>
          <a:noFill/>
          <a:ln w="28575">
            <a:solidFill>
              <a:srgbClr val="00B0F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9864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Subsystem Functions</a:t>
            </a:r>
            <a:endParaRPr lang="en-GB" dirty="0"/>
          </a:p>
        </p:txBody>
      </p:sp>
      <p:sp>
        <p:nvSpPr>
          <p:cNvPr id="5" name="Content Placeholder 4"/>
          <p:cNvSpPr>
            <a:spLocks noGrp="1"/>
          </p:cNvSpPr>
          <p:nvPr>
            <p:ph idx="1"/>
          </p:nvPr>
        </p:nvSpPr>
        <p:spPr/>
        <p:txBody>
          <a:bodyPr/>
          <a:lstStyle/>
          <a:p>
            <a:endParaRPr lang="en-GB"/>
          </a:p>
        </p:txBody>
      </p:sp>
      <p:pic>
        <p:nvPicPr>
          <p:cNvPr id="1026" name="Picture 2" descr="Image result for functional decomposition software desig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789040"/>
            <a:ext cx="6763385" cy="27714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412776"/>
            <a:ext cx="3844612" cy="2496501"/>
          </a:xfrm>
          <a:prstGeom prst="rect">
            <a:avLst/>
          </a:prstGeom>
          <a:solidFill>
            <a:schemeClr val="bg1"/>
          </a:solidFill>
          <a:ln>
            <a:solidFill>
              <a:schemeClr val="accent1">
                <a:lumMod val="50000"/>
              </a:schemeClr>
            </a:solidFill>
          </a:ln>
          <a:extLst/>
        </p:spPr>
      </p:pic>
    </p:spTree>
    <p:extLst>
      <p:ext uri="{BB962C8B-B14F-4D97-AF65-F5344CB8AC3E}">
        <p14:creationId xmlns:p14="http://schemas.microsoft.com/office/powerpoint/2010/main" val="36330676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1026" name="Picture 2" descr="[image%255B9%255D.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017" y="692696"/>
            <a:ext cx="8667224" cy="5760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677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891" y="523587"/>
            <a:ext cx="6630259" cy="762000"/>
          </a:xfrm>
        </p:spPr>
        <p:txBody>
          <a:bodyPr/>
          <a:lstStyle/>
          <a:p>
            <a:r>
              <a:rPr lang="en-US" sz="3600" dirty="0" smtClean="0"/>
              <a:t>Subsystems vs Layering</a:t>
            </a:r>
            <a:endParaRPr lang="en-GB" sz="3600" dirty="0"/>
          </a:p>
        </p:txBody>
      </p:sp>
      <p:sp>
        <p:nvSpPr>
          <p:cNvPr id="4" name="Cube 3"/>
          <p:cNvSpPr/>
          <p:nvPr/>
        </p:nvSpPr>
        <p:spPr bwMode="auto">
          <a:xfrm>
            <a:off x="1403648" y="2155667"/>
            <a:ext cx="7128792" cy="3240360"/>
          </a:xfrm>
          <a:prstGeom prst="cube">
            <a:avLst>
              <a:gd name="adj" fmla="val 4211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5" name="Parallelogram 4"/>
          <p:cNvSpPr/>
          <p:nvPr/>
        </p:nvSpPr>
        <p:spPr bwMode="auto">
          <a:xfrm>
            <a:off x="2051720" y="2275907"/>
            <a:ext cx="1944216" cy="1080120"/>
          </a:xfrm>
          <a:prstGeom prst="parallelogram">
            <a:avLst>
              <a:gd name="adj" fmla="val 9344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Times" pitchFamily="68" charset="0"/>
            </a:endParaRPr>
          </a:p>
        </p:txBody>
      </p:sp>
      <p:sp>
        <p:nvSpPr>
          <p:cNvPr id="6" name="TextBox 5"/>
          <p:cNvSpPr txBox="1"/>
          <p:nvPr/>
        </p:nvSpPr>
        <p:spPr>
          <a:xfrm rot="18775701">
            <a:off x="2619483" y="2424932"/>
            <a:ext cx="946028" cy="682238"/>
          </a:xfrm>
          <a:prstGeom prst="rect">
            <a:avLst/>
          </a:prstGeom>
          <a:noFill/>
        </p:spPr>
        <p:txBody>
          <a:bodyPr wrap="none" rtlCol="0">
            <a:spAutoFit/>
          </a:bodyPr>
          <a:lstStyle/>
          <a:p>
            <a:pPr algn="ctr">
              <a:lnSpc>
                <a:spcPts val="2300"/>
              </a:lnSpc>
            </a:pPr>
            <a:r>
              <a:rPr lang="en-US" sz="2000" b="1" dirty="0" smtClean="0">
                <a:latin typeface="Calibri" panose="020F0502020204030204" pitchFamily="34" charset="0"/>
                <a:cs typeface="Calibri" panose="020F0502020204030204" pitchFamily="34" charset="0"/>
              </a:rPr>
              <a:t>Fuel </a:t>
            </a:r>
            <a:br>
              <a:rPr lang="en-US" sz="2000" b="1" dirty="0" smtClean="0">
                <a:latin typeface="Calibri" panose="020F0502020204030204" pitchFamily="34" charset="0"/>
                <a:cs typeface="Calibri" panose="020F0502020204030204" pitchFamily="34" charset="0"/>
              </a:rPr>
            </a:br>
            <a:r>
              <a:rPr lang="en-US" sz="2000" b="1" dirty="0" smtClean="0">
                <a:latin typeface="Calibri" panose="020F0502020204030204" pitchFamily="34" charset="0"/>
                <a:cs typeface="Calibri" panose="020F0502020204030204" pitchFamily="34" charset="0"/>
              </a:rPr>
              <a:t>System</a:t>
            </a:r>
            <a:endParaRPr lang="en-GB" sz="2000" b="1" dirty="0">
              <a:latin typeface="Calibri" panose="020F0502020204030204" pitchFamily="34" charset="0"/>
              <a:cs typeface="Calibri" panose="020F0502020204030204" pitchFamily="34" charset="0"/>
            </a:endParaRPr>
          </a:p>
        </p:txBody>
      </p:sp>
      <p:sp>
        <p:nvSpPr>
          <p:cNvPr id="7" name="Parallelogram 6"/>
          <p:cNvSpPr/>
          <p:nvPr/>
        </p:nvSpPr>
        <p:spPr bwMode="auto">
          <a:xfrm>
            <a:off x="3210524" y="2288513"/>
            <a:ext cx="1944216" cy="1080120"/>
          </a:xfrm>
          <a:prstGeom prst="parallelogram">
            <a:avLst>
              <a:gd name="adj" fmla="val 9344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Times" pitchFamily="68" charset="0"/>
            </a:endParaRPr>
          </a:p>
        </p:txBody>
      </p:sp>
      <p:sp>
        <p:nvSpPr>
          <p:cNvPr id="8" name="TextBox 7"/>
          <p:cNvSpPr txBox="1"/>
          <p:nvPr/>
        </p:nvSpPr>
        <p:spPr>
          <a:xfrm rot="18775701">
            <a:off x="3588268" y="2437538"/>
            <a:ext cx="1326069" cy="682238"/>
          </a:xfrm>
          <a:prstGeom prst="rect">
            <a:avLst/>
          </a:prstGeom>
          <a:noFill/>
        </p:spPr>
        <p:txBody>
          <a:bodyPr wrap="none" rtlCol="0">
            <a:spAutoFit/>
          </a:bodyPr>
          <a:lstStyle/>
          <a:p>
            <a:pPr algn="ctr">
              <a:lnSpc>
                <a:spcPts val="2300"/>
              </a:lnSpc>
            </a:pPr>
            <a:r>
              <a:rPr lang="en-US" sz="2000" b="1" dirty="0" smtClean="0">
                <a:latin typeface="Calibri" panose="020F0502020204030204" pitchFamily="34" charset="0"/>
                <a:cs typeface="Calibri" panose="020F0502020204030204" pitchFamily="34" charset="0"/>
              </a:rPr>
              <a:t>Propulsion</a:t>
            </a:r>
            <a:br>
              <a:rPr lang="en-US" sz="2000" b="1" dirty="0" smtClean="0">
                <a:latin typeface="Calibri" panose="020F0502020204030204" pitchFamily="34" charset="0"/>
                <a:cs typeface="Calibri" panose="020F0502020204030204" pitchFamily="34" charset="0"/>
              </a:rPr>
            </a:br>
            <a:r>
              <a:rPr lang="en-US" sz="2000" b="1" dirty="0" smtClean="0">
                <a:latin typeface="Calibri" panose="020F0502020204030204" pitchFamily="34" charset="0"/>
                <a:cs typeface="Calibri" panose="020F0502020204030204" pitchFamily="34" charset="0"/>
              </a:rPr>
              <a:t>System</a:t>
            </a:r>
            <a:endParaRPr lang="en-GB" sz="2000" b="1" dirty="0">
              <a:latin typeface="Calibri" panose="020F0502020204030204" pitchFamily="34" charset="0"/>
              <a:cs typeface="Calibri" panose="020F0502020204030204" pitchFamily="34" charset="0"/>
            </a:endParaRPr>
          </a:p>
        </p:txBody>
      </p:sp>
      <p:sp>
        <p:nvSpPr>
          <p:cNvPr id="9" name="Parallelogram 8"/>
          <p:cNvSpPr/>
          <p:nvPr/>
        </p:nvSpPr>
        <p:spPr bwMode="auto">
          <a:xfrm>
            <a:off x="4578824" y="2275907"/>
            <a:ext cx="1944216" cy="1080120"/>
          </a:xfrm>
          <a:prstGeom prst="parallelogram">
            <a:avLst>
              <a:gd name="adj" fmla="val 9344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Times" pitchFamily="68" charset="0"/>
            </a:endParaRPr>
          </a:p>
        </p:txBody>
      </p:sp>
      <p:sp>
        <p:nvSpPr>
          <p:cNvPr id="10" name="TextBox 9"/>
          <p:cNvSpPr txBox="1"/>
          <p:nvPr/>
        </p:nvSpPr>
        <p:spPr>
          <a:xfrm rot="18775701">
            <a:off x="5046304" y="2424932"/>
            <a:ext cx="1146596" cy="682238"/>
          </a:xfrm>
          <a:prstGeom prst="rect">
            <a:avLst/>
          </a:prstGeom>
          <a:noFill/>
        </p:spPr>
        <p:txBody>
          <a:bodyPr wrap="none" rtlCol="0">
            <a:spAutoFit/>
          </a:bodyPr>
          <a:lstStyle/>
          <a:p>
            <a:pPr algn="ctr">
              <a:lnSpc>
                <a:spcPts val="2300"/>
              </a:lnSpc>
            </a:pPr>
            <a:r>
              <a:rPr lang="en-US" sz="2000" b="1" dirty="0" smtClean="0">
                <a:latin typeface="Calibri" panose="020F0502020204030204" pitchFamily="34" charset="0"/>
                <a:cs typeface="Calibri" panose="020F0502020204030204" pitchFamily="34" charset="0"/>
              </a:rPr>
              <a:t>Electrical</a:t>
            </a:r>
            <a:br>
              <a:rPr lang="en-US" sz="2000" b="1" dirty="0" smtClean="0">
                <a:latin typeface="Calibri" panose="020F0502020204030204" pitchFamily="34" charset="0"/>
                <a:cs typeface="Calibri" panose="020F0502020204030204" pitchFamily="34" charset="0"/>
              </a:rPr>
            </a:br>
            <a:r>
              <a:rPr lang="en-US" sz="2000" b="1" dirty="0" smtClean="0">
                <a:latin typeface="Calibri" panose="020F0502020204030204" pitchFamily="34" charset="0"/>
                <a:cs typeface="Calibri" panose="020F0502020204030204" pitchFamily="34" charset="0"/>
              </a:rPr>
              <a:t>System</a:t>
            </a:r>
            <a:endParaRPr lang="en-GB" sz="2000" b="1" dirty="0">
              <a:latin typeface="Calibri" panose="020F0502020204030204" pitchFamily="34" charset="0"/>
              <a:cs typeface="Calibri" panose="020F0502020204030204" pitchFamily="34" charset="0"/>
            </a:endParaRPr>
          </a:p>
        </p:txBody>
      </p:sp>
      <p:sp>
        <p:nvSpPr>
          <p:cNvPr id="11" name="Parallelogram 10"/>
          <p:cNvSpPr/>
          <p:nvPr/>
        </p:nvSpPr>
        <p:spPr bwMode="auto">
          <a:xfrm>
            <a:off x="5737628" y="2288513"/>
            <a:ext cx="1944216" cy="1080120"/>
          </a:xfrm>
          <a:prstGeom prst="parallelogram">
            <a:avLst>
              <a:gd name="adj" fmla="val 9344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Times" pitchFamily="68" charset="0"/>
            </a:endParaRPr>
          </a:p>
        </p:txBody>
      </p:sp>
      <p:sp>
        <p:nvSpPr>
          <p:cNvPr id="12" name="TextBox 11"/>
          <p:cNvSpPr txBox="1"/>
          <p:nvPr/>
        </p:nvSpPr>
        <p:spPr>
          <a:xfrm rot="18775701">
            <a:off x="6284937" y="2437538"/>
            <a:ext cx="986937" cy="682238"/>
          </a:xfrm>
          <a:prstGeom prst="rect">
            <a:avLst/>
          </a:prstGeom>
          <a:noFill/>
        </p:spPr>
        <p:txBody>
          <a:bodyPr wrap="none" rtlCol="0">
            <a:spAutoFit/>
          </a:bodyPr>
          <a:lstStyle/>
          <a:p>
            <a:pPr algn="ctr">
              <a:lnSpc>
                <a:spcPts val="2300"/>
              </a:lnSpc>
            </a:pPr>
            <a:r>
              <a:rPr lang="en-US" sz="2000" b="1" dirty="0" smtClean="0">
                <a:latin typeface="Calibri" panose="020F0502020204030204" pitchFamily="34" charset="0"/>
                <a:cs typeface="Calibri" panose="020F0502020204030204" pitchFamily="34" charset="0"/>
              </a:rPr>
              <a:t>Braking</a:t>
            </a:r>
            <a:br>
              <a:rPr lang="en-US" sz="2000" b="1" dirty="0" smtClean="0">
                <a:latin typeface="Calibri" panose="020F0502020204030204" pitchFamily="34" charset="0"/>
                <a:cs typeface="Calibri" panose="020F0502020204030204" pitchFamily="34" charset="0"/>
              </a:rPr>
            </a:br>
            <a:r>
              <a:rPr lang="en-US" sz="2000" b="1" dirty="0" smtClean="0">
                <a:latin typeface="Calibri" panose="020F0502020204030204" pitchFamily="34" charset="0"/>
                <a:cs typeface="Calibri" panose="020F0502020204030204" pitchFamily="34" charset="0"/>
              </a:rPr>
              <a:t>System</a:t>
            </a:r>
            <a:endParaRPr lang="en-GB" sz="2000" b="1" dirty="0">
              <a:latin typeface="Calibri" panose="020F0502020204030204" pitchFamily="34" charset="0"/>
              <a:cs typeface="Calibri" panose="020F0502020204030204" pitchFamily="34" charset="0"/>
            </a:endParaRPr>
          </a:p>
        </p:txBody>
      </p:sp>
      <p:grpSp>
        <p:nvGrpSpPr>
          <p:cNvPr id="53" name="Group 52"/>
          <p:cNvGrpSpPr/>
          <p:nvPr/>
        </p:nvGrpSpPr>
        <p:grpSpPr>
          <a:xfrm>
            <a:off x="318664" y="2162040"/>
            <a:ext cx="8208912" cy="4319365"/>
            <a:chOff x="318664" y="2162040"/>
            <a:chExt cx="8208912" cy="4319365"/>
          </a:xfrm>
        </p:grpSpPr>
        <p:grpSp>
          <p:nvGrpSpPr>
            <p:cNvPr id="52" name="Group 51"/>
            <p:cNvGrpSpPr/>
            <p:nvPr/>
          </p:nvGrpSpPr>
          <p:grpSpPr>
            <a:xfrm>
              <a:off x="318664" y="2162040"/>
              <a:ext cx="8208912" cy="4319365"/>
              <a:chOff x="323528" y="2098757"/>
              <a:chExt cx="8208912" cy="4319365"/>
            </a:xfrm>
          </p:grpSpPr>
          <p:grpSp>
            <p:nvGrpSpPr>
              <p:cNvPr id="21" name="Group 20"/>
              <p:cNvGrpSpPr/>
              <p:nvPr/>
            </p:nvGrpSpPr>
            <p:grpSpPr>
              <a:xfrm>
                <a:off x="1403648" y="2098757"/>
                <a:ext cx="7128792" cy="2029107"/>
                <a:chOff x="1403648" y="1922372"/>
                <a:chExt cx="7128792" cy="2029107"/>
              </a:xfrm>
              <a:solidFill>
                <a:srgbClr val="0049DA">
                  <a:alpha val="45000"/>
                </a:srgbClr>
              </a:solidFill>
            </p:grpSpPr>
            <p:sp>
              <p:nvSpPr>
                <p:cNvPr id="13" name="Rectangle 12"/>
                <p:cNvSpPr/>
                <p:nvPr/>
              </p:nvSpPr>
              <p:spPr bwMode="auto">
                <a:xfrm>
                  <a:off x="1403648" y="3280120"/>
                  <a:ext cx="5760640" cy="671359"/>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14" name="Parallelogram 13"/>
                <p:cNvSpPr/>
                <p:nvPr/>
              </p:nvSpPr>
              <p:spPr bwMode="auto">
                <a:xfrm rot="5400000" flipV="1">
                  <a:off x="6843022" y="2243638"/>
                  <a:ext cx="2010683" cy="1368152"/>
                </a:xfrm>
                <a:prstGeom prst="parallelogram">
                  <a:avLst>
                    <a:gd name="adj" fmla="val 100202"/>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Times" pitchFamily="68" charset="0"/>
                  </a:endParaRPr>
                </a:p>
              </p:txBody>
            </p:sp>
          </p:grpSp>
          <p:grpSp>
            <p:nvGrpSpPr>
              <p:cNvPr id="17" name="Group 16"/>
              <p:cNvGrpSpPr/>
              <p:nvPr/>
            </p:nvGrpSpPr>
            <p:grpSpPr>
              <a:xfrm>
                <a:off x="1403648" y="2721190"/>
                <a:ext cx="7128792" cy="2029107"/>
                <a:chOff x="1403648" y="2544805"/>
                <a:chExt cx="7128792" cy="2029107"/>
              </a:xfrm>
              <a:solidFill>
                <a:srgbClr val="0049DA"/>
              </a:solidFill>
            </p:grpSpPr>
            <p:sp>
              <p:nvSpPr>
                <p:cNvPr id="15" name="Rectangle 14"/>
                <p:cNvSpPr/>
                <p:nvPr/>
              </p:nvSpPr>
              <p:spPr bwMode="auto">
                <a:xfrm>
                  <a:off x="1403648" y="3902553"/>
                  <a:ext cx="5760640" cy="671359"/>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16" name="Parallelogram 15"/>
                <p:cNvSpPr/>
                <p:nvPr/>
              </p:nvSpPr>
              <p:spPr bwMode="auto">
                <a:xfrm rot="5400000" flipV="1">
                  <a:off x="6843022" y="2866071"/>
                  <a:ext cx="2010683" cy="1368152"/>
                </a:xfrm>
                <a:prstGeom prst="parallelogram">
                  <a:avLst>
                    <a:gd name="adj" fmla="val 100202"/>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Times" pitchFamily="68" charset="0"/>
                  </a:endParaRPr>
                </a:p>
              </p:txBody>
            </p:sp>
          </p:grpSp>
          <p:grpSp>
            <p:nvGrpSpPr>
              <p:cNvPr id="18" name="Group 17"/>
              <p:cNvGrpSpPr/>
              <p:nvPr/>
            </p:nvGrpSpPr>
            <p:grpSpPr>
              <a:xfrm>
                <a:off x="1400380" y="3362714"/>
                <a:ext cx="7128792" cy="2029107"/>
                <a:chOff x="1403648" y="2544805"/>
                <a:chExt cx="7128792" cy="2029107"/>
              </a:xfrm>
              <a:solidFill>
                <a:srgbClr val="0035A0"/>
              </a:solidFill>
            </p:grpSpPr>
            <p:sp>
              <p:nvSpPr>
                <p:cNvPr id="19" name="Rectangle 18"/>
                <p:cNvSpPr/>
                <p:nvPr/>
              </p:nvSpPr>
              <p:spPr bwMode="auto">
                <a:xfrm>
                  <a:off x="1403648" y="3902553"/>
                  <a:ext cx="5760640" cy="671359"/>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20" name="Parallelogram 19"/>
                <p:cNvSpPr/>
                <p:nvPr/>
              </p:nvSpPr>
              <p:spPr bwMode="auto">
                <a:xfrm rot="5400000" flipV="1">
                  <a:off x="6843022" y="2866071"/>
                  <a:ext cx="2010683" cy="1368152"/>
                </a:xfrm>
                <a:prstGeom prst="parallelogram">
                  <a:avLst>
                    <a:gd name="adj" fmla="val 100202"/>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Times" pitchFamily="68" charset="0"/>
                  </a:endParaRPr>
                </a:p>
              </p:txBody>
            </p:sp>
          </p:grpSp>
          <p:sp>
            <p:nvSpPr>
              <p:cNvPr id="39" name="TextBox 38"/>
              <p:cNvSpPr txBox="1"/>
              <p:nvPr/>
            </p:nvSpPr>
            <p:spPr>
              <a:xfrm>
                <a:off x="323528" y="3599125"/>
                <a:ext cx="928588" cy="400110"/>
              </a:xfrm>
              <a:prstGeom prst="rect">
                <a:avLst/>
              </a:prstGeom>
              <a:noFill/>
            </p:spPr>
            <p:txBody>
              <a:bodyPr wrap="none" rtlCol="0">
                <a:spAutoFit/>
              </a:bodyPr>
              <a:lstStyle/>
              <a:p>
                <a:r>
                  <a:rPr lang="en-US" sz="2000" dirty="0" smtClean="0">
                    <a:latin typeface="Calibri" panose="020F0502020204030204" pitchFamily="34" charset="0"/>
                    <a:cs typeface="Calibri" panose="020F0502020204030204" pitchFamily="34" charset="0"/>
                  </a:rPr>
                  <a:t>Layer 1</a:t>
                </a:r>
                <a:endParaRPr lang="en-GB" sz="2000" dirty="0">
                  <a:latin typeface="Calibri" panose="020F0502020204030204" pitchFamily="34" charset="0"/>
                  <a:cs typeface="Calibri" panose="020F0502020204030204" pitchFamily="34" charset="0"/>
                </a:endParaRPr>
              </a:p>
            </p:txBody>
          </p:sp>
          <p:sp>
            <p:nvSpPr>
              <p:cNvPr id="40" name="TextBox 39"/>
              <p:cNvSpPr txBox="1"/>
              <p:nvPr/>
            </p:nvSpPr>
            <p:spPr>
              <a:xfrm>
                <a:off x="323528" y="4197476"/>
                <a:ext cx="928588" cy="400110"/>
              </a:xfrm>
              <a:prstGeom prst="rect">
                <a:avLst/>
              </a:prstGeom>
              <a:noFill/>
            </p:spPr>
            <p:txBody>
              <a:bodyPr wrap="none" rtlCol="0">
                <a:spAutoFit/>
              </a:bodyPr>
              <a:lstStyle/>
              <a:p>
                <a:r>
                  <a:rPr lang="en-US" sz="2000" dirty="0" smtClean="0">
                    <a:latin typeface="Calibri" panose="020F0502020204030204" pitchFamily="34" charset="0"/>
                    <a:cs typeface="Calibri" panose="020F0502020204030204" pitchFamily="34" charset="0"/>
                  </a:rPr>
                  <a:t>Layer 2</a:t>
                </a:r>
                <a:endParaRPr lang="en-GB" sz="2000" dirty="0">
                  <a:latin typeface="Calibri" panose="020F0502020204030204" pitchFamily="34" charset="0"/>
                  <a:cs typeface="Calibri" panose="020F0502020204030204" pitchFamily="34" charset="0"/>
                </a:endParaRPr>
              </a:p>
            </p:txBody>
          </p:sp>
          <p:sp>
            <p:nvSpPr>
              <p:cNvPr id="41" name="TextBox 40"/>
              <p:cNvSpPr txBox="1"/>
              <p:nvPr/>
            </p:nvSpPr>
            <p:spPr>
              <a:xfrm>
                <a:off x="323528" y="4837708"/>
                <a:ext cx="928588" cy="400110"/>
              </a:xfrm>
              <a:prstGeom prst="rect">
                <a:avLst/>
              </a:prstGeom>
              <a:noFill/>
            </p:spPr>
            <p:txBody>
              <a:bodyPr wrap="none" rtlCol="0">
                <a:spAutoFit/>
              </a:bodyPr>
              <a:lstStyle/>
              <a:p>
                <a:r>
                  <a:rPr lang="en-US" sz="2000" dirty="0" smtClean="0">
                    <a:latin typeface="Calibri" panose="020F0502020204030204" pitchFamily="34" charset="0"/>
                    <a:cs typeface="Calibri" panose="020F0502020204030204" pitchFamily="34" charset="0"/>
                  </a:rPr>
                  <a:t>Layer 3</a:t>
                </a:r>
                <a:endParaRPr lang="en-GB" sz="2000" dirty="0">
                  <a:latin typeface="Calibri" panose="020F0502020204030204" pitchFamily="34" charset="0"/>
                  <a:cs typeface="Calibri" panose="020F0502020204030204" pitchFamily="34" charset="0"/>
                </a:endParaRPr>
              </a:p>
            </p:txBody>
          </p:sp>
          <p:cxnSp>
            <p:nvCxnSpPr>
              <p:cNvPr id="46" name="Straight Arrow Connector 45"/>
              <p:cNvCxnSpPr/>
              <p:nvPr/>
            </p:nvCxnSpPr>
            <p:spPr bwMode="auto">
              <a:xfrm>
                <a:off x="1259632" y="3454585"/>
                <a:ext cx="0" cy="221377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8" name="TextBox 47"/>
              <p:cNvSpPr txBox="1"/>
              <p:nvPr/>
            </p:nvSpPr>
            <p:spPr>
              <a:xfrm>
                <a:off x="614971" y="5710236"/>
                <a:ext cx="1441613" cy="707886"/>
              </a:xfrm>
              <a:prstGeom prst="rect">
                <a:avLst/>
              </a:prstGeom>
              <a:noFill/>
            </p:spPr>
            <p:txBody>
              <a:bodyPr wrap="none" rtlCol="0">
                <a:spAutoFit/>
              </a:bodyPr>
              <a:lstStyle/>
              <a:p>
                <a:r>
                  <a:rPr lang="en-US" sz="2000" dirty="0" smtClean="0">
                    <a:latin typeface="Calibri" panose="020F0502020204030204" pitchFamily="34" charset="0"/>
                    <a:cs typeface="Calibri" panose="020F0502020204030204" pitchFamily="34" charset="0"/>
                  </a:rPr>
                  <a:t>Abstraction </a:t>
                </a:r>
              </a:p>
              <a:p>
                <a:r>
                  <a:rPr lang="en-US" sz="2000" dirty="0" smtClean="0">
                    <a:latin typeface="Calibri" panose="020F0502020204030204" pitchFamily="34" charset="0"/>
                    <a:cs typeface="Calibri" panose="020F0502020204030204" pitchFamily="34" charset="0"/>
                  </a:rPr>
                  <a:t>Dimension</a:t>
                </a:r>
                <a:endParaRPr lang="en-GB" sz="2000" dirty="0">
                  <a:latin typeface="Calibri" panose="020F0502020204030204" pitchFamily="34" charset="0"/>
                  <a:cs typeface="Calibri" panose="020F0502020204030204" pitchFamily="34" charset="0"/>
                </a:endParaRPr>
              </a:p>
            </p:txBody>
          </p:sp>
        </p:grpSp>
        <p:grpSp>
          <p:nvGrpSpPr>
            <p:cNvPr id="38" name="Group 37"/>
            <p:cNvGrpSpPr/>
            <p:nvPr/>
          </p:nvGrpSpPr>
          <p:grpSpPr>
            <a:xfrm>
              <a:off x="1896087" y="3215218"/>
              <a:ext cx="4929956" cy="2157033"/>
              <a:chOff x="1896087" y="2996952"/>
              <a:chExt cx="4929956" cy="2157033"/>
            </a:xfrm>
          </p:grpSpPr>
          <p:sp>
            <p:nvSpPr>
              <p:cNvPr id="25" name="Cube 24"/>
              <p:cNvSpPr/>
              <p:nvPr/>
            </p:nvSpPr>
            <p:spPr bwMode="auto">
              <a:xfrm>
                <a:off x="1896087" y="2996952"/>
                <a:ext cx="1235753" cy="2157033"/>
              </a:xfrm>
              <a:prstGeom prst="cub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22" name="Rectangle 21"/>
              <p:cNvSpPr/>
              <p:nvPr/>
            </p:nvSpPr>
            <p:spPr bwMode="auto">
              <a:xfrm>
                <a:off x="2045657" y="3420929"/>
                <a:ext cx="648072" cy="360040"/>
              </a:xfrm>
              <a:prstGeom prst="rect">
                <a:avLst/>
              </a:prstGeom>
              <a:solidFill>
                <a:srgbClr val="BBE0E3">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23" name="Rectangle 22"/>
              <p:cNvSpPr/>
              <p:nvPr/>
            </p:nvSpPr>
            <p:spPr bwMode="auto">
              <a:xfrm>
                <a:off x="2056584" y="4078013"/>
                <a:ext cx="648072" cy="360040"/>
              </a:xfrm>
              <a:prstGeom prst="rect">
                <a:avLst/>
              </a:prstGeom>
              <a:solidFill>
                <a:srgbClr val="BBE0E3">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24" name="Rectangle 23"/>
              <p:cNvSpPr/>
              <p:nvPr/>
            </p:nvSpPr>
            <p:spPr bwMode="auto">
              <a:xfrm>
                <a:off x="2056584" y="4701393"/>
                <a:ext cx="648072" cy="360040"/>
              </a:xfrm>
              <a:prstGeom prst="rect">
                <a:avLst/>
              </a:prstGeom>
              <a:solidFill>
                <a:srgbClr val="BBE0E3">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Times" pitchFamily="68" charset="0"/>
                </a:endParaRPr>
              </a:p>
            </p:txBody>
          </p:sp>
          <p:sp>
            <p:nvSpPr>
              <p:cNvPr id="26" name="Cube 25"/>
              <p:cNvSpPr/>
              <p:nvPr/>
            </p:nvSpPr>
            <p:spPr bwMode="auto">
              <a:xfrm>
                <a:off x="3057510" y="2996952"/>
                <a:ext cx="1235753" cy="2157033"/>
              </a:xfrm>
              <a:prstGeom prst="cub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27" name="Rectangle 26"/>
              <p:cNvSpPr/>
              <p:nvPr/>
            </p:nvSpPr>
            <p:spPr bwMode="auto">
              <a:xfrm>
                <a:off x="3207080" y="3420929"/>
                <a:ext cx="648072" cy="360040"/>
              </a:xfrm>
              <a:prstGeom prst="rect">
                <a:avLst/>
              </a:prstGeom>
              <a:solidFill>
                <a:srgbClr val="BBE0E3">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28" name="Rectangle 27"/>
              <p:cNvSpPr/>
              <p:nvPr/>
            </p:nvSpPr>
            <p:spPr bwMode="auto">
              <a:xfrm>
                <a:off x="3218007" y="4078013"/>
                <a:ext cx="648072" cy="360040"/>
              </a:xfrm>
              <a:prstGeom prst="rect">
                <a:avLst/>
              </a:prstGeom>
              <a:solidFill>
                <a:srgbClr val="BBE0E3">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29" name="Rectangle 28"/>
              <p:cNvSpPr/>
              <p:nvPr/>
            </p:nvSpPr>
            <p:spPr bwMode="auto">
              <a:xfrm>
                <a:off x="3218007" y="4701393"/>
                <a:ext cx="648072" cy="360040"/>
              </a:xfrm>
              <a:prstGeom prst="rect">
                <a:avLst/>
              </a:prstGeom>
              <a:solidFill>
                <a:srgbClr val="BBE0E3">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Times" pitchFamily="68" charset="0"/>
                </a:endParaRPr>
              </a:p>
            </p:txBody>
          </p:sp>
          <p:sp>
            <p:nvSpPr>
              <p:cNvPr id="30" name="Cube 29"/>
              <p:cNvSpPr/>
              <p:nvPr/>
            </p:nvSpPr>
            <p:spPr bwMode="auto">
              <a:xfrm>
                <a:off x="4418326" y="2996952"/>
                <a:ext cx="1235753" cy="2157033"/>
              </a:xfrm>
              <a:prstGeom prst="cub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31" name="Rectangle 30"/>
              <p:cNvSpPr/>
              <p:nvPr/>
            </p:nvSpPr>
            <p:spPr bwMode="auto">
              <a:xfrm>
                <a:off x="4567896" y="3420929"/>
                <a:ext cx="648072" cy="360040"/>
              </a:xfrm>
              <a:prstGeom prst="rect">
                <a:avLst/>
              </a:prstGeom>
              <a:solidFill>
                <a:srgbClr val="BBE0E3">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32" name="Rectangle 31"/>
              <p:cNvSpPr/>
              <p:nvPr/>
            </p:nvSpPr>
            <p:spPr bwMode="auto">
              <a:xfrm>
                <a:off x="4578823" y="4078013"/>
                <a:ext cx="648072" cy="360040"/>
              </a:xfrm>
              <a:prstGeom prst="rect">
                <a:avLst/>
              </a:prstGeom>
              <a:solidFill>
                <a:srgbClr val="BBE0E3">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33" name="Rectangle 32"/>
              <p:cNvSpPr/>
              <p:nvPr/>
            </p:nvSpPr>
            <p:spPr bwMode="auto">
              <a:xfrm>
                <a:off x="4578823" y="4701393"/>
                <a:ext cx="648072" cy="360040"/>
              </a:xfrm>
              <a:prstGeom prst="rect">
                <a:avLst/>
              </a:prstGeom>
              <a:solidFill>
                <a:srgbClr val="BBE0E3">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Times" pitchFamily="68" charset="0"/>
                </a:endParaRPr>
              </a:p>
            </p:txBody>
          </p:sp>
          <p:sp>
            <p:nvSpPr>
              <p:cNvPr id="34" name="Cube 33"/>
              <p:cNvSpPr/>
              <p:nvPr/>
            </p:nvSpPr>
            <p:spPr bwMode="auto">
              <a:xfrm>
                <a:off x="5590290" y="2996952"/>
                <a:ext cx="1235753" cy="2157033"/>
              </a:xfrm>
              <a:prstGeom prst="cub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35" name="Rectangle 34"/>
              <p:cNvSpPr/>
              <p:nvPr/>
            </p:nvSpPr>
            <p:spPr bwMode="auto">
              <a:xfrm>
                <a:off x="5739860" y="3420929"/>
                <a:ext cx="648072" cy="360040"/>
              </a:xfrm>
              <a:prstGeom prst="rect">
                <a:avLst/>
              </a:prstGeom>
              <a:solidFill>
                <a:srgbClr val="BBE0E3">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36" name="Rectangle 35"/>
              <p:cNvSpPr/>
              <p:nvPr/>
            </p:nvSpPr>
            <p:spPr bwMode="auto">
              <a:xfrm>
                <a:off x="5750787" y="4078013"/>
                <a:ext cx="648072" cy="360040"/>
              </a:xfrm>
              <a:prstGeom prst="rect">
                <a:avLst/>
              </a:prstGeom>
              <a:solidFill>
                <a:srgbClr val="BBE0E3">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37" name="Rectangle 36"/>
              <p:cNvSpPr/>
              <p:nvPr/>
            </p:nvSpPr>
            <p:spPr bwMode="auto">
              <a:xfrm>
                <a:off x="5750787" y="4701393"/>
                <a:ext cx="648072" cy="360040"/>
              </a:xfrm>
              <a:prstGeom prst="rect">
                <a:avLst/>
              </a:prstGeom>
              <a:solidFill>
                <a:srgbClr val="BBE0E3">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Times" pitchFamily="68" charset="0"/>
                </a:endParaRPr>
              </a:p>
            </p:txBody>
          </p:sp>
        </p:grpSp>
      </p:grpSp>
      <p:cxnSp>
        <p:nvCxnSpPr>
          <p:cNvPr id="43" name="Straight Arrow Connector 42"/>
          <p:cNvCxnSpPr/>
          <p:nvPr/>
        </p:nvCxnSpPr>
        <p:spPr bwMode="auto">
          <a:xfrm>
            <a:off x="2771800" y="1988840"/>
            <a:ext cx="576064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4" name="TextBox 43"/>
          <p:cNvSpPr txBox="1"/>
          <p:nvPr/>
        </p:nvSpPr>
        <p:spPr>
          <a:xfrm>
            <a:off x="7368722" y="1273440"/>
            <a:ext cx="1337226" cy="707886"/>
          </a:xfrm>
          <a:prstGeom prst="rect">
            <a:avLst/>
          </a:prstGeom>
          <a:noFill/>
        </p:spPr>
        <p:txBody>
          <a:bodyPr wrap="none" rtlCol="0">
            <a:spAutoFit/>
          </a:bodyPr>
          <a:lstStyle/>
          <a:p>
            <a:r>
              <a:rPr lang="en-US" sz="2000" dirty="0" smtClean="0">
                <a:latin typeface="Calibri" panose="020F0502020204030204" pitchFamily="34" charset="0"/>
                <a:cs typeface="Calibri" panose="020F0502020204030204" pitchFamily="34" charset="0"/>
              </a:rPr>
              <a:t>Functional </a:t>
            </a:r>
          </a:p>
          <a:p>
            <a:r>
              <a:rPr lang="en-US" sz="2000" dirty="0" smtClean="0">
                <a:latin typeface="Calibri" panose="020F0502020204030204" pitchFamily="34" charset="0"/>
                <a:cs typeface="Calibri" panose="020F0502020204030204" pitchFamily="34" charset="0"/>
              </a:rPr>
              <a:t>Dimension</a:t>
            </a:r>
            <a:endParaRPr lang="en-GB" sz="2000" dirty="0">
              <a:latin typeface="Calibri" panose="020F0502020204030204" pitchFamily="34" charset="0"/>
              <a:cs typeface="Calibri" panose="020F0502020204030204" pitchFamily="34" charset="0"/>
            </a:endParaRPr>
          </a:p>
        </p:txBody>
      </p:sp>
      <p:sp>
        <p:nvSpPr>
          <p:cNvPr id="51" name="TextBox 50"/>
          <p:cNvSpPr txBox="1"/>
          <p:nvPr/>
        </p:nvSpPr>
        <p:spPr>
          <a:xfrm>
            <a:off x="2915816" y="6341258"/>
            <a:ext cx="6122133" cy="400110"/>
          </a:xfrm>
          <a:prstGeom prst="rect">
            <a:avLst/>
          </a:prstGeom>
          <a:noFill/>
        </p:spPr>
        <p:txBody>
          <a:bodyPr wrap="square" rtlCol="0">
            <a:spAutoFit/>
          </a:bodyPr>
          <a:lstStyle/>
          <a:p>
            <a:r>
              <a:rPr lang="en-US" sz="2000" dirty="0" smtClean="0">
                <a:latin typeface="Calibri" panose="020F0502020204030204" pitchFamily="34" charset="0"/>
                <a:cs typeface="Calibri" panose="020F0502020204030204" pitchFamily="34" charset="0"/>
              </a:rPr>
              <a:t>Again: natural language is used in imprecise manner</a:t>
            </a:r>
            <a:endParaRPr lang="en-GB"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7678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361950" y="692150"/>
            <a:ext cx="8458200" cy="936625"/>
          </a:xfrm>
        </p:spPr>
        <p:txBody>
          <a:bodyPr/>
          <a:lstStyle/>
          <a:p>
            <a:r>
              <a:rPr lang="en-US" altLang="en-US" smtClean="0">
                <a:cs typeface="Akzidenz-Bd for Chalmers" pitchFamily="2"/>
              </a:rPr>
              <a:t>Multiple diagram types per View</a:t>
            </a:r>
          </a:p>
        </p:txBody>
      </p:sp>
      <p:sp>
        <p:nvSpPr>
          <p:cNvPr id="143363" name="Rectangle 3"/>
          <p:cNvSpPr>
            <a:spLocks noGrp="1" noChangeArrowheads="1"/>
          </p:cNvSpPr>
          <p:nvPr>
            <p:ph sz="half" idx="1"/>
          </p:nvPr>
        </p:nvSpPr>
        <p:spPr>
          <a:xfrm>
            <a:off x="827088" y="1630363"/>
            <a:ext cx="3094037" cy="3671887"/>
          </a:xfrm>
        </p:spPr>
        <p:txBody>
          <a:bodyPr/>
          <a:lstStyle/>
          <a:p>
            <a:pPr>
              <a:lnSpc>
                <a:spcPct val="130000"/>
              </a:lnSpc>
              <a:buFontTx/>
              <a:buNone/>
            </a:pPr>
            <a:r>
              <a:rPr lang="en-US" altLang="en-US" sz="2000" smtClean="0">
                <a:solidFill>
                  <a:schemeClr val="accent2"/>
                </a:solidFill>
                <a:cs typeface="Akzidenz for Chalmers Regular" pitchFamily="2" charset="0"/>
              </a:rPr>
              <a:t>	4+1 View Model</a:t>
            </a:r>
          </a:p>
          <a:p>
            <a:pPr>
              <a:lnSpc>
                <a:spcPct val="130000"/>
              </a:lnSpc>
              <a:buFontTx/>
              <a:buNone/>
            </a:pPr>
            <a:r>
              <a:rPr lang="en-US" altLang="en-US" sz="1400" smtClean="0">
                <a:cs typeface="Akzidenz for Chalmers Regular" pitchFamily="2" charset="0"/>
              </a:rPr>
              <a:t>	(Philippe Kruchten)</a:t>
            </a:r>
          </a:p>
          <a:p>
            <a:pPr>
              <a:lnSpc>
                <a:spcPct val="130000"/>
              </a:lnSpc>
            </a:pPr>
            <a:r>
              <a:rPr lang="en-US" altLang="en-US" sz="2000" smtClean="0">
                <a:cs typeface="Akzidenz for Chalmers Regular" pitchFamily="2" charset="0"/>
              </a:rPr>
              <a:t>Logical View</a:t>
            </a:r>
          </a:p>
          <a:p>
            <a:pPr>
              <a:lnSpc>
                <a:spcPct val="130000"/>
              </a:lnSpc>
            </a:pPr>
            <a:r>
              <a:rPr lang="en-US" altLang="en-US" sz="2000" smtClean="0">
                <a:cs typeface="Akzidenz for Chalmers Regular" pitchFamily="2" charset="0"/>
              </a:rPr>
              <a:t>Process View</a:t>
            </a:r>
          </a:p>
          <a:p>
            <a:pPr>
              <a:lnSpc>
                <a:spcPct val="130000"/>
              </a:lnSpc>
            </a:pPr>
            <a:r>
              <a:rPr lang="en-US" altLang="en-US" sz="2000" smtClean="0">
                <a:cs typeface="Akzidenz for Chalmers Regular" pitchFamily="2" charset="0"/>
              </a:rPr>
              <a:t>Deployment View</a:t>
            </a:r>
          </a:p>
          <a:p>
            <a:pPr>
              <a:lnSpc>
                <a:spcPct val="130000"/>
              </a:lnSpc>
            </a:pPr>
            <a:r>
              <a:rPr lang="en-US" altLang="en-US" sz="2000" smtClean="0">
                <a:cs typeface="Akzidenz for Chalmers Regular" pitchFamily="2" charset="0"/>
              </a:rPr>
              <a:t>Development View</a:t>
            </a:r>
          </a:p>
          <a:p>
            <a:pPr>
              <a:lnSpc>
                <a:spcPct val="130000"/>
              </a:lnSpc>
            </a:pPr>
            <a:r>
              <a:rPr lang="en-US" altLang="en-US" sz="2000" smtClean="0">
                <a:cs typeface="Akzidenz for Chalmers Regular" pitchFamily="2" charset="0"/>
              </a:rPr>
              <a:t>Scenario View</a:t>
            </a:r>
          </a:p>
        </p:txBody>
      </p:sp>
      <p:sp>
        <p:nvSpPr>
          <p:cNvPr id="464900" name="Rectangle 4"/>
          <p:cNvSpPr>
            <a:spLocks noGrp="1" noChangeArrowheads="1"/>
          </p:cNvSpPr>
          <p:nvPr>
            <p:ph sz="half" idx="2"/>
          </p:nvPr>
        </p:nvSpPr>
        <p:spPr>
          <a:xfrm>
            <a:off x="4592638" y="1844675"/>
            <a:ext cx="4011612" cy="4032250"/>
          </a:xfrm>
        </p:spPr>
        <p:txBody>
          <a:bodyPr/>
          <a:lstStyle/>
          <a:p>
            <a:pPr>
              <a:buFontTx/>
              <a:buNone/>
            </a:pPr>
            <a:r>
              <a:rPr lang="en-US" altLang="en-US" sz="2000" smtClean="0">
                <a:solidFill>
                  <a:schemeClr val="accent2"/>
                </a:solidFill>
                <a:cs typeface="Akzidenz for Chalmers Regular" pitchFamily="2" charset="0"/>
              </a:rPr>
              <a:t>Unified Modeling Language</a:t>
            </a:r>
          </a:p>
          <a:p>
            <a:pPr>
              <a:buFontTx/>
              <a:buNone/>
            </a:pPr>
            <a:r>
              <a:rPr lang="en-US" altLang="en-US" sz="1400" smtClean="0">
                <a:cs typeface="Akzidenz for Chalmers Regular" pitchFamily="2" charset="0"/>
              </a:rPr>
              <a:t>UML is de-facto industry standard</a:t>
            </a:r>
          </a:p>
          <a:p>
            <a:r>
              <a:rPr lang="en-US" altLang="en-US" sz="2000" smtClean="0">
                <a:cs typeface="Akzidenz for Chalmers Regular" pitchFamily="2" charset="0"/>
              </a:rPr>
              <a:t>Component, Class diagram</a:t>
            </a:r>
          </a:p>
          <a:p>
            <a:r>
              <a:rPr lang="en-US" altLang="en-US" sz="2000" smtClean="0">
                <a:cs typeface="Akzidenz for Chalmers Regular" pitchFamily="2" charset="0"/>
              </a:rPr>
              <a:t>Use Case diagram</a:t>
            </a:r>
          </a:p>
          <a:p>
            <a:r>
              <a:rPr lang="en-US" altLang="en-US" sz="2000" smtClean="0">
                <a:cs typeface="Akzidenz for Chalmers Regular" pitchFamily="2" charset="0"/>
              </a:rPr>
              <a:t>Object diagram</a:t>
            </a:r>
          </a:p>
          <a:p>
            <a:r>
              <a:rPr lang="en-US" altLang="en-US" sz="2000" smtClean="0">
                <a:cs typeface="Akzidenz for Chalmers Regular" pitchFamily="2" charset="0"/>
              </a:rPr>
              <a:t>State-chart diagram</a:t>
            </a:r>
          </a:p>
          <a:p>
            <a:r>
              <a:rPr lang="en-US" altLang="en-US" sz="2000" smtClean="0">
                <a:cs typeface="Akzidenz for Chalmers Regular" pitchFamily="2" charset="0"/>
              </a:rPr>
              <a:t>Sequence diagram</a:t>
            </a:r>
          </a:p>
          <a:p>
            <a:r>
              <a:rPr lang="en-US" altLang="en-US" sz="2000" smtClean="0">
                <a:cs typeface="Akzidenz for Chalmers Regular" pitchFamily="2" charset="0"/>
              </a:rPr>
              <a:t>Collaboration diagram</a:t>
            </a:r>
          </a:p>
          <a:p>
            <a:r>
              <a:rPr lang="en-US" altLang="en-US" sz="2000" smtClean="0">
                <a:cs typeface="Akzidenz for Chalmers Regular" pitchFamily="2" charset="0"/>
              </a:rPr>
              <a:t>Activity diagram</a:t>
            </a:r>
          </a:p>
          <a:p>
            <a:r>
              <a:rPr lang="en-US" altLang="en-US" sz="2000" smtClean="0">
                <a:cs typeface="Akzidenz for Chalmers Regular" pitchFamily="2" charset="0"/>
              </a:rPr>
              <a:t>Deployment diagram</a:t>
            </a:r>
          </a:p>
        </p:txBody>
      </p:sp>
      <p:grpSp>
        <p:nvGrpSpPr>
          <p:cNvPr id="464901" name="Group 5"/>
          <p:cNvGrpSpPr>
            <a:grpSpLocks/>
          </p:cNvGrpSpPr>
          <p:nvPr/>
        </p:nvGrpSpPr>
        <p:grpSpPr bwMode="auto">
          <a:xfrm>
            <a:off x="3092450" y="2638425"/>
            <a:ext cx="1657350" cy="2879725"/>
            <a:chOff x="2154" y="1207"/>
            <a:chExt cx="1044" cy="2268"/>
          </a:xfrm>
        </p:grpSpPr>
        <p:sp>
          <p:nvSpPr>
            <p:cNvPr id="143367" name="Line 6"/>
            <p:cNvSpPr>
              <a:spLocks noChangeShapeType="1"/>
            </p:cNvSpPr>
            <p:nvPr/>
          </p:nvSpPr>
          <p:spPr bwMode="auto">
            <a:xfrm>
              <a:off x="2154" y="1207"/>
              <a:ext cx="953"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3368" name="Line 7"/>
            <p:cNvSpPr>
              <a:spLocks noChangeShapeType="1"/>
            </p:cNvSpPr>
            <p:nvPr/>
          </p:nvSpPr>
          <p:spPr bwMode="auto">
            <a:xfrm>
              <a:off x="2154" y="1207"/>
              <a:ext cx="953" cy="545"/>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3369" name="Line 8"/>
            <p:cNvSpPr>
              <a:spLocks noChangeShapeType="1"/>
            </p:cNvSpPr>
            <p:nvPr/>
          </p:nvSpPr>
          <p:spPr bwMode="auto">
            <a:xfrm>
              <a:off x="2154" y="1480"/>
              <a:ext cx="953"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3370" name="Line 9"/>
            <p:cNvSpPr>
              <a:spLocks noChangeShapeType="1"/>
            </p:cNvSpPr>
            <p:nvPr/>
          </p:nvSpPr>
          <p:spPr bwMode="auto">
            <a:xfrm>
              <a:off x="2154" y="1480"/>
              <a:ext cx="998" cy="544"/>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3371" name="Line 10"/>
            <p:cNvSpPr>
              <a:spLocks noChangeShapeType="1"/>
            </p:cNvSpPr>
            <p:nvPr/>
          </p:nvSpPr>
          <p:spPr bwMode="auto">
            <a:xfrm>
              <a:off x="2154" y="1480"/>
              <a:ext cx="998" cy="861"/>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3372" name="Line 11"/>
            <p:cNvSpPr>
              <a:spLocks noChangeShapeType="1"/>
            </p:cNvSpPr>
            <p:nvPr/>
          </p:nvSpPr>
          <p:spPr bwMode="auto">
            <a:xfrm>
              <a:off x="2154" y="1480"/>
              <a:ext cx="1044" cy="1133"/>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3373" name="Line 12"/>
            <p:cNvSpPr>
              <a:spLocks noChangeShapeType="1"/>
            </p:cNvSpPr>
            <p:nvPr/>
          </p:nvSpPr>
          <p:spPr bwMode="auto">
            <a:xfrm>
              <a:off x="2154" y="1480"/>
              <a:ext cx="1044" cy="1405"/>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3374" name="Line 13"/>
            <p:cNvSpPr>
              <a:spLocks noChangeShapeType="1"/>
            </p:cNvSpPr>
            <p:nvPr/>
          </p:nvSpPr>
          <p:spPr bwMode="auto">
            <a:xfrm flipV="1">
              <a:off x="2562" y="1207"/>
              <a:ext cx="545" cy="86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3375" name="Line 14"/>
            <p:cNvSpPr>
              <a:spLocks noChangeShapeType="1"/>
            </p:cNvSpPr>
            <p:nvPr/>
          </p:nvSpPr>
          <p:spPr bwMode="auto">
            <a:xfrm>
              <a:off x="2562" y="2069"/>
              <a:ext cx="590" cy="1089"/>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3376" name="Line 15"/>
            <p:cNvSpPr>
              <a:spLocks noChangeShapeType="1"/>
            </p:cNvSpPr>
            <p:nvPr/>
          </p:nvSpPr>
          <p:spPr bwMode="auto">
            <a:xfrm flipV="1">
              <a:off x="2200" y="1480"/>
              <a:ext cx="907" cy="1179"/>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3377" name="Line 16"/>
            <p:cNvSpPr>
              <a:spLocks noChangeShapeType="1"/>
            </p:cNvSpPr>
            <p:nvPr/>
          </p:nvSpPr>
          <p:spPr bwMode="auto">
            <a:xfrm flipV="1">
              <a:off x="2200" y="2069"/>
              <a:ext cx="952" cy="59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3378" name="Line 17"/>
            <p:cNvSpPr>
              <a:spLocks noChangeShapeType="1"/>
            </p:cNvSpPr>
            <p:nvPr/>
          </p:nvSpPr>
          <p:spPr bwMode="auto">
            <a:xfrm flipH="1" flipV="1">
              <a:off x="2472" y="1797"/>
              <a:ext cx="680" cy="1678"/>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3379" name="Line 18"/>
            <p:cNvSpPr>
              <a:spLocks noChangeShapeType="1"/>
            </p:cNvSpPr>
            <p:nvPr/>
          </p:nvSpPr>
          <p:spPr bwMode="auto">
            <a:xfrm flipV="1">
              <a:off x="2200" y="2296"/>
              <a:ext cx="997" cy="363"/>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3380" name="Line 19"/>
            <p:cNvSpPr>
              <a:spLocks noChangeShapeType="1"/>
            </p:cNvSpPr>
            <p:nvPr/>
          </p:nvSpPr>
          <p:spPr bwMode="auto">
            <a:xfrm flipV="1">
              <a:off x="2245" y="2614"/>
              <a:ext cx="952" cy="45"/>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3381" name="Line 20"/>
            <p:cNvSpPr>
              <a:spLocks noChangeShapeType="1"/>
            </p:cNvSpPr>
            <p:nvPr/>
          </p:nvSpPr>
          <p:spPr bwMode="auto">
            <a:xfrm>
              <a:off x="2200" y="2659"/>
              <a:ext cx="997" cy="22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143366" name="Text Box 21"/>
          <p:cNvSpPr txBox="1">
            <a:spLocks noChangeArrowheads="1"/>
          </p:cNvSpPr>
          <p:nvPr/>
        </p:nvSpPr>
        <p:spPr bwMode="auto">
          <a:xfrm>
            <a:off x="971550" y="6272213"/>
            <a:ext cx="6121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en-US" altLang="en-US">
                <a:latin typeface="Lucida Sans Unicode" panose="020B0602030504020204" pitchFamily="34" charset="0"/>
              </a:rPr>
              <a:t>Multiple diagram types may be used in one view</a:t>
            </a:r>
            <a:endParaRPr lang="nl-NL" altLang="en-US">
              <a:latin typeface="Lucida Sans Unicode" panose="020B0602030504020204" pitchFamily="34" charset="0"/>
            </a:endParaRPr>
          </a:p>
        </p:txBody>
      </p:sp>
    </p:spTree>
    <p:extLst>
      <p:ext uri="{BB962C8B-B14F-4D97-AF65-F5344CB8AC3E}">
        <p14:creationId xmlns:p14="http://schemas.microsoft.com/office/powerpoint/2010/main" val="38867213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649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mph" presetSubtype="2" fill="hold" nodeType="clickEffect">
                                  <p:stCondLst>
                                    <p:cond delay="0"/>
                                  </p:stCondLst>
                                  <p:childTnLst>
                                    <p:animClr clrSpc="rgb" dir="cw">
                                      <p:cBhvr override="childStyle">
                                        <p:cTn id="10" dur="2000" fill="hold"/>
                                        <p:tgtEl>
                                          <p:spTgt spid="464900">
                                            <p:txEl>
                                              <p:pRg st="2" end="2"/>
                                            </p:txEl>
                                          </p:spTgt>
                                        </p:tgtEl>
                                        <p:attrNameLst>
                                          <p:attrName>style.color</p:attrName>
                                        </p:attrNameLst>
                                      </p:cBhvr>
                                      <p:to>
                                        <a:schemeClr val="accent2"/>
                                      </p:to>
                                    </p:animClr>
                                  </p:childTnLst>
                                </p:cTn>
                              </p:par>
                              <p:par>
                                <p:cTn id="11" presetID="3" presetClass="emph" presetSubtype="2" fill="hold" nodeType="withEffect">
                                  <p:stCondLst>
                                    <p:cond delay="0"/>
                                  </p:stCondLst>
                                  <p:childTnLst>
                                    <p:animClr clrSpc="rgb" dir="cw">
                                      <p:cBhvr override="childStyle">
                                        <p:cTn id="12" dur="2000" fill="hold"/>
                                        <p:tgtEl>
                                          <p:spTgt spid="464900">
                                            <p:txEl>
                                              <p:pRg st="3" end="3"/>
                                            </p:txEl>
                                          </p:spTgt>
                                        </p:tgtEl>
                                        <p:attrNameLst>
                                          <p:attrName>style.color</p:attrName>
                                        </p:attrNameLst>
                                      </p:cBhvr>
                                      <p:to>
                                        <a:schemeClr val="accent2"/>
                                      </p:to>
                                    </p:animClr>
                                  </p:childTnLst>
                                </p:cTn>
                              </p:par>
                              <p:par>
                                <p:cTn id="13" presetID="3" presetClass="emph" presetSubtype="2" fill="hold" nodeType="withEffect">
                                  <p:stCondLst>
                                    <p:cond delay="0"/>
                                  </p:stCondLst>
                                  <p:childTnLst>
                                    <p:animClr clrSpc="rgb" dir="cw">
                                      <p:cBhvr override="childStyle">
                                        <p:cTn id="14" dur="2000" fill="hold"/>
                                        <p:tgtEl>
                                          <p:spTgt spid="464900">
                                            <p:txEl>
                                              <p:pRg st="5" end="5"/>
                                            </p:txEl>
                                          </p:spTgt>
                                        </p:tgtEl>
                                        <p:attrNameLst>
                                          <p:attrName>style.color</p:attrName>
                                        </p:attrNameLst>
                                      </p:cBhvr>
                                      <p:to>
                                        <a:schemeClr val="accent2"/>
                                      </p:to>
                                    </p:animClr>
                                  </p:childTnLst>
                                </p:cTn>
                              </p:par>
                              <p:par>
                                <p:cTn id="15" presetID="3" presetClass="emph" presetSubtype="2" fill="hold" nodeType="withEffect">
                                  <p:stCondLst>
                                    <p:cond delay="0"/>
                                  </p:stCondLst>
                                  <p:childTnLst>
                                    <p:animClr clrSpc="rgb" dir="cw">
                                      <p:cBhvr override="childStyle">
                                        <p:cTn id="16" dur="3000" fill="hold"/>
                                        <p:tgtEl>
                                          <p:spTgt spid="464900">
                                            <p:txEl>
                                              <p:pRg st="6" end="6"/>
                                            </p:txEl>
                                          </p:spTgt>
                                        </p:tgtEl>
                                        <p:attrNameLst>
                                          <p:attrName>style.color</p:attrName>
                                        </p:attrNameLst>
                                      </p:cBhvr>
                                      <p:to>
                                        <a:schemeClr val="accent2"/>
                                      </p:to>
                                    </p:animClr>
                                  </p:childTnLst>
                                </p:cTn>
                              </p:par>
                              <p:par>
                                <p:cTn id="17" presetID="3" presetClass="exit" presetSubtype="10" fill="hold" nodeType="withEffect">
                                  <p:stCondLst>
                                    <p:cond delay="0"/>
                                  </p:stCondLst>
                                  <p:childTnLst>
                                    <p:animEffect transition="out" filter="blinds(horizontal)">
                                      <p:cBhvr>
                                        <p:cTn id="18" dur="500"/>
                                        <p:tgtEl>
                                          <p:spTgt spid="464901"/>
                                        </p:tgtEl>
                                      </p:cBhvr>
                                    </p:animEffect>
                                    <p:set>
                                      <p:cBhvr>
                                        <p:cTn id="19" dur="1" fill="hold">
                                          <p:stCondLst>
                                            <p:cond delay="499"/>
                                          </p:stCondLst>
                                        </p:cTn>
                                        <p:tgtEl>
                                          <p:spTgt spid="46490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684213" y="3068638"/>
            <a:ext cx="7772400" cy="1362075"/>
          </a:xfrm>
        </p:spPr>
        <p:txBody>
          <a:bodyPr/>
          <a:lstStyle/>
          <a:p>
            <a:pPr algn="ctr">
              <a:defRPr/>
            </a:pPr>
            <a:r>
              <a:rPr lang="en-US" sz="3600" b="0" dirty="0">
                <a:latin typeface="Calibri" pitchFamily="34" charset="0"/>
              </a:rPr>
              <a:t>Show </a:t>
            </a:r>
            <a:r>
              <a:rPr lang="en-US" sz="3600" b="0" dirty="0" smtClean="0">
                <a:latin typeface="Calibri" pitchFamily="34" charset="0"/>
              </a:rPr>
              <a:t>example</a:t>
            </a:r>
            <a:endParaRPr lang="sv-SE" sz="3600" b="0" dirty="0">
              <a:latin typeface="Calibri" pitchFamily="34" charset="0"/>
            </a:endParaRPr>
          </a:p>
        </p:txBody>
      </p:sp>
      <p:sp>
        <p:nvSpPr>
          <p:cNvPr id="147459" name="Text Placeholder 5"/>
          <p:cNvSpPr>
            <a:spLocks noGrp="1"/>
          </p:cNvSpPr>
          <p:nvPr>
            <p:ph type="body" idx="1"/>
          </p:nvPr>
        </p:nvSpPr>
        <p:spPr/>
        <p:txBody>
          <a:bodyPr/>
          <a:lstStyle/>
          <a:p>
            <a:r>
              <a:rPr lang="en-US" altLang="en-US" smtClean="0">
                <a:cs typeface="Akzidenz for Chalmers Regular" pitchFamily="2" charset="0"/>
              </a:rPr>
              <a:t>	</a:t>
            </a:r>
            <a:endParaRPr lang="sv-SE" altLang="en-US" smtClean="0">
              <a:cs typeface="Akzidenz for Chalmers Regular" pitchFamily="2" charset="0"/>
            </a:endParaRPr>
          </a:p>
        </p:txBody>
      </p:sp>
    </p:spTree>
    <p:extLst>
      <p:ext uri="{BB962C8B-B14F-4D97-AF65-F5344CB8AC3E}">
        <p14:creationId xmlns:p14="http://schemas.microsoft.com/office/powerpoint/2010/main" val="694089737"/>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482" name="Footer Placeholder 3"/>
          <p:cNvSpPr>
            <a:spLocks noGrp="1"/>
          </p:cNvSpPr>
          <p:nvPr>
            <p:ph type="ftr" sz="quarter" idx="4294967295"/>
          </p:nvPr>
        </p:nvSpPr>
        <p:spPr bwMode="auto">
          <a:xfrm>
            <a:off x="2700338" y="6488113"/>
            <a:ext cx="5616575" cy="32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nl-NL" altLang="en-US" sz="2400">
                <a:latin typeface="Times New Roman" panose="02020603050405020304" pitchFamily="18" charset="0"/>
              </a:rPr>
              <a:t>SE, Software Architecture, Hans van Vliet,  ©2008</a:t>
            </a:r>
          </a:p>
        </p:txBody>
      </p:sp>
      <p:sp>
        <p:nvSpPr>
          <p:cNvPr id="148483" name="Slide Number Placeholder 4"/>
          <p:cNvSpPr>
            <a:spLocks noGrp="1"/>
          </p:cNvSpPr>
          <p:nvPr>
            <p:ph type="sldNum" sz="quarter" idx="4294967295"/>
          </p:nvPr>
        </p:nvSpPr>
        <p:spPr bwMode="auto">
          <a:xfrm>
            <a:off x="8389938" y="6526213"/>
            <a:ext cx="719137" cy="215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fld id="{B32B500A-997C-4BEB-BCF5-308D73C2AD01}" type="slidenum">
              <a:rPr lang="nl-NL" altLang="en-US" sz="2400">
                <a:latin typeface="Times New Roman" panose="02020603050405020304" pitchFamily="18" charset="0"/>
              </a:rPr>
              <a:pPr eaLnBrk="1" hangingPunct="1">
                <a:spcBef>
                  <a:spcPct val="0"/>
                </a:spcBef>
                <a:buSzTx/>
                <a:buFontTx/>
                <a:buNone/>
              </a:pPr>
              <a:t>35</a:t>
            </a:fld>
            <a:endParaRPr lang="nl-NL" altLang="en-US" sz="2400">
              <a:latin typeface="Times New Roman" panose="02020603050405020304" pitchFamily="18" charset="0"/>
            </a:endParaRPr>
          </a:p>
        </p:txBody>
      </p:sp>
      <p:sp>
        <p:nvSpPr>
          <p:cNvPr id="148484" name="Rectangle 2"/>
          <p:cNvSpPr>
            <a:spLocks noGrp="1" noChangeArrowheads="1"/>
          </p:cNvSpPr>
          <p:nvPr>
            <p:ph type="title"/>
          </p:nvPr>
        </p:nvSpPr>
        <p:spPr>
          <a:xfrm>
            <a:off x="0" y="549275"/>
            <a:ext cx="9144000" cy="762000"/>
          </a:xfrm>
        </p:spPr>
        <p:txBody>
          <a:bodyPr/>
          <a:lstStyle/>
          <a:p>
            <a:r>
              <a:rPr lang="en-US" altLang="en-US" smtClean="0">
                <a:cs typeface="Akzidenz-Bd for Chalmers" pitchFamily="2"/>
              </a:rPr>
              <a:t>4 + 1: Logical Viewpoint </a:t>
            </a:r>
          </a:p>
        </p:txBody>
      </p:sp>
      <p:sp>
        <p:nvSpPr>
          <p:cNvPr id="148485" name="Rectangle 3"/>
          <p:cNvSpPr>
            <a:spLocks noGrp="1" noChangeArrowheads="1"/>
          </p:cNvSpPr>
          <p:nvPr>
            <p:ph type="body" idx="1"/>
          </p:nvPr>
        </p:nvSpPr>
        <p:spPr>
          <a:xfrm>
            <a:off x="395288" y="1412875"/>
            <a:ext cx="8424862" cy="5256213"/>
          </a:xfrm>
        </p:spPr>
        <p:txBody>
          <a:bodyPr/>
          <a:lstStyle/>
          <a:p>
            <a:endParaRPr lang="en-US" altLang="en-US" smtClean="0">
              <a:cs typeface="Akzidenz for Chalmers Regular" pitchFamily="2" charset="0"/>
            </a:endParaRPr>
          </a:p>
          <a:p>
            <a:r>
              <a:rPr lang="en-US" altLang="en-US" smtClean="0">
                <a:cs typeface="Akzidenz for Chalmers Regular" pitchFamily="2" charset="0"/>
              </a:rPr>
              <a:t>The logical viewpoint supports the functional requirements, i.e., the services the system should provide to its end users.</a:t>
            </a:r>
          </a:p>
          <a:p>
            <a:endParaRPr lang="en-US" altLang="en-US" smtClean="0">
              <a:cs typeface="Akzidenz for Chalmers Regular" pitchFamily="2" charset="0"/>
            </a:endParaRPr>
          </a:p>
          <a:p>
            <a:r>
              <a:rPr lang="en-US" altLang="en-US" smtClean="0">
                <a:cs typeface="Akzidenz for Chalmers Regular" pitchFamily="2" charset="0"/>
              </a:rPr>
              <a:t>Typically, it shows the key abstractions (e.g., classes and interactions amongst them).</a:t>
            </a:r>
          </a:p>
          <a:p>
            <a:endParaRPr lang="en-US" altLang="en-US" smtClean="0">
              <a:cs typeface="Akzidenz for Chalmers Regular" pitchFamily="2" charset="0"/>
            </a:endParaRPr>
          </a:p>
        </p:txBody>
      </p:sp>
    </p:spTree>
    <p:extLst>
      <p:ext uri="{BB962C8B-B14F-4D97-AF65-F5344CB8AC3E}">
        <p14:creationId xmlns:p14="http://schemas.microsoft.com/office/powerpoint/2010/main" val="770237318"/>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0530" name="Footer Placeholder 3"/>
          <p:cNvSpPr>
            <a:spLocks noGrp="1"/>
          </p:cNvSpPr>
          <p:nvPr>
            <p:ph type="ftr" sz="quarter" idx="4294967295"/>
          </p:nvPr>
        </p:nvSpPr>
        <p:spPr bwMode="auto">
          <a:xfrm>
            <a:off x="2700338" y="6488113"/>
            <a:ext cx="5616575" cy="32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nl-NL" altLang="en-US" sz="2400">
                <a:latin typeface="Times New Roman" panose="02020603050405020304" pitchFamily="18" charset="0"/>
              </a:rPr>
              <a:t>SE, Software Architecture, Hans van Vliet,  ©2008</a:t>
            </a:r>
          </a:p>
        </p:txBody>
      </p:sp>
      <p:sp>
        <p:nvSpPr>
          <p:cNvPr id="150531" name="Slide Number Placeholder 4"/>
          <p:cNvSpPr>
            <a:spLocks noGrp="1"/>
          </p:cNvSpPr>
          <p:nvPr>
            <p:ph type="sldNum" sz="quarter" idx="4294967295"/>
          </p:nvPr>
        </p:nvSpPr>
        <p:spPr bwMode="auto">
          <a:xfrm>
            <a:off x="8389938" y="6526213"/>
            <a:ext cx="719137" cy="215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fld id="{D7E40139-AEDA-4AEC-B776-3842123F0E4F}" type="slidenum">
              <a:rPr lang="nl-NL" altLang="en-US" sz="2400">
                <a:latin typeface="Times New Roman" panose="02020603050405020304" pitchFamily="18" charset="0"/>
              </a:rPr>
              <a:pPr eaLnBrk="1" hangingPunct="1">
                <a:spcBef>
                  <a:spcPct val="0"/>
                </a:spcBef>
                <a:buSzTx/>
                <a:buFontTx/>
                <a:buNone/>
              </a:pPr>
              <a:t>36</a:t>
            </a:fld>
            <a:endParaRPr lang="nl-NL" altLang="en-US" sz="2400">
              <a:latin typeface="Times New Roman" panose="02020603050405020304" pitchFamily="18" charset="0"/>
            </a:endParaRPr>
          </a:p>
        </p:txBody>
      </p:sp>
      <p:sp>
        <p:nvSpPr>
          <p:cNvPr id="150532" name="Rectangle 2"/>
          <p:cNvSpPr>
            <a:spLocks noGrp="1" noChangeArrowheads="1"/>
          </p:cNvSpPr>
          <p:nvPr>
            <p:ph type="title"/>
          </p:nvPr>
        </p:nvSpPr>
        <p:spPr>
          <a:xfrm>
            <a:off x="0" y="549275"/>
            <a:ext cx="9144000" cy="762000"/>
          </a:xfrm>
        </p:spPr>
        <p:txBody>
          <a:bodyPr/>
          <a:lstStyle/>
          <a:p>
            <a:r>
              <a:rPr lang="en-US" altLang="en-US" smtClean="0">
                <a:cs typeface="Akzidenz-Bd for Chalmers" pitchFamily="2"/>
              </a:rPr>
              <a:t>4 + 1: Process Viewpoint</a:t>
            </a:r>
          </a:p>
        </p:txBody>
      </p:sp>
      <p:sp>
        <p:nvSpPr>
          <p:cNvPr id="150533" name="Rectangle 3"/>
          <p:cNvSpPr>
            <a:spLocks noGrp="1" noChangeArrowheads="1"/>
          </p:cNvSpPr>
          <p:nvPr>
            <p:ph type="body" idx="1"/>
          </p:nvPr>
        </p:nvSpPr>
        <p:spPr>
          <a:xfrm>
            <a:off x="395288" y="1412875"/>
            <a:ext cx="8424862" cy="5256213"/>
          </a:xfrm>
        </p:spPr>
        <p:txBody>
          <a:bodyPr/>
          <a:lstStyle/>
          <a:p>
            <a:pPr>
              <a:buFont typeface="Wingdings" panose="05000000000000000000" pitchFamily="2" charset="2"/>
              <a:buNone/>
            </a:pPr>
            <a:endParaRPr lang="en-US" altLang="en-US" smtClean="0">
              <a:cs typeface="Akzidenz for Chalmers Regular" pitchFamily="2" charset="0"/>
            </a:endParaRPr>
          </a:p>
          <a:p>
            <a:endParaRPr lang="en-US" altLang="en-US" smtClean="0">
              <a:cs typeface="Akzidenz for Chalmers Regular" pitchFamily="2" charset="0"/>
            </a:endParaRPr>
          </a:p>
          <a:p>
            <a:r>
              <a:rPr lang="en-US" altLang="en-US" smtClean="0">
                <a:cs typeface="Akzidenz for Chalmers Regular" pitchFamily="2" charset="0"/>
              </a:rPr>
              <a:t>Addresses concurrent aspects at runtime (tasks, threads, processes and their interactions)</a:t>
            </a:r>
          </a:p>
          <a:p>
            <a:endParaRPr lang="en-US" altLang="en-US" smtClean="0">
              <a:cs typeface="Akzidenz for Chalmers Regular" pitchFamily="2" charset="0"/>
            </a:endParaRPr>
          </a:p>
          <a:p>
            <a:r>
              <a:rPr lang="en-US" altLang="en-US" smtClean="0">
                <a:cs typeface="Akzidenz for Chalmers Regular" pitchFamily="2" charset="0"/>
              </a:rPr>
              <a:t>It takes into account some nonfunctional requirements, such as performance, system availability, concurrency and distribution, system integrity, and fault-tolerance.</a:t>
            </a:r>
          </a:p>
          <a:p>
            <a:endParaRPr lang="en-US" altLang="en-US" smtClean="0">
              <a:cs typeface="Akzidenz for Chalmers Regular" pitchFamily="2" charset="0"/>
            </a:endParaRPr>
          </a:p>
        </p:txBody>
      </p:sp>
    </p:spTree>
    <p:extLst>
      <p:ext uri="{BB962C8B-B14F-4D97-AF65-F5344CB8AC3E}">
        <p14:creationId xmlns:p14="http://schemas.microsoft.com/office/powerpoint/2010/main" val="1228837336"/>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2578" name="Footer Placeholder 3"/>
          <p:cNvSpPr>
            <a:spLocks noGrp="1"/>
          </p:cNvSpPr>
          <p:nvPr>
            <p:ph type="ftr" sz="quarter" idx="4294967295"/>
          </p:nvPr>
        </p:nvSpPr>
        <p:spPr bwMode="auto">
          <a:xfrm>
            <a:off x="2700338" y="6488113"/>
            <a:ext cx="5616575" cy="32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nl-NL" altLang="en-US" sz="2400">
                <a:latin typeface="Times New Roman" panose="02020603050405020304" pitchFamily="18" charset="0"/>
              </a:rPr>
              <a:t>SE, Software Architecture, Hans van Vliet,  ©2008</a:t>
            </a:r>
          </a:p>
        </p:txBody>
      </p:sp>
      <p:sp>
        <p:nvSpPr>
          <p:cNvPr id="152579" name="Slide Number Placeholder 4"/>
          <p:cNvSpPr>
            <a:spLocks noGrp="1"/>
          </p:cNvSpPr>
          <p:nvPr>
            <p:ph type="sldNum" sz="quarter" idx="4294967295"/>
          </p:nvPr>
        </p:nvSpPr>
        <p:spPr bwMode="auto">
          <a:xfrm>
            <a:off x="8389938" y="6526213"/>
            <a:ext cx="719137" cy="215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fld id="{39C56BA0-AD8A-4BD9-9D6D-0F290262A5AE}" type="slidenum">
              <a:rPr lang="nl-NL" altLang="en-US" sz="2400">
                <a:latin typeface="Times New Roman" panose="02020603050405020304" pitchFamily="18" charset="0"/>
              </a:rPr>
              <a:pPr eaLnBrk="1" hangingPunct="1">
                <a:spcBef>
                  <a:spcPct val="0"/>
                </a:spcBef>
                <a:buSzTx/>
                <a:buFontTx/>
                <a:buNone/>
              </a:pPr>
              <a:t>37</a:t>
            </a:fld>
            <a:endParaRPr lang="nl-NL" altLang="en-US" sz="2400">
              <a:latin typeface="Times New Roman" panose="02020603050405020304" pitchFamily="18" charset="0"/>
            </a:endParaRPr>
          </a:p>
        </p:txBody>
      </p:sp>
      <p:sp>
        <p:nvSpPr>
          <p:cNvPr id="152580" name="Rectangle 2"/>
          <p:cNvSpPr>
            <a:spLocks noGrp="1" noChangeArrowheads="1"/>
          </p:cNvSpPr>
          <p:nvPr>
            <p:ph type="title"/>
          </p:nvPr>
        </p:nvSpPr>
        <p:spPr>
          <a:xfrm>
            <a:off x="0" y="549275"/>
            <a:ext cx="9144000" cy="762000"/>
          </a:xfrm>
        </p:spPr>
        <p:txBody>
          <a:bodyPr/>
          <a:lstStyle/>
          <a:p>
            <a:r>
              <a:rPr lang="en-US" altLang="en-US" smtClean="0">
                <a:cs typeface="Akzidenz-Bd for Chalmers" pitchFamily="2"/>
              </a:rPr>
              <a:t>4 + 1: Deployment Viewpoint</a:t>
            </a:r>
          </a:p>
        </p:txBody>
      </p:sp>
      <p:sp>
        <p:nvSpPr>
          <p:cNvPr id="152581" name="Rectangle 3"/>
          <p:cNvSpPr>
            <a:spLocks noGrp="1" noChangeArrowheads="1"/>
          </p:cNvSpPr>
          <p:nvPr>
            <p:ph type="body" idx="1"/>
          </p:nvPr>
        </p:nvSpPr>
        <p:spPr>
          <a:xfrm>
            <a:off x="395288" y="1412875"/>
            <a:ext cx="8424862" cy="5256213"/>
          </a:xfrm>
        </p:spPr>
        <p:txBody>
          <a:bodyPr/>
          <a:lstStyle/>
          <a:p>
            <a:pPr>
              <a:lnSpc>
                <a:spcPct val="90000"/>
              </a:lnSpc>
            </a:pPr>
            <a:endParaRPr lang="en-US" altLang="en-US" smtClean="0">
              <a:cs typeface="Akzidenz for Chalmers Regular" pitchFamily="2" charset="0"/>
            </a:endParaRPr>
          </a:p>
          <a:p>
            <a:pPr>
              <a:lnSpc>
                <a:spcPct val="90000"/>
              </a:lnSpc>
            </a:pPr>
            <a:r>
              <a:rPr lang="en-US" altLang="en-US" smtClean="0">
                <a:cs typeface="Akzidenz for Chalmers Regular" pitchFamily="2" charset="0"/>
              </a:rPr>
              <a:t>The deployment viewpoint defines how the various elements identified in the logical, process, and implementation viewpoints-networks, processes, tasks, and objects-must be mapped onto the various nodes. </a:t>
            </a:r>
          </a:p>
          <a:p>
            <a:pPr>
              <a:lnSpc>
                <a:spcPct val="90000"/>
              </a:lnSpc>
            </a:pPr>
            <a:endParaRPr lang="en-US" altLang="en-US" smtClean="0">
              <a:cs typeface="Akzidenz for Chalmers Regular" pitchFamily="2" charset="0"/>
            </a:endParaRPr>
          </a:p>
          <a:p>
            <a:pPr>
              <a:lnSpc>
                <a:spcPct val="90000"/>
              </a:lnSpc>
            </a:pPr>
            <a:r>
              <a:rPr lang="en-US" altLang="en-US" smtClean="0">
                <a:cs typeface="Akzidenz for Chalmers Regular" pitchFamily="2" charset="0"/>
              </a:rPr>
              <a:t>It takes into account the system's nonfunctional requirements such as system availability, reliability (fault-tolerance), performance (throughput), and scalability.</a:t>
            </a:r>
          </a:p>
        </p:txBody>
      </p:sp>
    </p:spTree>
    <p:extLst>
      <p:ext uri="{BB962C8B-B14F-4D97-AF65-F5344CB8AC3E}">
        <p14:creationId xmlns:p14="http://schemas.microsoft.com/office/powerpoint/2010/main" val="484750041"/>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Footer Placeholder 3"/>
          <p:cNvSpPr>
            <a:spLocks noGrp="1"/>
          </p:cNvSpPr>
          <p:nvPr>
            <p:ph type="ftr" sz="quarter" idx="4294967295"/>
          </p:nvPr>
        </p:nvSpPr>
        <p:spPr bwMode="auto">
          <a:xfrm>
            <a:off x="2700338" y="6524625"/>
            <a:ext cx="5616575" cy="32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r" eaLnBrk="1" hangingPunct="1">
              <a:spcBef>
                <a:spcPct val="0"/>
              </a:spcBef>
              <a:buSzTx/>
              <a:buFontTx/>
              <a:buNone/>
            </a:pPr>
            <a:r>
              <a:rPr lang="nl-NL" altLang="en-US" sz="1600">
                <a:latin typeface="Times New Roman" panose="02020603050405020304" pitchFamily="18" charset="0"/>
              </a:rPr>
              <a:t>SE, Software Architecture, Hans van Vliet,  ©2008</a:t>
            </a:r>
          </a:p>
        </p:txBody>
      </p:sp>
      <p:sp>
        <p:nvSpPr>
          <p:cNvPr id="154627" name="Slide Number Placeholder 4"/>
          <p:cNvSpPr>
            <a:spLocks noGrp="1"/>
          </p:cNvSpPr>
          <p:nvPr>
            <p:ph type="sldNum" sz="quarter" idx="4294967295"/>
          </p:nvPr>
        </p:nvSpPr>
        <p:spPr bwMode="auto">
          <a:xfrm>
            <a:off x="8389938" y="6562725"/>
            <a:ext cx="719137" cy="215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lgn="r" eaLnBrk="1" hangingPunct="1">
              <a:spcBef>
                <a:spcPct val="0"/>
              </a:spcBef>
              <a:buSzTx/>
              <a:buFontTx/>
              <a:buNone/>
            </a:pPr>
            <a:fld id="{53892084-E8B3-4452-BEB7-104D8BED5240}" type="slidenum">
              <a:rPr lang="nl-NL" altLang="en-US" sz="1600">
                <a:latin typeface="Times New Roman" panose="02020603050405020304" pitchFamily="18" charset="0"/>
              </a:rPr>
              <a:pPr algn="r" eaLnBrk="1" hangingPunct="1">
                <a:spcBef>
                  <a:spcPct val="0"/>
                </a:spcBef>
                <a:buSzTx/>
                <a:buFontTx/>
                <a:buNone/>
              </a:pPr>
              <a:t>38</a:t>
            </a:fld>
            <a:endParaRPr lang="nl-NL" altLang="en-US" sz="1600">
              <a:latin typeface="Times New Roman" panose="02020603050405020304" pitchFamily="18" charset="0"/>
            </a:endParaRPr>
          </a:p>
        </p:txBody>
      </p:sp>
      <p:sp>
        <p:nvSpPr>
          <p:cNvPr id="154628" name="Rectangle 2"/>
          <p:cNvSpPr>
            <a:spLocks noGrp="1" noChangeArrowheads="1"/>
          </p:cNvSpPr>
          <p:nvPr>
            <p:ph type="title"/>
          </p:nvPr>
        </p:nvSpPr>
        <p:spPr>
          <a:xfrm>
            <a:off x="0" y="838200"/>
            <a:ext cx="9144000" cy="762000"/>
          </a:xfrm>
        </p:spPr>
        <p:txBody>
          <a:bodyPr/>
          <a:lstStyle/>
          <a:p>
            <a:r>
              <a:rPr lang="en-US" altLang="en-US" smtClean="0">
                <a:cs typeface="Akzidenz-Bd for Chalmers" pitchFamily="2"/>
              </a:rPr>
              <a:t>4 + 1: Implementation Viewpoint</a:t>
            </a:r>
          </a:p>
        </p:txBody>
      </p:sp>
      <p:sp>
        <p:nvSpPr>
          <p:cNvPr id="154629" name="Rectangle 3"/>
          <p:cNvSpPr>
            <a:spLocks noGrp="1" noChangeArrowheads="1"/>
          </p:cNvSpPr>
          <p:nvPr>
            <p:ph type="body" idx="1"/>
          </p:nvPr>
        </p:nvSpPr>
        <p:spPr>
          <a:xfrm>
            <a:off x="395288" y="1701800"/>
            <a:ext cx="8424862" cy="5256213"/>
          </a:xfrm>
        </p:spPr>
        <p:txBody>
          <a:bodyPr/>
          <a:lstStyle/>
          <a:p>
            <a:endParaRPr lang="en-US" altLang="en-US" smtClean="0">
              <a:cs typeface="Akzidenz for Chalmers Regular" pitchFamily="2" charset="0"/>
            </a:endParaRPr>
          </a:p>
          <a:p>
            <a:r>
              <a:rPr lang="en-US" altLang="en-US" smtClean="0">
                <a:cs typeface="Akzidenz for Chalmers Regular" pitchFamily="2" charset="0"/>
              </a:rPr>
              <a:t>The imlementation viewpoint focuses on the organization of the actual software modules in the software-development environment.</a:t>
            </a:r>
          </a:p>
          <a:p>
            <a:endParaRPr lang="en-US" altLang="en-US" smtClean="0">
              <a:cs typeface="Akzidenz for Chalmers Regular" pitchFamily="2" charset="0"/>
            </a:endParaRPr>
          </a:p>
          <a:p>
            <a:r>
              <a:rPr lang="en-US" altLang="en-US" smtClean="0">
                <a:cs typeface="Akzidenz for Chalmers Regular" pitchFamily="2" charset="0"/>
              </a:rPr>
              <a:t>The software is packaged in small chunks-program libraries or subsystems-that can be developed by one or more developers.</a:t>
            </a:r>
          </a:p>
        </p:txBody>
      </p:sp>
    </p:spTree>
    <p:extLst>
      <p:ext uri="{BB962C8B-B14F-4D97-AF65-F5344CB8AC3E}">
        <p14:creationId xmlns:p14="http://schemas.microsoft.com/office/powerpoint/2010/main" val="3502332603"/>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674" name="Footer Placeholder 3"/>
          <p:cNvSpPr>
            <a:spLocks noGrp="1"/>
          </p:cNvSpPr>
          <p:nvPr>
            <p:ph type="ftr" sz="quarter" idx="4294967295"/>
          </p:nvPr>
        </p:nvSpPr>
        <p:spPr bwMode="auto">
          <a:xfrm>
            <a:off x="2700338" y="6488113"/>
            <a:ext cx="5616575" cy="32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r>
              <a:rPr lang="nl-NL" altLang="en-US" sz="2400">
                <a:latin typeface="Times New Roman" panose="02020603050405020304" pitchFamily="18" charset="0"/>
              </a:rPr>
              <a:t>SE, Software Architecture, Hans van Vliet,  ©2008</a:t>
            </a:r>
          </a:p>
        </p:txBody>
      </p:sp>
      <p:sp>
        <p:nvSpPr>
          <p:cNvPr id="156675" name="Slide Number Placeholder 4"/>
          <p:cNvSpPr>
            <a:spLocks noGrp="1"/>
          </p:cNvSpPr>
          <p:nvPr>
            <p:ph type="sldNum" sz="quarter" idx="4294967295"/>
          </p:nvPr>
        </p:nvSpPr>
        <p:spPr bwMode="auto">
          <a:xfrm>
            <a:off x="8389938" y="6526213"/>
            <a:ext cx="719137" cy="215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fld id="{FB726112-6AB5-4472-9FA3-DC53C04260D5}" type="slidenum">
              <a:rPr lang="nl-NL" altLang="en-US" sz="2400">
                <a:latin typeface="Times New Roman" panose="02020603050405020304" pitchFamily="18" charset="0"/>
              </a:rPr>
              <a:pPr eaLnBrk="1" hangingPunct="1">
                <a:spcBef>
                  <a:spcPct val="0"/>
                </a:spcBef>
                <a:buSzTx/>
                <a:buFontTx/>
                <a:buNone/>
              </a:pPr>
              <a:t>39</a:t>
            </a:fld>
            <a:endParaRPr lang="nl-NL" altLang="en-US" sz="2400">
              <a:latin typeface="Times New Roman" panose="02020603050405020304" pitchFamily="18" charset="0"/>
            </a:endParaRPr>
          </a:p>
        </p:txBody>
      </p:sp>
      <p:sp>
        <p:nvSpPr>
          <p:cNvPr id="156676" name="Rectangle 2"/>
          <p:cNvSpPr>
            <a:spLocks noGrp="1" noChangeArrowheads="1"/>
          </p:cNvSpPr>
          <p:nvPr>
            <p:ph type="title"/>
          </p:nvPr>
        </p:nvSpPr>
        <p:spPr>
          <a:xfrm>
            <a:off x="0" y="549275"/>
            <a:ext cx="9144000" cy="762000"/>
          </a:xfrm>
        </p:spPr>
        <p:txBody>
          <a:bodyPr/>
          <a:lstStyle/>
          <a:p>
            <a:r>
              <a:rPr lang="en-US" altLang="en-US" smtClean="0">
                <a:cs typeface="Akzidenz-Bd for Chalmers" pitchFamily="2"/>
              </a:rPr>
              <a:t>4 + 1: Scenario Viewpoint</a:t>
            </a:r>
          </a:p>
        </p:txBody>
      </p:sp>
      <p:sp>
        <p:nvSpPr>
          <p:cNvPr id="156677" name="Rectangle 3"/>
          <p:cNvSpPr>
            <a:spLocks noGrp="1" noChangeArrowheads="1"/>
          </p:cNvSpPr>
          <p:nvPr>
            <p:ph type="body" idx="1"/>
          </p:nvPr>
        </p:nvSpPr>
        <p:spPr>
          <a:xfrm>
            <a:off x="395288" y="1412875"/>
            <a:ext cx="8424862" cy="5256213"/>
          </a:xfrm>
        </p:spPr>
        <p:txBody>
          <a:bodyPr/>
          <a:lstStyle/>
          <a:p>
            <a:pPr>
              <a:lnSpc>
                <a:spcPct val="90000"/>
              </a:lnSpc>
            </a:pPr>
            <a:r>
              <a:rPr lang="en-US" altLang="en-US" smtClean="0">
                <a:cs typeface="Akzidenz for Chalmers Regular" pitchFamily="2" charset="0"/>
              </a:rPr>
              <a:t>The scenario viewpoint consists of a small subset of important scenarios (e.g., use cases) to show that the elements of the four viewpoints work together seamlessly.</a:t>
            </a:r>
          </a:p>
          <a:p>
            <a:pPr>
              <a:lnSpc>
                <a:spcPct val="90000"/>
              </a:lnSpc>
            </a:pPr>
            <a:endParaRPr lang="en-US" altLang="en-US" smtClean="0">
              <a:cs typeface="Akzidenz for Chalmers Regular" pitchFamily="2" charset="0"/>
            </a:endParaRPr>
          </a:p>
          <a:p>
            <a:pPr>
              <a:lnSpc>
                <a:spcPct val="90000"/>
              </a:lnSpc>
            </a:pPr>
            <a:r>
              <a:rPr lang="en-US" altLang="en-US" smtClean="0">
                <a:cs typeface="Akzidenz for Chalmers Regular" pitchFamily="2" charset="0"/>
              </a:rPr>
              <a:t>This viewpoint is redundant with the other ones (hence the "+1"), but it plays two critical roles:</a:t>
            </a:r>
          </a:p>
          <a:p>
            <a:pPr lvl="1">
              <a:lnSpc>
                <a:spcPct val="90000"/>
              </a:lnSpc>
            </a:pPr>
            <a:r>
              <a:rPr lang="en-US" altLang="en-US" sz="1800" smtClean="0">
                <a:cs typeface="Akzidenz for Chalmers Regular" pitchFamily="2" charset="0"/>
              </a:rPr>
              <a:t>it acts as a driver to help designers discover architectural elements during the architecture design; </a:t>
            </a:r>
          </a:p>
          <a:p>
            <a:pPr lvl="1">
              <a:lnSpc>
                <a:spcPct val="90000"/>
              </a:lnSpc>
            </a:pPr>
            <a:r>
              <a:rPr lang="en-US" altLang="en-US" sz="1800" smtClean="0">
                <a:cs typeface="Akzidenz for Chalmers Regular" pitchFamily="2" charset="0"/>
              </a:rPr>
              <a:t>it validates and illustrates the architecture design, both on paper and as the starting point for the tests of an architectural prototype.</a:t>
            </a:r>
          </a:p>
        </p:txBody>
      </p:sp>
    </p:spTree>
    <p:extLst>
      <p:ext uri="{BB962C8B-B14F-4D97-AF65-F5344CB8AC3E}">
        <p14:creationId xmlns:p14="http://schemas.microsoft.com/office/powerpoint/2010/main" val="813011242"/>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smtClean="0"/>
              <a:t>Things</a:t>
            </a:r>
            <a:r>
              <a:rPr lang="fi-FI" dirty="0" smtClean="0"/>
              <a:t> </a:t>
            </a:r>
            <a:r>
              <a:rPr lang="fi-FI" dirty="0" err="1" smtClean="0"/>
              <a:t>we</a:t>
            </a:r>
            <a:r>
              <a:rPr lang="fi-FI" dirty="0" smtClean="0"/>
              <a:t> </a:t>
            </a:r>
            <a:r>
              <a:rPr lang="fi-FI" dirty="0" err="1" smtClean="0"/>
              <a:t>have</a:t>
            </a:r>
            <a:r>
              <a:rPr lang="fi-FI" dirty="0" smtClean="0"/>
              <a:t> </a:t>
            </a:r>
            <a:r>
              <a:rPr lang="fi-FI" dirty="0" err="1" smtClean="0"/>
              <a:t>seen</a:t>
            </a:r>
            <a:r>
              <a:rPr lang="fi-FI" dirty="0" smtClean="0"/>
              <a:t> </a:t>
            </a:r>
            <a:r>
              <a:rPr lang="fi-FI" dirty="0" err="1" smtClean="0"/>
              <a:t>so</a:t>
            </a:r>
            <a:r>
              <a:rPr lang="fi-FI" dirty="0" smtClean="0"/>
              <a:t> </a:t>
            </a:r>
            <a:r>
              <a:rPr lang="fi-FI" dirty="0" err="1" smtClean="0"/>
              <a:t>far</a:t>
            </a:r>
            <a:endParaRPr lang="en-US" dirty="0"/>
          </a:p>
        </p:txBody>
      </p:sp>
      <p:sp>
        <p:nvSpPr>
          <p:cNvPr id="3" name="Content Placeholder 2"/>
          <p:cNvSpPr>
            <a:spLocks noGrp="1"/>
          </p:cNvSpPr>
          <p:nvPr>
            <p:ph idx="1"/>
          </p:nvPr>
        </p:nvSpPr>
        <p:spPr/>
        <p:txBody>
          <a:bodyPr/>
          <a:lstStyle/>
          <a:p>
            <a:r>
              <a:rPr lang="en-US" dirty="0" smtClean="0"/>
              <a:t>What, </a:t>
            </a:r>
            <a:r>
              <a:rPr lang="en-US" dirty="0"/>
              <a:t>w</a:t>
            </a:r>
            <a:r>
              <a:rPr lang="en-US" dirty="0" smtClean="0"/>
              <a:t>hy, who, where, when, how</a:t>
            </a:r>
          </a:p>
          <a:p>
            <a:r>
              <a:rPr lang="en-US" dirty="0" smtClean="0"/>
              <a:t>Many definitions and resources, hopefully converging</a:t>
            </a:r>
          </a:p>
          <a:p>
            <a:r>
              <a:rPr lang="en-US" dirty="0" smtClean="0"/>
              <a:t>Levels of architecture</a:t>
            </a:r>
          </a:p>
          <a:p>
            <a:r>
              <a:rPr lang="en-US" dirty="0" smtClean="0"/>
              <a:t>Every software system has a software architecture</a:t>
            </a:r>
          </a:p>
          <a:p>
            <a:r>
              <a:rPr lang="en-US" dirty="0"/>
              <a:t>Not all architectures are good </a:t>
            </a:r>
            <a:r>
              <a:rPr lang="en-US" dirty="0" smtClean="0"/>
              <a:t>architectures</a:t>
            </a:r>
          </a:p>
          <a:p>
            <a:r>
              <a:rPr lang="en-US" dirty="0" smtClean="0"/>
              <a:t>Architecture includes behavior</a:t>
            </a:r>
          </a:p>
          <a:p>
            <a:r>
              <a:rPr lang="en-US" dirty="0" smtClean="0"/>
              <a:t>Central questions: design</a:t>
            </a:r>
            <a:r>
              <a:rPr lang="en-US" dirty="0"/>
              <a:t>, document and assess software </a:t>
            </a:r>
            <a:r>
              <a:rPr lang="en-US" dirty="0" smtClean="0"/>
              <a:t>architectures</a:t>
            </a:r>
            <a:endParaRPr lang="en-US" dirty="0"/>
          </a:p>
        </p:txBody>
      </p:sp>
      <p:sp>
        <p:nvSpPr>
          <p:cNvPr id="4" name="Slide Number Placeholder 3"/>
          <p:cNvSpPr>
            <a:spLocks noGrp="1"/>
          </p:cNvSpPr>
          <p:nvPr>
            <p:ph type="sldNum" sz="quarter" idx="4294967295"/>
          </p:nvPr>
        </p:nvSpPr>
        <p:spPr>
          <a:xfrm>
            <a:off x="8739188" y="6489700"/>
            <a:ext cx="404812" cy="323850"/>
          </a:xfrm>
        </p:spPr>
        <p:txBody>
          <a:bodyPr/>
          <a:lstStyle/>
          <a:p>
            <a:pPr>
              <a:defRPr/>
            </a:pPr>
            <a:fld id="{D3849320-BEB5-49EA-BA63-E9B2300A7F39}" type="slidenum">
              <a:rPr lang="en-US" smtClean="0"/>
              <a:t>4</a:t>
            </a:fld>
            <a:endParaRPr lang="en-US"/>
          </a:p>
        </p:txBody>
      </p:sp>
    </p:spTree>
    <p:extLst>
      <p:ext uri="{BB962C8B-B14F-4D97-AF65-F5344CB8AC3E}">
        <p14:creationId xmlns:p14="http://schemas.microsoft.com/office/powerpoint/2010/main" val="1169254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900113" y="1700213"/>
            <a:ext cx="7391400" cy="305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20000"/>
              </a:lnSpc>
            </a:pPr>
            <a:r>
              <a:rPr lang="en-US" altLang="en-US" sz="2000" dirty="0">
                <a:solidFill>
                  <a:schemeClr val="tx2"/>
                </a:solidFill>
                <a:latin typeface="Lucida Sans Unicode" panose="020B0602030504020204" pitchFamily="34" charset="0"/>
              </a:rPr>
              <a:t>Based on Selections from</a:t>
            </a:r>
          </a:p>
          <a:p>
            <a:pPr>
              <a:lnSpc>
                <a:spcPct val="120000"/>
              </a:lnSpc>
              <a:buFontTx/>
              <a:buChar char="•"/>
            </a:pPr>
            <a:r>
              <a:rPr lang="en-US" altLang="en-US" sz="2000" dirty="0">
                <a:solidFill>
                  <a:schemeClr val="tx2"/>
                </a:solidFill>
                <a:latin typeface="Lucida Sans Unicode" panose="020B0602030504020204" pitchFamily="34" charset="0"/>
              </a:rPr>
              <a:t> </a:t>
            </a:r>
            <a:r>
              <a:rPr lang="en-US" altLang="en-US" sz="2000" dirty="0">
                <a:latin typeface="Lucida Sans Unicode" panose="020B0602030504020204" pitchFamily="34" charset="0"/>
              </a:rPr>
              <a:t>Chapter 4 </a:t>
            </a:r>
            <a:r>
              <a:rPr lang="en-US" altLang="en-US" sz="2000" dirty="0">
                <a:solidFill>
                  <a:schemeClr val="tx2"/>
                </a:solidFill>
                <a:latin typeface="Lucida Sans Unicode" panose="020B0602030504020204" pitchFamily="34" charset="0"/>
              </a:rPr>
              <a:t>from </a:t>
            </a:r>
            <a:r>
              <a:rPr lang="en-US" altLang="en-US" sz="2000" i="1" dirty="0">
                <a:solidFill>
                  <a:schemeClr val="tx2"/>
                </a:solidFill>
                <a:latin typeface="Lucida Sans Unicode" panose="020B0602030504020204" pitchFamily="34" charset="0"/>
              </a:rPr>
              <a:t>Object-Oriented Software Engineering</a:t>
            </a:r>
            <a:endParaRPr lang="en-US" altLang="en-US" sz="2000" dirty="0">
              <a:solidFill>
                <a:schemeClr val="tx2"/>
              </a:solidFill>
              <a:latin typeface="Lucida Sans Unicode" panose="020B0602030504020204" pitchFamily="34" charset="0"/>
            </a:endParaRPr>
          </a:p>
          <a:p>
            <a:pPr>
              <a:lnSpc>
                <a:spcPct val="120000"/>
              </a:lnSpc>
            </a:pPr>
            <a:r>
              <a:rPr lang="en-US" altLang="en-US" sz="2000" dirty="0">
                <a:solidFill>
                  <a:schemeClr val="tx2"/>
                </a:solidFill>
                <a:latin typeface="Lucida Sans Unicode" panose="020B0602030504020204" pitchFamily="34" charset="0"/>
              </a:rPr>
              <a:t>   by Lethbridge &amp; </a:t>
            </a:r>
            <a:r>
              <a:rPr lang="en-US" altLang="en-US" sz="2000" dirty="0" err="1">
                <a:solidFill>
                  <a:schemeClr val="tx2"/>
                </a:solidFill>
                <a:latin typeface="Lucida Sans Unicode" panose="020B0602030504020204" pitchFamily="34" charset="0"/>
              </a:rPr>
              <a:t>Laganiere</a:t>
            </a:r>
            <a:endParaRPr lang="en-US" altLang="en-US" sz="2000" dirty="0">
              <a:solidFill>
                <a:schemeClr val="tx2"/>
              </a:solidFill>
              <a:latin typeface="Lucida Sans Unicode" panose="020B0602030504020204" pitchFamily="34" charset="0"/>
            </a:endParaRPr>
          </a:p>
          <a:p>
            <a:pPr>
              <a:lnSpc>
                <a:spcPct val="120000"/>
              </a:lnSpc>
              <a:buFontTx/>
              <a:buChar char="•"/>
            </a:pPr>
            <a:r>
              <a:rPr lang="en-US" altLang="en-US" sz="2000" i="1" dirty="0">
                <a:solidFill>
                  <a:schemeClr val="tx2"/>
                </a:solidFill>
                <a:latin typeface="Lucida Sans Unicode" panose="020B0602030504020204" pitchFamily="34" charset="0"/>
              </a:rPr>
              <a:t>  Requirements Engineering: A Good Practice Guide</a:t>
            </a:r>
            <a:endParaRPr lang="en-US" altLang="en-US" sz="2000" dirty="0">
              <a:solidFill>
                <a:schemeClr val="tx2"/>
              </a:solidFill>
              <a:latin typeface="Lucida Sans Unicode" panose="020B0602030504020204" pitchFamily="34" charset="0"/>
            </a:endParaRPr>
          </a:p>
          <a:p>
            <a:pPr>
              <a:lnSpc>
                <a:spcPct val="120000"/>
              </a:lnSpc>
            </a:pPr>
            <a:r>
              <a:rPr lang="en-US" altLang="en-US" sz="2000" dirty="0">
                <a:solidFill>
                  <a:schemeClr val="tx2"/>
                </a:solidFill>
                <a:latin typeface="Lucida Sans Unicode" panose="020B0602030504020204" pitchFamily="34" charset="0"/>
              </a:rPr>
              <a:t>   by Ian </a:t>
            </a:r>
            <a:r>
              <a:rPr lang="en-US" altLang="en-US" sz="2000" dirty="0" err="1">
                <a:solidFill>
                  <a:schemeClr val="tx2"/>
                </a:solidFill>
                <a:latin typeface="Lucida Sans Unicode" panose="020B0602030504020204" pitchFamily="34" charset="0"/>
              </a:rPr>
              <a:t>Sommerville</a:t>
            </a:r>
            <a:r>
              <a:rPr lang="en-US" altLang="en-US" sz="2000" dirty="0">
                <a:solidFill>
                  <a:schemeClr val="tx2"/>
                </a:solidFill>
                <a:latin typeface="Lucida Sans Unicode" panose="020B0602030504020204" pitchFamily="34" charset="0"/>
              </a:rPr>
              <a:t> &amp; Pete </a:t>
            </a:r>
            <a:r>
              <a:rPr lang="en-US" altLang="en-US" sz="2000" dirty="0" smtClean="0">
                <a:solidFill>
                  <a:schemeClr val="tx2"/>
                </a:solidFill>
                <a:latin typeface="Lucida Sans Unicode" panose="020B0602030504020204" pitchFamily="34" charset="0"/>
              </a:rPr>
              <a:t>Sawyer</a:t>
            </a:r>
            <a:endParaRPr lang="en-US" altLang="en-US" sz="2000" dirty="0">
              <a:solidFill>
                <a:schemeClr val="tx2"/>
              </a:solidFill>
              <a:latin typeface="Lucida Sans Unicode" panose="020B0602030504020204" pitchFamily="34" charset="0"/>
            </a:endParaRPr>
          </a:p>
        </p:txBody>
      </p:sp>
      <p:sp>
        <p:nvSpPr>
          <p:cNvPr id="47107" name="Rectangle 3"/>
          <p:cNvSpPr>
            <a:spLocks noGrp="1" noChangeArrowheads="1"/>
          </p:cNvSpPr>
          <p:nvPr>
            <p:ph type="ctrTitle"/>
          </p:nvPr>
        </p:nvSpPr>
        <p:spPr>
          <a:xfrm>
            <a:off x="762000" y="685800"/>
            <a:ext cx="7772400" cy="1143000"/>
          </a:xfrm>
        </p:spPr>
        <p:txBody>
          <a:bodyPr/>
          <a:lstStyle/>
          <a:p>
            <a:r>
              <a:rPr lang="en-US" altLang="en-US" smtClean="0"/>
              <a:t>Requirements Engineering</a:t>
            </a:r>
            <a:endParaRPr lang="en-GB" altLang="en-US" smtClean="0"/>
          </a:p>
        </p:txBody>
      </p:sp>
      <p:sp>
        <p:nvSpPr>
          <p:cNvPr id="47108" name="Text Box 4"/>
          <p:cNvSpPr txBox="1">
            <a:spLocks noChangeArrowheads="1"/>
          </p:cNvSpPr>
          <p:nvPr/>
        </p:nvSpPr>
        <p:spPr bwMode="auto">
          <a:xfrm>
            <a:off x="1828800" y="5791200"/>
            <a:ext cx="4721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000">
                <a:latin typeface="Lucida Sans Unicode" panose="020B0602030504020204" pitchFamily="34" charset="0"/>
              </a:rPr>
              <a:t>What, Why, Who, When, Where, How?</a:t>
            </a:r>
            <a:endParaRPr lang="en-GB" altLang="en-US" sz="2000">
              <a:latin typeface="Lucida Sans Unicode" panose="020B0602030504020204" pitchFamily="34" charset="0"/>
            </a:endParaRPr>
          </a:p>
        </p:txBody>
      </p:sp>
    </p:spTree>
    <p:extLst>
      <p:ext uri="{BB962C8B-B14F-4D97-AF65-F5344CB8AC3E}">
        <p14:creationId xmlns:p14="http://schemas.microsoft.com/office/powerpoint/2010/main" val="1285248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noFill/>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nchor="b"/>
          <a:lstStyle/>
          <a:p>
            <a:pPr defTabSz="962025"/>
            <a:r>
              <a:rPr lang="en-GB" altLang="en-US" smtClean="0"/>
              <a:t>Requirements Engineering</a:t>
            </a:r>
          </a:p>
        </p:txBody>
      </p:sp>
      <p:sp>
        <p:nvSpPr>
          <p:cNvPr id="48131" name="Rectangle 3"/>
          <p:cNvSpPr>
            <a:spLocks noGrp="1" noChangeArrowheads="1"/>
          </p:cNvSpPr>
          <p:nvPr>
            <p:ph idx="1"/>
          </p:nvPr>
        </p:nvSpPr>
        <p:spPr>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marL="488950" indent="-488950" defTabSz="962025"/>
            <a:r>
              <a:rPr lang="en-GB" altLang="en-US" smtClean="0"/>
              <a:t>The process of establishing the services that the customer requires from a system and the constraints under which it operates and is developed.</a:t>
            </a:r>
          </a:p>
          <a:p>
            <a:pPr marL="488950" indent="-488950" defTabSz="962025"/>
            <a:endParaRPr lang="en-GB" altLang="en-US" smtClean="0"/>
          </a:p>
          <a:p>
            <a:pPr marL="488950" indent="-488950" defTabSz="962025"/>
            <a:r>
              <a:rPr lang="en-GB" altLang="en-US" smtClean="0"/>
              <a:t>The requirements themselves are the descriptions of the system services and constraints that are generated during the requirements engineering process.</a:t>
            </a:r>
          </a:p>
        </p:txBody>
      </p:sp>
      <p:sp>
        <p:nvSpPr>
          <p:cNvPr id="48132" name="Rectangle 4"/>
          <p:cNvSpPr>
            <a:spLocks noChangeArrowheads="1"/>
          </p:cNvSpPr>
          <p:nvPr/>
        </p:nvSpPr>
        <p:spPr bwMode="auto">
          <a:xfrm>
            <a:off x="309563" y="6446904"/>
            <a:ext cx="8834437" cy="294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165" tIns="46748" rIns="95165" bIns="46748">
            <a:spAutoFit/>
          </a:bodyPr>
          <a:lstStyle>
            <a:lvl1pPr defTabSz="962025" eaLnBrk="0" hangingPunct="0">
              <a:defRPr sz="2400">
                <a:solidFill>
                  <a:schemeClr val="tx1"/>
                </a:solidFill>
                <a:latin typeface="Times New Roman" panose="02020603050405020304" pitchFamily="18" charset="0"/>
              </a:defRPr>
            </a:lvl1pPr>
            <a:lvl2pPr marL="742950" indent="-285750" defTabSz="962025" eaLnBrk="0" hangingPunct="0">
              <a:defRPr sz="2400">
                <a:solidFill>
                  <a:schemeClr val="tx1"/>
                </a:solidFill>
                <a:latin typeface="Times New Roman" panose="02020603050405020304" pitchFamily="18" charset="0"/>
              </a:defRPr>
            </a:lvl2pPr>
            <a:lvl3pPr marL="1143000" indent="-228600" defTabSz="962025" eaLnBrk="0" hangingPunct="0">
              <a:defRPr sz="2400">
                <a:solidFill>
                  <a:schemeClr val="tx1"/>
                </a:solidFill>
                <a:latin typeface="Times New Roman" panose="02020603050405020304" pitchFamily="18" charset="0"/>
              </a:defRPr>
            </a:lvl3pPr>
            <a:lvl4pPr marL="1600200" indent="-228600" defTabSz="962025" eaLnBrk="0" hangingPunct="0">
              <a:defRPr sz="2400">
                <a:solidFill>
                  <a:schemeClr val="tx1"/>
                </a:solidFill>
                <a:latin typeface="Times New Roman" panose="02020603050405020304" pitchFamily="18" charset="0"/>
              </a:defRPr>
            </a:lvl4pPr>
            <a:lvl5pPr marL="2057400" indent="-228600" defTabSz="962025" eaLnBrk="0" hangingPunct="0">
              <a:defRPr sz="2400">
                <a:solidFill>
                  <a:schemeClr val="tx1"/>
                </a:solidFill>
                <a:latin typeface="Times New Roman" panose="02020603050405020304" pitchFamily="18" charset="0"/>
              </a:defRPr>
            </a:lvl5pPr>
            <a:lvl6pPr marL="2514600" indent="-228600" defTabSz="9620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20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20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2025"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en-US" sz="1300" dirty="0">
                <a:solidFill>
                  <a:schemeClr val="tx2"/>
                </a:solidFill>
                <a:latin typeface="Times" panose="02020603050405020304" pitchFamily="18" charset="0"/>
              </a:rPr>
              <a:t>©Ian </a:t>
            </a:r>
            <a:r>
              <a:rPr lang="en-GB" altLang="en-US" sz="1300" dirty="0" err="1">
                <a:solidFill>
                  <a:schemeClr val="tx2"/>
                </a:solidFill>
                <a:latin typeface="Times" panose="02020603050405020304" pitchFamily="18" charset="0"/>
              </a:rPr>
              <a:t>Sommerville</a:t>
            </a:r>
            <a:r>
              <a:rPr lang="en-GB" altLang="en-US" sz="1300" dirty="0">
                <a:solidFill>
                  <a:schemeClr val="tx2"/>
                </a:solidFill>
                <a:latin typeface="Times" panose="02020603050405020304" pitchFamily="18" charset="0"/>
              </a:rPr>
              <a:t> 2004		Software Engineering, 7th edition. Chapter 6	</a:t>
            </a:r>
          </a:p>
        </p:txBody>
      </p:sp>
    </p:spTree>
    <p:extLst>
      <p:ext uri="{BB962C8B-B14F-4D97-AF65-F5344CB8AC3E}">
        <p14:creationId xmlns:p14="http://schemas.microsoft.com/office/powerpoint/2010/main" val="409521041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GB" altLang="en-US" smtClean="0"/>
              <a:t>What is a Requirement</a:t>
            </a:r>
            <a:r>
              <a:rPr lang="en-US" altLang="en-US" smtClean="0"/>
              <a:t> ?</a:t>
            </a:r>
          </a:p>
        </p:txBody>
      </p:sp>
      <p:sp>
        <p:nvSpPr>
          <p:cNvPr id="49155" name="Rectangle 3"/>
          <p:cNvSpPr>
            <a:spLocks noGrp="1" noChangeArrowheads="1"/>
          </p:cNvSpPr>
          <p:nvPr>
            <p:ph idx="1"/>
          </p:nvPr>
        </p:nvSpPr>
        <p:spPr/>
        <p:txBody>
          <a:bodyPr/>
          <a:lstStyle/>
          <a:p>
            <a:pPr algn="just"/>
            <a:r>
              <a:rPr lang="en-US" altLang="en-US" smtClean="0"/>
              <a:t>A</a:t>
            </a:r>
            <a:r>
              <a:rPr lang="en-GB" altLang="en-US" smtClean="0"/>
              <a:t> statement about the proposed system that all stakeholders agree must be made true in order for the customer’s problem to be adequately solved. </a:t>
            </a:r>
            <a:endParaRPr lang="en-US" altLang="en-US" smtClean="0"/>
          </a:p>
          <a:p>
            <a:pPr algn="just"/>
            <a:endParaRPr lang="en-US" altLang="en-US" sz="2800" smtClean="0"/>
          </a:p>
          <a:p>
            <a:pPr lvl="1" algn="just"/>
            <a:r>
              <a:rPr lang="en-GB" altLang="en-US" smtClean="0"/>
              <a:t>Short and concise piece of information</a:t>
            </a:r>
            <a:r>
              <a:rPr lang="en-US" altLang="en-US" smtClean="0"/>
              <a:t> </a:t>
            </a:r>
          </a:p>
          <a:p>
            <a:pPr lvl="1" algn="just"/>
            <a:r>
              <a:rPr lang="en-GB" altLang="en-US" smtClean="0"/>
              <a:t>Says something about the system</a:t>
            </a:r>
            <a:r>
              <a:rPr lang="en-US" altLang="en-US" smtClean="0"/>
              <a:t> </a:t>
            </a:r>
            <a:endParaRPr lang="en-GB" altLang="en-US" smtClean="0"/>
          </a:p>
          <a:p>
            <a:pPr lvl="1" algn="just"/>
            <a:r>
              <a:rPr lang="en-GB" altLang="en-US" smtClean="0"/>
              <a:t>All the stakeholders have</a:t>
            </a:r>
            <a:r>
              <a:rPr lang="en-US" altLang="en-US" smtClean="0"/>
              <a:t> </a:t>
            </a:r>
            <a:r>
              <a:rPr lang="en-GB" altLang="en-US" smtClean="0"/>
              <a:t>agree</a:t>
            </a:r>
            <a:r>
              <a:rPr lang="en-US" altLang="en-US" smtClean="0"/>
              <a:t>d </a:t>
            </a:r>
            <a:r>
              <a:rPr lang="en-GB" altLang="en-US" smtClean="0"/>
              <a:t>that it is valid</a:t>
            </a:r>
          </a:p>
          <a:p>
            <a:pPr lvl="1" algn="just"/>
            <a:r>
              <a:rPr lang="en-GB" altLang="en-US" smtClean="0"/>
              <a:t>It helps solve the customer’s problem </a:t>
            </a:r>
          </a:p>
        </p:txBody>
      </p:sp>
    </p:spTree>
    <p:extLst>
      <p:ext uri="{BB962C8B-B14F-4D97-AF65-F5344CB8AC3E}">
        <p14:creationId xmlns:p14="http://schemas.microsoft.com/office/powerpoint/2010/main" val="31971206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0" y="549275"/>
            <a:ext cx="9144000" cy="762000"/>
          </a:xfrm>
        </p:spPr>
        <p:txBody>
          <a:bodyPr/>
          <a:lstStyle/>
          <a:p>
            <a:endParaRPr lang="sv-SE" altLang="en-US" smtClean="0"/>
          </a:p>
        </p:txBody>
      </p:sp>
      <p:sp>
        <p:nvSpPr>
          <p:cNvPr id="55299" name="Content Placeholder 2"/>
          <p:cNvSpPr>
            <a:spLocks noGrp="1"/>
          </p:cNvSpPr>
          <p:nvPr>
            <p:ph idx="1"/>
          </p:nvPr>
        </p:nvSpPr>
        <p:spPr>
          <a:xfrm>
            <a:off x="395288" y="1412875"/>
            <a:ext cx="8424862" cy="1079500"/>
          </a:xfrm>
        </p:spPr>
        <p:txBody>
          <a:bodyPr/>
          <a:lstStyle/>
          <a:p>
            <a:pPr marL="0" indent="0">
              <a:buFont typeface="Arial" panose="020B0604020202020204" pitchFamily="34" charset="0"/>
              <a:buNone/>
              <a:defRPr/>
            </a:pPr>
            <a:r>
              <a:rPr lang="en-US" sz="2800" dirty="0"/>
              <a:t>R</a:t>
            </a:r>
            <a:r>
              <a:rPr lang="en-US" sz="2800" dirty="0" smtClean="0"/>
              <a:t>equirements should set out </a:t>
            </a:r>
            <a:r>
              <a:rPr lang="en-US" sz="2800" b="1" i="1" dirty="0" smtClean="0"/>
              <a:t>what </a:t>
            </a:r>
            <a:r>
              <a:rPr lang="en-US" sz="2800" dirty="0" smtClean="0"/>
              <a:t>the system should do rather than </a:t>
            </a:r>
            <a:r>
              <a:rPr lang="en-US" sz="2800" b="1" i="1" dirty="0" smtClean="0"/>
              <a:t>how </a:t>
            </a:r>
            <a:r>
              <a:rPr lang="en-US" sz="2800" dirty="0" smtClean="0"/>
              <a:t>this is done. </a:t>
            </a:r>
          </a:p>
          <a:p>
            <a:pPr>
              <a:defRPr/>
            </a:pPr>
            <a:endParaRPr lang="sv-SE" sz="2000" dirty="0" smtClean="0"/>
          </a:p>
        </p:txBody>
      </p:sp>
      <p:sp>
        <p:nvSpPr>
          <p:cNvPr id="50180" name="Rectangle 3"/>
          <p:cNvSpPr txBox="1">
            <a:spLocks noChangeArrowheads="1"/>
          </p:cNvSpPr>
          <p:nvPr/>
        </p:nvSpPr>
        <p:spPr bwMode="auto">
          <a:xfrm>
            <a:off x="395288" y="3068638"/>
            <a:ext cx="8424862"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SzPct val="100000"/>
            </a:pPr>
            <a:r>
              <a:rPr lang="en-GB" altLang="en-US" sz="2800">
                <a:latin typeface="Calibri" panose="020F0502020204030204" pitchFamily="34" charset="0"/>
                <a:ea typeface="MS PGothic" panose="020B0600070205080204" pitchFamily="34" charset="-128"/>
                <a:cs typeface="Calibri" panose="020F0502020204030204" pitchFamily="34" charset="0"/>
              </a:rPr>
              <a:t>Through Requirements you are meant to find out and understand what users’ intentions and need are.</a:t>
            </a:r>
          </a:p>
          <a:p>
            <a:pPr>
              <a:spcBef>
                <a:spcPct val="20000"/>
              </a:spcBef>
              <a:buSzPct val="100000"/>
            </a:pPr>
            <a:endParaRPr lang="en-GB" altLang="en-US" sz="2800">
              <a:latin typeface="Calibri" panose="020F0502020204030204" pitchFamily="34" charset="0"/>
              <a:ea typeface="MS PGothic" panose="020B0600070205080204" pitchFamily="34" charset="-128"/>
              <a:cs typeface="Calibri" panose="020F0502020204030204" pitchFamily="34" charset="0"/>
            </a:endParaRPr>
          </a:p>
          <a:p>
            <a:pPr>
              <a:spcBef>
                <a:spcPct val="20000"/>
              </a:spcBef>
              <a:buSzPct val="100000"/>
            </a:pPr>
            <a:r>
              <a:rPr lang="en-GB" altLang="en-US" sz="2800">
                <a:latin typeface="Calibri" panose="020F0502020204030204" pitchFamily="34" charset="0"/>
                <a:ea typeface="MS PGothic" panose="020B0600070205080204" pitchFamily="34" charset="-128"/>
                <a:cs typeface="Calibri" panose="020F0502020204030204" pitchFamily="34" charset="0"/>
              </a:rPr>
              <a:t>This may be different from what they say it is!</a:t>
            </a:r>
          </a:p>
        </p:txBody>
      </p:sp>
      <p:pic>
        <p:nvPicPr>
          <p:cNvPr id="50181" name="Picture 5" descr="http://thatish.com/wp-content/uploads/2012/07/confused-fa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2350" y="4529138"/>
            <a:ext cx="1663700"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42050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404664"/>
            <a:ext cx="7772400" cy="720725"/>
          </a:xfrm>
        </p:spPr>
        <p:txBody>
          <a:bodyPr/>
          <a:lstStyle/>
          <a:p>
            <a:r>
              <a:rPr lang="en-GB" altLang="en-US" smtClean="0"/>
              <a:t>Understanding the problem</a:t>
            </a:r>
          </a:p>
        </p:txBody>
      </p:sp>
      <p:grpSp>
        <p:nvGrpSpPr>
          <p:cNvPr id="51203" name="Group 53"/>
          <p:cNvGrpSpPr>
            <a:grpSpLocks/>
          </p:cNvGrpSpPr>
          <p:nvPr/>
        </p:nvGrpSpPr>
        <p:grpSpPr bwMode="auto">
          <a:xfrm>
            <a:off x="34925" y="1261914"/>
            <a:ext cx="1944688" cy="2454275"/>
            <a:chOff x="22" y="976"/>
            <a:chExt cx="1225" cy="1546"/>
          </a:xfrm>
        </p:grpSpPr>
        <p:pic>
          <p:nvPicPr>
            <p:cNvPr id="51231" name="Picture 5" descr="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 y="976"/>
              <a:ext cx="695"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2" name="Rectangle 27"/>
            <p:cNvSpPr>
              <a:spLocks noChangeArrowheads="1"/>
            </p:cNvSpPr>
            <p:nvPr/>
          </p:nvSpPr>
          <p:spPr bwMode="auto">
            <a:xfrm>
              <a:off x="22" y="2196"/>
              <a:ext cx="1225"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GB" altLang="en-US" sz="1400" b="1">
                  <a:solidFill>
                    <a:srgbClr val="00009C"/>
                  </a:solidFill>
                  <a:latin typeface="Lucida Sans Unicode" panose="020B0602030504020204" pitchFamily="34" charset="0"/>
                </a:rPr>
                <a:t>What the customer </a:t>
              </a:r>
            </a:p>
            <a:p>
              <a:pPr algn="ctr" eaLnBrk="1" hangingPunct="1"/>
              <a:r>
                <a:rPr lang="en-GB" altLang="en-US" sz="1400" b="1">
                  <a:solidFill>
                    <a:srgbClr val="00009C"/>
                  </a:solidFill>
                  <a:latin typeface="Lucida Sans Unicode" panose="020B0602030504020204" pitchFamily="34" charset="0"/>
                </a:rPr>
                <a:t>explained</a:t>
              </a:r>
            </a:p>
          </p:txBody>
        </p:sp>
      </p:grpSp>
      <p:grpSp>
        <p:nvGrpSpPr>
          <p:cNvPr id="327735" name="Group 55"/>
          <p:cNvGrpSpPr>
            <a:grpSpLocks/>
          </p:cNvGrpSpPr>
          <p:nvPr/>
        </p:nvGrpSpPr>
        <p:grpSpPr bwMode="auto">
          <a:xfrm>
            <a:off x="3816350" y="1261914"/>
            <a:ext cx="1727200" cy="2454275"/>
            <a:chOff x="2404" y="976"/>
            <a:chExt cx="1088" cy="1546"/>
          </a:xfrm>
        </p:grpSpPr>
        <p:pic>
          <p:nvPicPr>
            <p:cNvPr id="51229" name="Picture 7" descr="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1" y="976"/>
              <a:ext cx="695" cy="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0" name="Rectangle 30"/>
            <p:cNvSpPr>
              <a:spLocks noChangeArrowheads="1"/>
            </p:cNvSpPr>
            <p:nvPr/>
          </p:nvSpPr>
          <p:spPr bwMode="auto">
            <a:xfrm>
              <a:off x="2404" y="2196"/>
              <a:ext cx="108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GB" altLang="en-US" sz="1400" b="1">
                  <a:solidFill>
                    <a:srgbClr val="00009C"/>
                  </a:solidFill>
                  <a:latin typeface="Lucida Sans Unicode" panose="020B0602030504020204" pitchFamily="34" charset="0"/>
                </a:rPr>
                <a:t>What the analyst designed</a:t>
              </a:r>
            </a:p>
          </p:txBody>
        </p:sp>
      </p:grpSp>
      <p:grpSp>
        <p:nvGrpSpPr>
          <p:cNvPr id="327737" name="Group 57"/>
          <p:cNvGrpSpPr>
            <a:grpSpLocks/>
          </p:cNvGrpSpPr>
          <p:nvPr/>
        </p:nvGrpSpPr>
        <p:grpSpPr bwMode="auto">
          <a:xfrm>
            <a:off x="7235825" y="1261914"/>
            <a:ext cx="1800225" cy="2455863"/>
            <a:chOff x="4558" y="976"/>
            <a:chExt cx="1134" cy="1547"/>
          </a:xfrm>
        </p:grpSpPr>
        <p:pic>
          <p:nvPicPr>
            <p:cNvPr id="51227" name="Picture 8" descr="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5" y="976"/>
              <a:ext cx="695" cy="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8" name="Rectangle 31"/>
            <p:cNvSpPr>
              <a:spLocks noChangeArrowheads="1"/>
            </p:cNvSpPr>
            <p:nvPr/>
          </p:nvSpPr>
          <p:spPr bwMode="auto">
            <a:xfrm>
              <a:off x="4558" y="2197"/>
              <a:ext cx="113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GB" altLang="en-US" sz="1400" b="1">
                  <a:solidFill>
                    <a:srgbClr val="00009C"/>
                  </a:solidFill>
                  <a:latin typeface="Lucida Sans Unicode" panose="020B0602030504020204" pitchFamily="34" charset="0"/>
                </a:rPr>
                <a:t>What the programmer made</a:t>
              </a:r>
            </a:p>
          </p:txBody>
        </p:sp>
      </p:grpSp>
      <p:grpSp>
        <p:nvGrpSpPr>
          <p:cNvPr id="327736" name="Group 56"/>
          <p:cNvGrpSpPr>
            <a:grpSpLocks/>
          </p:cNvGrpSpPr>
          <p:nvPr/>
        </p:nvGrpSpPr>
        <p:grpSpPr bwMode="auto">
          <a:xfrm>
            <a:off x="5489575" y="1261914"/>
            <a:ext cx="1800225" cy="2455863"/>
            <a:chOff x="3458" y="976"/>
            <a:chExt cx="1134" cy="1547"/>
          </a:xfrm>
        </p:grpSpPr>
        <p:pic>
          <p:nvPicPr>
            <p:cNvPr id="51225" name="Picture 9" descr="0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5" y="976"/>
              <a:ext cx="695" cy="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6" name="Rectangle 32"/>
            <p:cNvSpPr>
              <a:spLocks noChangeArrowheads="1"/>
            </p:cNvSpPr>
            <p:nvPr/>
          </p:nvSpPr>
          <p:spPr bwMode="auto">
            <a:xfrm>
              <a:off x="3458" y="2197"/>
              <a:ext cx="113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GB" altLang="en-US" sz="1400" b="1">
                  <a:solidFill>
                    <a:srgbClr val="00009C"/>
                  </a:solidFill>
                  <a:latin typeface="Lucida Sans Unicode" panose="020B0602030504020204" pitchFamily="34" charset="0"/>
                </a:rPr>
                <a:t>What the consultant defined</a:t>
              </a:r>
            </a:p>
          </p:txBody>
        </p:sp>
      </p:grpSp>
      <p:grpSp>
        <p:nvGrpSpPr>
          <p:cNvPr id="327740" name="Group 60"/>
          <p:cNvGrpSpPr>
            <a:grpSpLocks/>
          </p:cNvGrpSpPr>
          <p:nvPr/>
        </p:nvGrpSpPr>
        <p:grpSpPr bwMode="auto">
          <a:xfrm>
            <a:off x="3959225" y="4070202"/>
            <a:ext cx="1223963" cy="2397125"/>
            <a:chOff x="2494" y="2745"/>
            <a:chExt cx="771" cy="1510"/>
          </a:xfrm>
        </p:grpSpPr>
        <p:pic>
          <p:nvPicPr>
            <p:cNvPr id="51223" name="Picture 12" descr="0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4" y="2745"/>
              <a:ext cx="690"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4" name="Rectangle 33"/>
            <p:cNvSpPr>
              <a:spLocks noChangeArrowheads="1"/>
            </p:cNvSpPr>
            <p:nvPr/>
          </p:nvSpPr>
          <p:spPr bwMode="auto">
            <a:xfrm>
              <a:off x="2494" y="3929"/>
              <a:ext cx="771"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GB" altLang="en-US" sz="1400" b="1">
                  <a:solidFill>
                    <a:srgbClr val="00009C"/>
                  </a:solidFill>
                  <a:latin typeface="Lucida Sans Unicode" panose="020B0602030504020204" pitchFamily="34" charset="0"/>
                </a:rPr>
                <a:t>What was charged</a:t>
              </a:r>
            </a:p>
          </p:txBody>
        </p:sp>
      </p:grpSp>
      <p:grpSp>
        <p:nvGrpSpPr>
          <p:cNvPr id="327742" name="Group 62"/>
          <p:cNvGrpSpPr>
            <a:grpSpLocks/>
          </p:cNvGrpSpPr>
          <p:nvPr/>
        </p:nvGrpSpPr>
        <p:grpSpPr bwMode="auto">
          <a:xfrm>
            <a:off x="7524750" y="4070202"/>
            <a:ext cx="1368425" cy="2397125"/>
            <a:chOff x="4740" y="2745"/>
            <a:chExt cx="862" cy="1510"/>
          </a:xfrm>
        </p:grpSpPr>
        <p:pic>
          <p:nvPicPr>
            <p:cNvPr id="51221" name="Picture 4" descr="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28" y="2745"/>
              <a:ext cx="685" cy="1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2" name="Rectangle 34"/>
            <p:cNvSpPr>
              <a:spLocks noChangeArrowheads="1"/>
            </p:cNvSpPr>
            <p:nvPr/>
          </p:nvSpPr>
          <p:spPr bwMode="auto">
            <a:xfrm>
              <a:off x="4740" y="3929"/>
              <a:ext cx="862"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GB" altLang="en-US" sz="1400" b="1">
                  <a:solidFill>
                    <a:srgbClr val="00009C"/>
                  </a:solidFill>
                  <a:latin typeface="Lucida Sans Unicode" panose="020B0602030504020204" pitchFamily="34" charset="0"/>
                </a:rPr>
                <a:t>What the client needed</a:t>
              </a:r>
            </a:p>
          </p:txBody>
        </p:sp>
      </p:grpSp>
      <p:grpSp>
        <p:nvGrpSpPr>
          <p:cNvPr id="327741" name="Group 61"/>
          <p:cNvGrpSpPr>
            <a:grpSpLocks/>
          </p:cNvGrpSpPr>
          <p:nvPr/>
        </p:nvGrpSpPr>
        <p:grpSpPr bwMode="auto">
          <a:xfrm>
            <a:off x="5668963" y="4070202"/>
            <a:ext cx="1368425" cy="2397125"/>
            <a:chOff x="3571" y="2745"/>
            <a:chExt cx="862" cy="1510"/>
          </a:xfrm>
        </p:grpSpPr>
        <p:pic>
          <p:nvPicPr>
            <p:cNvPr id="51219" name="Picture 11" descr="0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7" y="2745"/>
              <a:ext cx="690"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0" name="Rectangle 35"/>
            <p:cNvSpPr>
              <a:spLocks noChangeArrowheads="1"/>
            </p:cNvSpPr>
            <p:nvPr/>
          </p:nvSpPr>
          <p:spPr bwMode="auto">
            <a:xfrm>
              <a:off x="3571" y="3929"/>
              <a:ext cx="862"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GB" altLang="en-US" sz="1400" b="1">
                  <a:solidFill>
                    <a:srgbClr val="00009C"/>
                  </a:solidFill>
                  <a:latin typeface="Lucida Sans Unicode" panose="020B0602030504020204" pitchFamily="34" charset="0"/>
                </a:rPr>
                <a:t>What was installed</a:t>
              </a:r>
            </a:p>
          </p:txBody>
        </p:sp>
      </p:grpSp>
      <p:grpSp>
        <p:nvGrpSpPr>
          <p:cNvPr id="327739" name="Group 59"/>
          <p:cNvGrpSpPr>
            <a:grpSpLocks/>
          </p:cNvGrpSpPr>
          <p:nvPr/>
        </p:nvGrpSpPr>
        <p:grpSpPr bwMode="auto">
          <a:xfrm>
            <a:off x="2105025" y="4070202"/>
            <a:ext cx="1368425" cy="2397125"/>
            <a:chOff x="1326" y="2745"/>
            <a:chExt cx="862" cy="1510"/>
          </a:xfrm>
        </p:grpSpPr>
        <p:pic>
          <p:nvPicPr>
            <p:cNvPr id="51217" name="Picture 10" descr="0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10" y="2745"/>
              <a:ext cx="695" cy="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8" name="Rectangle 36"/>
            <p:cNvSpPr>
              <a:spLocks noChangeArrowheads="1"/>
            </p:cNvSpPr>
            <p:nvPr/>
          </p:nvSpPr>
          <p:spPr bwMode="auto">
            <a:xfrm>
              <a:off x="1326" y="3929"/>
              <a:ext cx="862"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GB" altLang="en-US" sz="1400" b="1">
                  <a:solidFill>
                    <a:srgbClr val="00009C"/>
                  </a:solidFill>
                  <a:latin typeface="Lucida Sans Unicode" panose="020B0602030504020204" pitchFamily="34" charset="0"/>
                </a:rPr>
                <a:t>What was documented</a:t>
              </a:r>
            </a:p>
          </p:txBody>
        </p:sp>
      </p:grpSp>
      <p:grpSp>
        <p:nvGrpSpPr>
          <p:cNvPr id="327738" name="Group 58"/>
          <p:cNvGrpSpPr>
            <a:grpSpLocks/>
          </p:cNvGrpSpPr>
          <p:nvPr/>
        </p:nvGrpSpPr>
        <p:grpSpPr bwMode="auto">
          <a:xfrm>
            <a:off x="395288" y="4070202"/>
            <a:ext cx="1223962" cy="2397125"/>
            <a:chOff x="249" y="2745"/>
            <a:chExt cx="771" cy="1510"/>
          </a:xfrm>
        </p:grpSpPr>
        <p:pic>
          <p:nvPicPr>
            <p:cNvPr id="51215" name="Picture 13" descr="0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9" y="2745"/>
              <a:ext cx="685"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6" name="Rectangle 37"/>
            <p:cNvSpPr>
              <a:spLocks noChangeArrowheads="1"/>
            </p:cNvSpPr>
            <p:nvPr/>
          </p:nvSpPr>
          <p:spPr bwMode="auto">
            <a:xfrm>
              <a:off x="249" y="3929"/>
              <a:ext cx="771"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GB" altLang="en-US" sz="1400" b="1">
                  <a:solidFill>
                    <a:srgbClr val="00009C"/>
                  </a:solidFill>
                  <a:latin typeface="Lucida Sans Unicode" panose="020B0602030504020204" pitchFamily="34" charset="0"/>
                </a:rPr>
                <a:t>How it was maintained</a:t>
              </a:r>
            </a:p>
          </p:txBody>
        </p:sp>
      </p:grpSp>
      <p:grpSp>
        <p:nvGrpSpPr>
          <p:cNvPr id="327734" name="Group 54"/>
          <p:cNvGrpSpPr>
            <a:grpSpLocks/>
          </p:cNvGrpSpPr>
          <p:nvPr/>
        </p:nvGrpSpPr>
        <p:grpSpPr bwMode="auto">
          <a:xfrm>
            <a:off x="1927225" y="1261914"/>
            <a:ext cx="1943100" cy="2455863"/>
            <a:chOff x="1214" y="976"/>
            <a:chExt cx="1224" cy="1547"/>
          </a:xfrm>
        </p:grpSpPr>
        <p:pic>
          <p:nvPicPr>
            <p:cNvPr id="51213" name="Picture 6" descr="0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81" y="976"/>
              <a:ext cx="690"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4" name="Rectangle 42"/>
            <p:cNvSpPr>
              <a:spLocks noChangeArrowheads="1"/>
            </p:cNvSpPr>
            <p:nvPr/>
          </p:nvSpPr>
          <p:spPr bwMode="auto">
            <a:xfrm>
              <a:off x="1214" y="2197"/>
              <a:ext cx="122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GB" altLang="en-US" sz="1400" b="1">
                  <a:solidFill>
                    <a:srgbClr val="00009C"/>
                  </a:solidFill>
                  <a:latin typeface="Lucida Sans Unicode" panose="020B0602030504020204" pitchFamily="34" charset="0"/>
                </a:rPr>
                <a:t>What the project leader understood</a:t>
              </a:r>
            </a:p>
          </p:txBody>
        </p:sp>
      </p:grpSp>
    </p:spTree>
    <p:extLst>
      <p:ext uri="{BB962C8B-B14F-4D97-AF65-F5344CB8AC3E}">
        <p14:creationId xmlns:p14="http://schemas.microsoft.com/office/powerpoint/2010/main" val="21973636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2500"/>
                                  </p:stCondLst>
                                  <p:childTnLst>
                                    <p:set>
                                      <p:cBhvr>
                                        <p:cTn id="6" dur="1" fill="hold">
                                          <p:stCondLst>
                                            <p:cond delay="0"/>
                                          </p:stCondLst>
                                        </p:cTn>
                                        <p:tgtEl>
                                          <p:spTgt spid="327734"/>
                                        </p:tgtEl>
                                        <p:attrNameLst>
                                          <p:attrName>style.visibility</p:attrName>
                                        </p:attrNameLst>
                                      </p:cBhvr>
                                      <p:to>
                                        <p:strVal val="visible"/>
                                      </p:to>
                                    </p:set>
                                  </p:childTnLst>
                                </p:cTn>
                              </p:par>
                            </p:childTnLst>
                          </p:cTn>
                        </p:par>
                        <p:par>
                          <p:cTn id="7" fill="hold" nodeType="afterGroup">
                            <p:stCondLst>
                              <p:cond delay="2500"/>
                            </p:stCondLst>
                            <p:childTnLst>
                              <p:par>
                                <p:cTn id="8" presetID="1" presetClass="entr" presetSubtype="0" fill="hold" nodeType="afterEffect">
                                  <p:stCondLst>
                                    <p:cond delay="2500"/>
                                  </p:stCondLst>
                                  <p:childTnLst>
                                    <p:set>
                                      <p:cBhvr>
                                        <p:cTn id="9" dur="1" fill="hold">
                                          <p:stCondLst>
                                            <p:cond delay="0"/>
                                          </p:stCondLst>
                                        </p:cTn>
                                        <p:tgtEl>
                                          <p:spTgt spid="327735"/>
                                        </p:tgtEl>
                                        <p:attrNameLst>
                                          <p:attrName>style.visibility</p:attrName>
                                        </p:attrNameLst>
                                      </p:cBhvr>
                                      <p:to>
                                        <p:strVal val="visible"/>
                                      </p:to>
                                    </p:set>
                                  </p:childTnLst>
                                </p:cTn>
                              </p:par>
                            </p:childTnLst>
                          </p:cTn>
                        </p:par>
                        <p:par>
                          <p:cTn id="10" fill="hold" nodeType="afterGroup">
                            <p:stCondLst>
                              <p:cond delay="5000"/>
                            </p:stCondLst>
                            <p:childTnLst>
                              <p:par>
                                <p:cTn id="11" presetID="1" presetClass="entr" presetSubtype="0" fill="hold" nodeType="afterEffect">
                                  <p:stCondLst>
                                    <p:cond delay="2500"/>
                                  </p:stCondLst>
                                  <p:childTnLst>
                                    <p:set>
                                      <p:cBhvr>
                                        <p:cTn id="12" dur="1" fill="hold">
                                          <p:stCondLst>
                                            <p:cond delay="0"/>
                                          </p:stCondLst>
                                        </p:cTn>
                                        <p:tgtEl>
                                          <p:spTgt spid="327736"/>
                                        </p:tgtEl>
                                        <p:attrNameLst>
                                          <p:attrName>style.visibility</p:attrName>
                                        </p:attrNameLst>
                                      </p:cBhvr>
                                      <p:to>
                                        <p:strVal val="visible"/>
                                      </p:to>
                                    </p:set>
                                  </p:childTnLst>
                                </p:cTn>
                              </p:par>
                            </p:childTnLst>
                          </p:cTn>
                        </p:par>
                        <p:par>
                          <p:cTn id="13" fill="hold" nodeType="afterGroup">
                            <p:stCondLst>
                              <p:cond delay="7500"/>
                            </p:stCondLst>
                            <p:childTnLst>
                              <p:par>
                                <p:cTn id="14" presetID="1" presetClass="entr" presetSubtype="0" fill="hold" nodeType="afterEffect">
                                  <p:stCondLst>
                                    <p:cond delay="2500"/>
                                  </p:stCondLst>
                                  <p:childTnLst>
                                    <p:set>
                                      <p:cBhvr>
                                        <p:cTn id="15" dur="1" fill="hold">
                                          <p:stCondLst>
                                            <p:cond delay="0"/>
                                          </p:stCondLst>
                                        </p:cTn>
                                        <p:tgtEl>
                                          <p:spTgt spid="327737"/>
                                        </p:tgtEl>
                                        <p:attrNameLst>
                                          <p:attrName>style.visibility</p:attrName>
                                        </p:attrNameLst>
                                      </p:cBhvr>
                                      <p:to>
                                        <p:strVal val="visible"/>
                                      </p:to>
                                    </p:set>
                                  </p:childTnLst>
                                </p:cTn>
                              </p:par>
                            </p:childTnLst>
                          </p:cTn>
                        </p:par>
                        <p:par>
                          <p:cTn id="16" fill="hold" nodeType="afterGroup">
                            <p:stCondLst>
                              <p:cond delay="10000"/>
                            </p:stCondLst>
                            <p:childTnLst>
                              <p:par>
                                <p:cTn id="17" presetID="1" presetClass="entr" presetSubtype="0" fill="hold" nodeType="afterEffect">
                                  <p:stCondLst>
                                    <p:cond delay="2500"/>
                                  </p:stCondLst>
                                  <p:childTnLst>
                                    <p:set>
                                      <p:cBhvr>
                                        <p:cTn id="18" dur="1" fill="hold">
                                          <p:stCondLst>
                                            <p:cond delay="0"/>
                                          </p:stCondLst>
                                        </p:cTn>
                                        <p:tgtEl>
                                          <p:spTgt spid="327738"/>
                                        </p:tgtEl>
                                        <p:attrNameLst>
                                          <p:attrName>style.visibility</p:attrName>
                                        </p:attrNameLst>
                                      </p:cBhvr>
                                      <p:to>
                                        <p:strVal val="visible"/>
                                      </p:to>
                                    </p:set>
                                  </p:childTnLst>
                                </p:cTn>
                              </p:par>
                            </p:childTnLst>
                          </p:cTn>
                        </p:par>
                        <p:par>
                          <p:cTn id="19" fill="hold" nodeType="afterGroup">
                            <p:stCondLst>
                              <p:cond delay="12500"/>
                            </p:stCondLst>
                            <p:childTnLst>
                              <p:par>
                                <p:cTn id="20" presetID="1" presetClass="entr" presetSubtype="0" fill="hold" nodeType="afterEffect">
                                  <p:stCondLst>
                                    <p:cond delay="2500"/>
                                  </p:stCondLst>
                                  <p:childTnLst>
                                    <p:set>
                                      <p:cBhvr>
                                        <p:cTn id="21" dur="1" fill="hold">
                                          <p:stCondLst>
                                            <p:cond delay="0"/>
                                          </p:stCondLst>
                                        </p:cTn>
                                        <p:tgtEl>
                                          <p:spTgt spid="327739"/>
                                        </p:tgtEl>
                                        <p:attrNameLst>
                                          <p:attrName>style.visibility</p:attrName>
                                        </p:attrNameLst>
                                      </p:cBhvr>
                                      <p:to>
                                        <p:strVal val="visible"/>
                                      </p:to>
                                    </p:set>
                                  </p:childTnLst>
                                </p:cTn>
                              </p:par>
                            </p:childTnLst>
                          </p:cTn>
                        </p:par>
                        <p:par>
                          <p:cTn id="22" fill="hold" nodeType="afterGroup">
                            <p:stCondLst>
                              <p:cond delay="15000"/>
                            </p:stCondLst>
                            <p:childTnLst>
                              <p:par>
                                <p:cTn id="23" presetID="1" presetClass="entr" presetSubtype="0" fill="hold" nodeType="afterEffect">
                                  <p:stCondLst>
                                    <p:cond delay="2500"/>
                                  </p:stCondLst>
                                  <p:childTnLst>
                                    <p:set>
                                      <p:cBhvr>
                                        <p:cTn id="24" dur="1" fill="hold">
                                          <p:stCondLst>
                                            <p:cond delay="0"/>
                                          </p:stCondLst>
                                        </p:cTn>
                                        <p:tgtEl>
                                          <p:spTgt spid="327740"/>
                                        </p:tgtEl>
                                        <p:attrNameLst>
                                          <p:attrName>style.visibility</p:attrName>
                                        </p:attrNameLst>
                                      </p:cBhvr>
                                      <p:to>
                                        <p:strVal val="visible"/>
                                      </p:to>
                                    </p:set>
                                  </p:childTnLst>
                                </p:cTn>
                              </p:par>
                            </p:childTnLst>
                          </p:cTn>
                        </p:par>
                        <p:par>
                          <p:cTn id="25" fill="hold" nodeType="afterGroup">
                            <p:stCondLst>
                              <p:cond delay="17500"/>
                            </p:stCondLst>
                            <p:childTnLst>
                              <p:par>
                                <p:cTn id="26" presetID="1" presetClass="entr" presetSubtype="0" fill="hold" nodeType="afterEffect">
                                  <p:stCondLst>
                                    <p:cond delay="2000"/>
                                  </p:stCondLst>
                                  <p:childTnLst>
                                    <p:set>
                                      <p:cBhvr>
                                        <p:cTn id="27" dur="1" fill="hold">
                                          <p:stCondLst>
                                            <p:cond delay="0"/>
                                          </p:stCondLst>
                                        </p:cTn>
                                        <p:tgtEl>
                                          <p:spTgt spid="327741"/>
                                        </p:tgtEl>
                                        <p:attrNameLst>
                                          <p:attrName>style.visibility</p:attrName>
                                        </p:attrNameLst>
                                      </p:cBhvr>
                                      <p:to>
                                        <p:strVal val="visible"/>
                                      </p:to>
                                    </p:set>
                                  </p:childTnLst>
                                </p:cTn>
                              </p:par>
                            </p:childTnLst>
                          </p:cTn>
                        </p:par>
                        <p:par>
                          <p:cTn id="28" fill="hold" nodeType="afterGroup">
                            <p:stCondLst>
                              <p:cond delay="19500"/>
                            </p:stCondLst>
                            <p:childTnLst>
                              <p:par>
                                <p:cTn id="29" presetID="1" presetClass="entr" presetSubtype="0" fill="hold" nodeType="afterEffect">
                                  <p:stCondLst>
                                    <p:cond delay="1000"/>
                                  </p:stCondLst>
                                  <p:childTnLst>
                                    <p:set>
                                      <p:cBhvr>
                                        <p:cTn id="30" dur="1" fill="hold">
                                          <p:stCondLst>
                                            <p:cond delay="0"/>
                                          </p:stCondLst>
                                        </p:cTn>
                                        <p:tgtEl>
                                          <p:spTgt spid="3277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Rectangle 7"/>
          <p:cNvSpPr>
            <a:spLocks noGrp="1" noChangeArrowheads="1"/>
          </p:cNvSpPr>
          <p:nvPr>
            <p:ph type="title"/>
          </p:nvPr>
        </p:nvSpPr>
        <p:spPr>
          <a:xfrm>
            <a:off x="509588" y="568325"/>
            <a:ext cx="7893050" cy="819150"/>
          </a:xfrm>
        </p:spPr>
        <p:txBody>
          <a:bodyPr/>
          <a:lstStyle/>
          <a:p>
            <a:r>
              <a:rPr lang="en-US" altLang="en-US" smtClean="0"/>
              <a:t>Why Software Projects Fail</a:t>
            </a:r>
          </a:p>
        </p:txBody>
      </p:sp>
      <p:sp>
        <p:nvSpPr>
          <p:cNvPr id="52227" name="Rectangle 2"/>
          <p:cNvSpPr>
            <a:spLocks noChangeArrowheads="1"/>
          </p:cNvSpPr>
          <p:nvPr/>
        </p:nvSpPr>
        <p:spPr bwMode="auto">
          <a:xfrm rot="2778999">
            <a:off x="5481894" y="3591009"/>
            <a:ext cx="254000" cy="1690687"/>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sv-SE" altLang="en-US"/>
          </a:p>
        </p:txBody>
      </p:sp>
      <p:sp>
        <p:nvSpPr>
          <p:cNvPr id="52228" name="Rectangle 3"/>
          <p:cNvSpPr>
            <a:spLocks noChangeArrowheads="1"/>
          </p:cNvSpPr>
          <p:nvPr/>
        </p:nvSpPr>
        <p:spPr bwMode="auto">
          <a:xfrm rot="2778999">
            <a:off x="4791331" y="3522747"/>
            <a:ext cx="254000" cy="2173288"/>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sv-SE" altLang="en-US"/>
          </a:p>
        </p:txBody>
      </p:sp>
      <p:sp>
        <p:nvSpPr>
          <p:cNvPr id="52229" name="Rectangle 4"/>
          <p:cNvSpPr>
            <a:spLocks noChangeArrowheads="1"/>
          </p:cNvSpPr>
          <p:nvPr/>
        </p:nvSpPr>
        <p:spPr bwMode="auto">
          <a:xfrm rot="2778999">
            <a:off x="2556925" y="3380665"/>
            <a:ext cx="254000" cy="298767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sv-SE" altLang="en-US"/>
          </a:p>
        </p:txBody>
      </p:sp>
      <p:sp>
        <p:nvSpPr>
          <p:cNvPr id="52230" name="Rectangle 5"/>
          <p:cNvSpPr>
            <a:spLocks noChangeArrowheads="1"/>
          </p:cNvSpPr>
          <p:nvPr/>
        </p:nvSpPr>
        <p:spPr bwMode="auto">
          <a:xfrm rot="2778999">
            <a:off x="1975900" y="3563228"/>
            <a:ext cx="254000" cy="170497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sv-SE" altLang="en-US"/>
          </a:p>
        </p:txBody>
      </p:sp>
      <p:sp>
        <p:nvSpPr>
          <p:cNvPr id="52231" name="Rectangle 6"/>
          <p:cNvSpPr>
            <a:spLocks noChangeArrowheads="1"/>
          </p:cNvSpPr>
          <p:nvPr/>
        </p:nvSpPr>
        <p:spPr bwMode="auto">
          <a:xfrm rot="2778999">
            <a:off x="1993363" y="3345740"/>
            <a:ext cx="254000" cy="307657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sv-SE" altLang="en-US"/>
          </a:p>
        </p:txBody>
      </p:sp>
      <p:sp>
        <p:nvSpPr>
          <p:cNvPr id="52232" name="Rectangle 8"/>
          <p:cNvSpPr>
            <a:spLocks noChangeArrowheads="1"/>
          </p:cNvSpPr>
          <p:nvPr/>
        </p:nvSpPr>
        <p:spPr bwMode="auto">
          <a:xfrm>
            <a:off x="5366106" y="5544560"/>
            <a:ext cx="3598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sz="2000" dirty="0">
                <a:latin typeface="Arial" panose="020B0604020202020204" pitchFamily="34" charset="0"/>
              </a:rPr>
              <a:t>Example of empirical research</a:t>
            </a:r>
          </a:p>
        </p:txBody>
      </p:sp>
      <p:sp>
        <p:nvSpPr>
          <p:cNvPr id="52233" name="Rectangle 9"/>
          <p:cNvSpPr>
            <a:spLocks noChangeArrowheads="1"/>
          </p:cNvSpPr>
          <p:nvPr/>
        </p:nvSpPr>
        <p:spPr bwMode="auto">
          <a:xfrm rot="5400000">
            <a:off x="434975" y="3714750"/>
            <a:ext cx="1023938" cy="1677988"/>
          </a:xfrm>
          <a:prstGeom prst="rect">
            <a:avLst/>
          </a:prstGeom>
          <a:solidFill>
            <a:srgbClr val="FFFF66"/>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rot="10800000" vert="eaVert"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sz="1800">
                <a:latin typeface="Arial" panose="020B0604020202020204" pitchFamily="34" charset="0"/>
              </a:rPr>
              <a:t>Related to</a:t>
            </a:r>
          </a:p>
          <a:p>
            <a:pPr algn="ctr"/>
            <a:r>
              <a:rPr lang="en-GB" altLang="en-US" sz="1800">
                <a:latin typeface="Arial" panose="020B0604020202020204" pitchFamily="34" charset="0"/>
              </a:rPr>
              <a:t>Requirements </a:t>
            </a:r>
          </a:p>
          <a:p>
            <a:pPr algn="ctr"/>
            <a:r>
              <a:rPr lang="en-GB" altLang="en-US" sz="1800">
                <a:latin typeface="Arial" panose="020B0604020202020204" pitchFamily="34" charset="0"/>
              </a:rPr>
              <a:t>Engineering</a:t>
            </a:r>
          </a:p>
        </p:txBody>
      </p:sp>
      <p:pic>
        <p:nvPicPr>
          <p:cNvPr id="52234" name="Picture 10"/>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933" t="8266" r="5273" b="3880"/>
          <a:stretch>
            <a:fillRect/>
          </a:stretch>
        </p:blipFill>
        <p:spPr bwMode="auto">
          <a:xfrm>
            <a:off x="537746" y="1268760"/>
            <a:ext cx="7440612"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4903978"/>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320675" y="908050"/>
            <a:ext cx="8207375" cy="936625"/>
          </a:xfrm>
        </p:spPr>
        <p:txBody>
          <a:bodyPr/>
          <a:lstStyle/>
          <a:p>
            <a:r>
              <a:rPr lang="en-US" altLang="en-US" smtClean="0"/>
              <a:t>Why Requirements Engineering?</a:t>
            </a:r>
            <a:endParaRPr lang="en-GB" altLang="en-US" smtClean="0"/>
          </a:p>
        </p:txBody>
      </p:sp>
      <p:sp>
        <p:nvSpPr>
          <p:cNvPr id="54275" name="Text Box 3"/>
          <p:cNvSpPr txBox="1">
            <a:spLocks noChangeArrowheads="1"/>
          </p:cNvSpPr>
          <p:nvPr/>
        </p:nvSpPr>
        <p:spPr bwMode="auto">
          <a:xfrm>
            <a:off x="899592" y="2257937"/>
            <a:ext cx="6595460" cy="2899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120000"/>
              </a:lnSpc>
              <a:buFontTx/>
              <a:buChar char="•"/>
            </a:pPr>
            <a:r>
              <a:rPr lang="en-US" altLang="en-US" sz="2800" dirty="0">
                <a:latin typeface="Calibri" panose="020F0502020204030204" pitchFamily="34" charset="0"/>
                <a:cs typeface="Calibri" panose="020F0502020204030204" pitchFamily="34" charset="0"/>
              </a:rPr>
              <a:t> Scope the problem</a:t>
            </a:r>
          </a:p>
          <a:p>
            <a:pPr eaLnBrk="1" hangingPunct="1">
              <a:lnSpc>
                <a:spcPct val="120000"/>
              </a:lnSpc>
              <a:buFontTx/>
              <a:buChar char="•"/>
            </a:pPr>
            <a:r>
              <a:rPr lang="en-US" altLang="en-US" sz="2800" dirty="0">
                <a:latin typeface="Calibri" panose="020F0502020204030204" pitchFamily="34" charset="0"/>
                <a:cs typeface="Calibri" panose="020F0502020204030204" pitchFamily="34" charset="0"/>
              </a:rPr>
              <a:t> Understand the problem</a:t>
            </a:r>
          </a:p>
          <a:p>
            <a:pPr lvl="1" eaLnBrk="1" hangingPunct="1">
              <a:buFontTx/>
              <a:buChar char="•"/>
            </a:pPr>
            <a:r>
              <a:rPr lang="en-US" altLang="en-US" dirty="0">
                <a:latin typeface="Calibri" panose="020F0502020204030204" pitchFamily="34" charset="0"/>
                <a:cs typeface="Calibri" panose="020F0502020204030204" pitchFamily="34" charset="0"/>
              </a:rPr>
              <a:t> for the client as well as the architect</a:t>
            </a:r>
          </a:p>
          <a:p>
            <a:pPr eaLnBrk="1" hangingPunct="1">
              <a:lnSpc>
                <a:spcPct val="120000"/>
              </a:lnSpc>
              <a:buFontTx/>
              <a:buChar char="•"/>
            </a:pPr>
            <a:r>
              <a:rPr lang="en-US" altLang="en-US" sz="2800" dirty="0">
                <a:latin typeface="Calibri" panose="020F0502020204030204" pitchFamily="34" charset="0"/>
                <a:cs typeface="Calibri" panose="020F0502020204030204" pitchFamily="34" charset="0"/>
              </a:rPr>
              <a:t> Basis for design</a:t>
            </a:r>
            <a:endParaRPr lang="en-US" altLang="en-US" dirty="0">
              <a:latin typeface="Calibri" panose="020F0502020204030204" pitchFamily="34" charset="0"/>
              <a:cs typeface="Calibri" panose="020F0502020204030204" pitchFamily="34" charset="0"/>
            </a:endParaRPr>
          </a:p>
          <a:p>
            <a:pPr eaLnBrk="1" hangingPunct="1">
              <a:lnSpc>
                <a:spcPct val="120000"/>
              </a:lnSpc>
              <a:buFontTx/>
              <a:buChar char="•"/>
            </a:pPr>
            <a:r>
              <a:rPr lang="en-US" altLang="en-US" sz="2800" dirty="0">
                <a:latin typeface="Calibri" panose="020F0502020204030204" pitchFamily="34" charset="0"/>
                <a:cs typeface="Calibri" panose="020F0502020204030204" pitchFamily="34" charset="0"/>
              </a:rPr>
              <a:t> Contract between client/user and builders</a:t>
            </a:r>
          </a:p>
          <a:p>
            <a:pPr lvl="1" eaLnBrk="1" hangingPunct="1">
              <a:buFontTx/>
              <a:buChar char="•"/>
            </a:pPr>
            <a:r>
              <a:rPr lang="en-US" altLang="en-US" dirty="0">
                <a:latin typeface="Calibri" panose="020F0502020204030204" pitchFamily="34" charset="0"/>
                <a:cs typeface="Calibri" panose="020F0502020204030204" pitchFamily="34" charset="0"/>
              </a:rPr>
              <a:t> agreement on what has to be built</a:t>
            </a:r>
            <a:endParaRPr lang="en-GB" altLang="en-US" dirty="0">
              <a:latin typeface="Calibri" panose="020F0502020204030204" pitchFamily="34" charset="0"/>
              <a:cs typeface="Calibri" panose="020F0502020204030204" pitchFamily="34" charset="0"/>
            </a:endParaRPr>
          </a:p>
        </p:txBody>
      </p:sp>
      <p:sp>
        <p:nvSpPr>
          <p:cNvPr id="54276" name="Slide Number Placeholder 1"/>
          <p:cNvSpPr>
            <a:spLocks noGrp="1"/>
          </p:cNvSpPr>
          <p:nvPr>
            <p:ph type="sldNum" sz="quarter" idx="4294967295"/>
          </p:nvPr>
        </p:nvSpPr>
        <p:spPr bwMode="auto">
          <a:xfrm>
            <a:off x="8532813" y="6308725"/>
            <a:ext cx="503237"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17653D6-EF9F-468A-A7CB-2232B13F3C6E}" type="slidenum">
              <a:rPr lang="en-GB" altLang="en-US" sz="1600">
                <a:latin typeface="Calibri" panose="020F0502020204030204" pitchFamily="34" charset="0"/>
              </a:rPr>
              <a:pPr eaLnBrk="1" hangingPunct="1"/>
              <a:t>46</a:t>
            </a:fld>
            <a:endParaRPr lang="en-GB" altLang="en-US" sz="1600">
              <a:latin typeface="Calibri" panose="020F0502020204030204" pitchFamily="34" charset="0"/>
            </a:endParaRPr>
          </a:p>
        </p:txBody>
      </p:sp>
      <p:pic>
        <p:nvPicPr>
          <p:cNvPr id="54277" name="Picture 6" descr="http://www.clipartguide.com/_named_clipart_images/0511-0809-0703-4604_Signing_a_Contract_Clip_Art_clipart_ima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25" y="4941888"/>
            <a:ext cx="166687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5078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720080" y="764704"/>
            <a:ext cx="9144000" cy="762000"/>
          </a:xfrm>
        </p:spPr>
        <p:txBody>
          <a:bodyPr/>
          <a:lstStyle/>
          <a:p>
            <a:pPr algn="l"/>
            <a:r>
              <a:rPr lang="en-GB" altLang="en-US" smtClean="0"/>
              <a:t>Types of Requirements</a:t>
            </a:r>
            <a:r>
              <a:rPr lang="en-US" altLang="en-US" smtClean="0"/>
              <a:t> </a:t>
            </a:r>
          </a:p>
        </p:txBody>
      </p:sp>
      <p:sp>
        <p:nvSpPr>
          <p:cNvPr id="57347" name="Rectangle 3"/>
          <p:cNvSpPr>
            <a:spLocks noGrp="1" noChangeArrowheads="1"/>
          </p:cNvSpPr>
          <p:nvPr>
            <p:ph idx="1"/>
          </p:nvPr>
        </p:nvSpPr>
        <p:spPr>
          <a:xfrm>
            <a:off x="1115616" y="1628800"/>
            <a:ext cx="8424936" cy="4536504"/>
          </a:xfrm>
        </p:spPr>
        <p:txBody>
          <a:bodyPr/>
          <a:lstStyle/>
          <a:p>
            <a:r>
              <a:rPr lang="en-GB" altLang="en-US" smtClean="0"/>
              <a:t>Functional requirements</a:t>
            </a:r>
            <a:r>
              <a:rPr lang="en-US" altLang="en-US" smtClean="0"/>
              <a:t> </a:t>
            </a:r>
          </a:p>
          <a:p>
            <a:pPr lvl="1"/>
            <a:r>
              <a:rPr lang="en-GB" altLang="en-US" smtClean="0"/>
              <a:t>Describe </a:t>
            </a:r>
            <a:r>
              <a:rPr lang="en-GB" altLang="en-US" i="1" smtClean="0"/>
              <a:t>what</a:t>
            </a:r>
            <a:r>
              <a:rPr lang="en-GB" altLang="en-US" smtClean="0"/>
              <a:t> the system should do</a:t>
            </a:r>
            <a:endParaRPr lang="en-US" altLang="en-US" smtClean="0"/>
          </a:p>
          <a:p>
            <a:pPr>
              <a:lnSpc>
                <a:spcPct val="40000"/>
              </a:lnSpc>
            </a:pPr>
            <a:endParaRPr lang="en-US" altLang="en-US" smtClean="0"/>
          </a:p>
          <a:p>
            <a:pPr>
              <a:lnSpc>
                <a:spcPct val="40000"/>
              </a:lnSpc>
            </a:pPr>
            <a:endParaRPr lang="en-GB" altLang="en-US" smtClean="0"/>
          </a:p>
          <a:p>
            <a:pPr>
              <a:lnSpc>
                <a:spcPct val="40000"/>
              </a:lnSpc>
            </a:pPr>
            <a:r>
              <a:rPr lang="en-GB" altLang="en-US" smtClean="0"/>
              <a:t>Extra-functional requirements </a:t>
            </a:r>
            <a:endParaRPr lang="en-US" altLang="en-US" smtClean="0"/>
          </a:p>
          <a:p>
            <a:pPr lvl="1"/>
            <a:r>
              <a:rPr lang="en-US" altLang="en-US" sz="2000" smtClean="0"/>
              <a:t>*ilities: Availability, Security, Reliability, Timeliness, </a:t>
            </a:r>
          </a:p>
          <a:p>
            <a:pPr lvl="1"/>
            <a:r>
              <a:rPr lang="en-US" altLang="en-US" sz="2000" smtClean="0"/>
              <a:t>Capacity</a:t>
            </a:r>
            <a:endParaRPr lang="en-US" altLang="en-US" i="1" smtClean="0"/>
          </a:p>
          <a:p>
            <a:pPr lvl="1"/>
            <a:endParaRPr lang="en-US" altLang="en-US" smtClean="0"/>
          </a:p>
          <a:p>
            <a:r>
              <a:rPr lang="en-GB" altLang="en-US" i="1" smtClean="0"/>
              <a:t>Constraints</a:t>
            </a:r>
            <a:r>
              <a:rPr lang="en-GB" altLang="en-US" smtClean="0"/>
              <a:t> that must be adhered to during </a:t>
            </a:r>
            <a:r>
              <a:rPr lang="en-US" altLang="en-US" smtClean="0"/>
              <a:t>execution</a:t>
            </a:r>
          </a:p>
        </p:txBody>
      </p:sp>
    </p:spTree>
    <p:extLst>
      <p:ext uri="{BB962C8B-B14F-4D97-AF65-F5344CB8AC3E}">
        <p14:creationId xmlns:p14="http://schemas.microsoft.com/office/powerpoint/2010/main" val="13191747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GB" altLang="en-US" smtClean="0"/>
              <a:t>Functional requirements</a:t>
            </a:r>
            <a:r>
              <a:rPr lang="en-US" altLang="en-US" smtClean="0"/>
              <a:t> </a:t>
            </a:r>
          </a:p>
        </p:txBody>
      </p:sp>
      <p:sp>
        <p:nvSpPr>
          <p:cNvPr id="59395" name="Rectangle 3"/>
          <p:cNvSpPr>
            <a:spLocks noGrp="1" noChangeArrowheads="1"/>
          </p:cNvSpPr>
          <p:nvPr>
            <p:ph idx="1"/>
          </p:nvPr>
        </p:nvSpPr>
        <p:spPr/>
        <p:txBody>
          <a:bodyPr/>
          <a:lstStyle/>
          <a:p>
            <a:pPr lvl="1"/>
            <a:r>
              <a:rPr lang="en-GB" altLang="en-US" smtClean="0"/>
              <a:t>What </a:t>
            </a:r>
            <a:r>
              <a:rPr lang="en-GB" altLang="en-US" i="1" smtClean="0"/>
              <a:t>inputs</a:t>
            </a:r>
            <a:r>
              <a:rPr lang="en-GB" altLang="en-US" smtClean="0"/>
              <a:t> the system should accept</a:t>
            </a:r>
            <a:endParaRPr lang="en-US" altLang="en-US" smtClean="0"/>
          </a:p>
          <a:p>
            <a:pPr lvl="1"/>
            <a:endParaRPr lang="en-US" altLang="en-US" smtClean="0"/>
          </a:p>
          <a:p>
            <a:pPr lvl="1"/>
            <a:r>
              <a:rPr lang="en-GB" altLang="en-US" smtClean="0"/>
              <a:t>What </a:t>
            </a:r>
            <a:r>
              <a:rPr lang="en-GB" altLang="en-US" i="1" smtClean="0"/>
              <a:t>outputs</a:t>
            </a:r>
            <a:r>
              <a:rPr lang="en-GB" altLang="en-US" smtClean="0"/>
              <a:t> the system should produce</a:t>
            </a:r>
            <a:endParaRPr lang="en-US" altLang="en-US" smtClean="0"/>
          </a:p>
          <a:p>
            <a:pPr lvl="1"/>
            <a:endParaRPr lang="en-US" altLang="en-US" smtClean="0"/>
          </a:p>
          <a:p>
            <a:pPr lvl="1"/>
            <a:r>
              <a:rPr lang="en-GB" altLang="en-US" smtClean="0"/>
              <a:t>What data the system should </a:t>
            </a:r>
            <a:r>
              <a:rPr lang="en-GB" altLang="en-US" i="1" smtClean="0"/>
              <a:t>store</a:t>
            </a:r>
            <a:r>
              <a:rPr lang="en-GB" altLang="en-US" smtClean="0"/>
              <a:t> that other systems might use</a:t>
            </a:r>
            <a:endParaRPr lang="en-US" altLang="en-US" smtClean="0"/>
          </a:p>
          <a:p>
            <a:pPr lvl="1"/>
            <a:endParaRPr lang="en-US" altLang="en-US" smtClean="0"/>
          </a:p>
          <a:p>
            <a:pPr lvl="1"/>
            <a:r>
              <a:rPr lang="en-GB" altLang="en-US" smtClean="0"/>
              <a:t>What </a:t>
            </a:r>
            <a:r>
              <a:rPr lang="en-GB" altLang="en-US" i="1" smtClean="0"/>
              <a:t>computations</a:t>
            </a:r>
            <a:r>
              <a:rPr lang="en-GB" altLang="en-US" smtClean="0"/>
              <a:t> the system should perform</a:t>
            </a:r>
            <a:endParaRPr lang="en-US" altLang="en-US" smtClean="0"/>
          </a:p>
        </p:txBody>
      </p:sp>
      <p:grpSp>
        <p:nvGrpSpPr>
          <p:cNvPr id="5" name="Group 4"/>
          <p:cNvGrpSpPr/>
          <p:nvPr/>
        </p:nvGrpSpPr>
        <p:grpSpPr>
          <a:xfrm>
            <a:off x="3635896" y="5373216"/>
            <a:ext cx="1872208" cy="820018"/>
            <a:chOff x="3779912" y="5561310"/>
            <a:chExt cx="1008112" cy="388640"/>
          </a:xfrm>
        </p:grpSpPr>
        <p:sp>
          <p:nvSpPr>
            <p:cNvPr id="6" name="Rectangle 5"/>
            <p:cNvSpPr/>
            <p:nvPr/>
          </p:nvSpPr>
          <p:spPr bwMode="auto">
            <a:xfrm>
              <a:off x="3995936" y="5561310"/>
              <a:ext cx="576064" cy="38864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cxnSp>
          <p:nvCxnSpPr>
            <p:cNvPr id="7" name="Straight Arrow Connector 6"/>
            <p:cNvCxnSpPr/>
            <p:nvPr/>
          </p:nvCxnSpPr>
          <p:spPr bwMode="auto">
            <a:xfrm>
              <a:off x="3779912" y="5733926"/>
              <a:ext cx="216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4572000" y="5733926"/>
              <a:ext cx="216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2113988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en-US" smtClean="0"/>
              <a:t>Examples</a:t>
            </a:r>
            <a:endParaRPr lang="en-GB" altLang="en-US" smtClean="0"/>
          </a:p>
        </p:txBody>
      </p:sp>
      <p:sp>
        <p:nvSpPr>
          <p:cNvPr id="60419" name="Rectangle 3"/>
          <p:cNvSpPr>
            <a:spLocks noChangeArrowheads="1"/>
          </p:cNvSpPr>
          <p:nvPr/>
        </p:nvSpPr>
        <p:spPr bwMode="auto">
          <a:xfrm>
            <a:off x="762000" y="1739900"/>
            <a:ext cx="739140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120000"/>
              </a:lnSpc>
              <a:buFontTx/>
              <a:buChar char="•"/>
            </a:pPr>
            <a:r>
              <a:rPr lang="en-GB" altLang="en-US" sz="2000" smtClean="0">
                <a:solidFill>
                  <a:srgbClr val="000000"/>
                </a:solidFill>
                <a:latin typeface="Lucida Sans Unicode" panose="020B0602030504020204" pitchFamily="34" charset="0"/>
              </a:rPr>
              <a:t>The system shall allow users to search for an item by title, author, or ISBN. </a:t>
            </a:r>
            <a:endParaRPr lang="en-US" altLang="en-US" sz="2000" smtClean="0">
              <a:solidFill>
                <a:srgbClr val="000000"/>
              </a:solidFill>
              <a:latin typeface="Lucida Sans Unicode" panose="020B0602030504020204" pitchFamily="34" charset="0"/>
            </a:endParaRPr>
          </a:p>
          <a:p>
            <a:pPr eaLnBrk="1" hangingPunct="1">
              <a:lnSpc>
                <a:spcPct val="120000"/>
              </a:lnSpc>
              <a:buFontTx/>
              <a:buAutoNum type="arabicPeriod"/>
            </a:pPr>
            <a:endParaRPr lang="en-US" altLang="en-US" sz="2000" smtClean="0">
              <a:solidFill>
                <a:srgbClr val="000000"/>
              </a:solidFill>
              <a:latin typeface="Lucida Sans Unicode" panose="020B0602030504020204" pitchFamily="34" charset="0"/>
            </a:endParaRPr>
          </a:p>
          <a:p>
            <a:pPr>
              <a:lnSpc>
                <a:spcPct val="120000"/>
              </a:lnSpc>
            </a:pPr>
            <a:r>
              <a:rPr lang="en-GB" altLang="en-US" sz="2000" i="1" smtClean="0">
                <a:solidFill>
                  <a:srgbClr val="000000"/>
                </a:solidFill>
                <a:latin typeface="Lucida Sans Unicode" panose="020B0602030504020204" pitchFamily="34" charset="0"/>
              </a:rPr>
              <a:t>Define</a:t>
            </a:r>
            <a:r>
              <a:rPr lang="en-US" altLang="en-US" sz="2000" i="1" smtClean="0">
                <a:solidFill>
                  <a:srgbClr val="000000"/>
                </a:solidFill>
                <a:latin typeface="Lucida Sans Unicode" panose="020B0602030504020204" pitchFamily="34" charset="0"/>
              </a:rPr>
              <a:t>s</a:t>
            </a:r>
            <a:r>
              <a:rPr lang="en-GB" altLang="en-US" sz="2000" i="1" smtClean="0">
                <a:solidFill>
                  <a:srgbClr val="000000"/>
                </a:solidFill>
                <a:latin typeface="Lucida Sans Unicode" panose="020B0602030504020204" pitchFamily="34" charset="0"/>
              </a:rPr>
              <a:t> system functionality.</a:t>
            </a:r>
            <a:r>
              <a:rPr lang="en-GB" altLang="en-US" sz="2000" smtClean="0">
                <a:solidFill>
                  <a:srgbClr val="000000"/>
                </a:solidFill>
                <a:latin typeface="Lucida Sans Unicode" panose="020B0602030504020204" pitchFamily="34" charset="0"/>
              </a:rPr>
              <a:t> </a:t>
            </a:r>
            <a:endParaRPr lang="en-US" altLang="en-US" sz="2000" smtClean="0">
              <a:solidFill>
                <a:srgbClr val="000000"/>
              </a:solidFill>
              <a:latin typeface="Lucida Sans Unicode" panose="020B0602030504020204" pitchFamily="34" charset="0"/>
            </a:endParaRPr>
          </a:p>
          <a:p>
            <a:pPr eaLnBrk="1" hangingPunct="1">
              <a:lnSpc>
                <a:spcPct val="120000"/>
              </a:lnSpc>
              <a:buFontTx/>
              <a:buAutoNum type="arabicPeriod"/>
            </a:pPr>
            <a:endParaRPr lang="en-US" altLang="en-US" sz="2000" smtClean="0">
              <a:solidFill>
                <a:srgbClr val="000000"/>
              </a:solidFill>
              <a:latin typeface="Lucida Sans Unicode" panose="020B0602030504020204" pitchFamily="34" charset="0"/>
            </a:endParaRPr>
          </a:p>
          <a:p>
            <a:pPr eaLnBrk="1" hangingPunct="1">
              <a:lnSpc>
                <a:spcPct val="120000"/>
              </a:lnSpc>
              <a:buFontTx/>
              <a:buChar char="•"/>
            </a:pPr>
            <a:r>
              <a:rPr lang="en-US" altLang="en-US" sz="2000" smtClean="0">
                <a:solidFill>
                  <a:srgbClr val="000000"/>
                </a:solidFill>
                <a:latin typeface="Lucida Sans Unicode" panose="020B0602030504020204" pitchFamily="34" charset="0"/>
              </a:rPr>
              <a:t>If  an item is not returned within the period of load, then the person who loans the item will be fined Euro 1 per week.</a:t>
            </a:r>
          </a:p>
          <a:p>
            <a:pPr eaLnBrk="1" hangingPunct="1">
              <a:lnSpc>
                <a:spcPct val="120000"/>
              </a:lnSpc>
            </a:pPr>
            <a:endParaRPr lang="en-US" altLang="en-US" sz="2000" smtClean="0">
              <a:solidFill>
                <a:srgbClr val="000000"/>
              </a:solidFill>
              <a:latin typeface="Lucida Sans Unicode" panose="020B0602030504020204" pitchFamily="34" charset="0"/>
            </a:endParaRPr>
          </a:p>
          <a:p>
            <a:pPr>
              <a:lnSpc>
                <a:spcPct val="120000"/>
              </a:lnSpc>
            </a:pPr>
            <a:r>
              <a:rPr lang="en-GB" altLang="en-US" sz="2000" i="1" smtClean="0">
                <a:solidFill>
                  <a:srgbClr val="000000"/>
                </a:solidFill>
                <a:latin typeface="Lucida Sans Unicode" panose="020B0602030504020204" pitchFamily="34" charset="0"/>
              </a:rPr>
              <a:t>Define</a:t>
            </a:r>
            <a:r>
              <a:rPr lang="en-US" altLang="en-US" sz="2000" i="1" smtClean="0">
                <a:solidFill>
                  <a:srgbClr val="000000"/>
                </a:solidFill>
                <a:latin typeface="Lucida Sans Unicode" panose="020B0602030504020204" pitchFamily="34" charset="0"/>
              </a:rPr>
              <a:t>s</a:t>
            </a:r>
            <a:r>
              <a:rPr lang="en-GB" altLang="en-US" sz="2000" i="1" smtClean="0">
                <a:solidFill>
                  <a:srgbClr val="000000"/>
                </a:solidFill>
                <a:latin typeface="Lucida Sans Unicode" panose="020B0602030504020204" pitchFamily="34" charset="0"/>
              </a:rPr>
              <a:t> </a:t>
            </a:r>
            <a:r>
              <a:rPr lang="en-US" altLang="en-US" sz="2000" i="1" smtClean="0">
                <a:solidFill>
                  <a:srgbClr val="000000"/>
                </a:solidFill>
                <a:latin typeface="Lucida Sans Unicode" panose="020B0602030504020204" pitchFamily="34" charset="0"/>
              </a:rPr>
              <a:t>(causal) relations between </a:t>
            </a:r>
            <a:r>
              <a:rPr lang="en-GB" altLang="en-US" sz="2000" i="1" smtClean="0">
                <a:solidFill>
                  <a:srgbClr val="000000"/>
                </a:solidFill>
                <a:latin typeface="Lucida Sans Unicode" panose="020B0602030504020204" pitchFamily="34" charset="0"/>
              </a:rPr>
              <a:t>system function</a:t>
            </a:r>
            <a:r>
              <a:rPr lang="en-US" altLang="en-US" sz="2000" i="1" smtClean="0">
                <a:solidFill>
                  <a:srgbClr val="000000"/>
                </a:solidFill>
                <a:latin typeface="Lucida Sans Unicode" panose="020B0602030504020204" pitchFamily="34" charset="0"/>
              </a:rPr>
              <a:t>s</a:t>
            </a:r>
            <a:r>
              <a:rPr lang="en-GB" altLang="en-US" sz="2000" i="1" smtClean="0">
                <a:solidFill>
                  <a:srgbClr val="000000"/>
                </a:solidFill>
                <a:latin typeface="Lucida Sans Unicode" panose="020B0602030504020204" pitchFamily="34" charset="0"/>
              </a:rPr>
              <a:t>.</a:t>
            </a:r>
            <a:r>
              <a:rPr lang="en-GB" altLang="en-US" sz="2000" smtClean="0">
                <a:solidFill>
                  <a:srgbClr val="000000"/>
                </a:solidFill>
                <a:latin typeface="Lucida Sans Unicode" panose="020B0602030504020204" pitchFamily="34" charset="0"/>
              </a:rPr>
              <a:t> </a:t>
            </a:r>
            <a:endParaRPr lang="en-US" altLang="en-US" sz="2000" smtClean="0">
              <a:solidFill>
                <a:srgbClr val="000000"/>
              </a:solidFill>
              <a:latin typeface="Lucida Sans Unicode" panose="020B0602030504020204" pitchFamily="34" charset="0"/>
            </a:endParaRPr>
          </a:p>
        </p:txBody>
      </p:sp>
      <p:sp>
        <p:nvSpPr>
          <p:cNvPr id="60420"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4E42F4C-21DA-4B63-8AB5-D64201DA98E0}" type="slidenum">
              <a:rPr lang="en-GB" altLang="en-US" sz="1600">
                <a:solidFill>
                  <a:srgbClr val="000000"/>
                </a:solidFill>
                <a:latin typeface="Calibri" panose="020F0502020204030204" pitchFamily="34" charset="0"/>
              </a:rPr>
              <a:pPr eaLnBrk="1" hangingPunct="1"/>
              <a:t>49</a:t>
            </a:fld>
            <a:endParaRPr lang="en-GB" altLang="en-US" sz="1600">
              <a:solidFill>
                <a:srgbClr val="000000"/>
              </a:solidFill>
              <a:latin typeface="Calibri" panose="020F0502020204030204" pitchFamily="34" charset="0"/>
            </a:endParaRPr>
          </a:p>
        </p:txBody>
      </p:sp>
    </p:spTree>
    <p:extLst>
      <p:ext uri="{BB962C8B-B14F-4D97-AF65-F5344CB8AC3E}">
        <p14:creationId xmlns:p14="http://schemas.microsoft.com/office/powerpoint/2010/main" val="37719292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Objectives</a:t>
            </a:r>
          </a:p>
        </p:txBody>
      </p:sp>
      <p:sp>
        <p:nvSpPr>
          <p:cNvPr id="3" name="Content Placeholder 2"/>
          <p:cNvSpPr>
            <a:spLocks noGrp="1"/>
          </p:cNvSpPr>
          <p:nvPr>
            <p:ph idx="1"/>
          </p:nvPr>
        </p:nvSpPr>
        <p:spPr>
          <a:xfrm>
            <a:off x="251520" y="1412776"/>
            <a:ext cx="8568952" cy="4536504"/>
          </a:xfrm>
        </p:spPr>
        <p:txBody>
          <a:bodyPr/>
          <a:lstStyle/>
          <a:p>
            <a:r>
              <a:rPr lang="en-US" altLang="en-US" dirty="0" smtClean="0"/>
              <a:t>In </a:t>
            </a:r>
            <a:r>
              <a:rPr lang="en-US" altLang="en-US" dirty="0"/>
              <a:t>this lecture you will learn:</a:t>
            </a:r>
          </a:p>
          <a:p>
            <a:pPr lvl="1"/>
            <a:r>
              <a:rPr lang="fi-FI" dirty="0" err="1" smtClean="0"/>
              <a:t>View</a:t>
            </a:r>
            <a:r>
              <a:rPr lang="fi-FI" dirty="0" smtClean="0"/>
              <a:t> and </a:t>
            </a:r>
            <a:r>
              <a:rPr lang="fi-FI" dirty="0" err="1" smtClean="0"/>
              <a:t>Viewpoints</a:t>
            </a:r>
            <a:endParaRPr lang="fi-FI" dirty="0"/>
          </a:p>
          <a:p>
            <a:pPr lvl="2"/>
            <a:r>
              <a:rPr lang="fi-FI" dirty="0" smtClean="0"/>
              <a:t>And </a:t>
            </a:r>
            <a:r>
              <a:rPr lang="fi-FI" dirty="0" err="1" smtClean="0"/>
              <a:t>how</a:t>
            </a:r>
            <a:r>
              <a:rPr lang="fi-FI" dirty="0" smtClean="0"/>
              <a:t> to </a:t>
            </a:r>
            <a:r>
              <a:rPr lang="fi-FI" dirty="0" err="1" smtClean="0"/>
              <a:t>use</a:t>
            </a:r>
            <a:r>
              <a:rPr lang="fi-FI" dirty="0" smtClean="0"/>
              <a:t> UML to </a:t>
            </a:r>
            <a:r>
              <a:rPr lang="fi-FI" dirty="0" err="1" smtClean="0"/>
              <a:t>describe</a:t>
            </a:r>
            <a:r>
              <a:rPr lang="fi-FI" dirty="0" smtClean="0"/>
              <a:t> </a:t>
            </a:r>
            <a:r>
              <a:rPr lang="fi-FI" dirty="0" err="1" smtClean="0"/>
              <a:t>them</a:t>
            </a:r>
            <a:endParaRPr lang="fi-FI" dirty="0" smtClean="0"/>
          </a:p>
          <a:p>
            <a:pPr lvl="1"/>
            <a:r>
              <a:rPr lang="fi-FI" dirty="0" err="1" smtClean="0"/>
              <a:t>What</a:t>
            </a:r>
            <a:r>
              <a:rPr lang="fi-FI" dirty="0" smtClean="0"/>
              <a:t> </a:t>
            </a:r>
            <a:r>
              <a:rPr lang="fi-FI" dirty="0" err="1" smtClean="0"/>
              <a:t>are</a:t>
            </a:r>
            <a:r>
              <a:rPr lang="fi-FI" dirty="0" smtClean="0"/>
              <a:t> </a:t>
            </a:r>
            <a:r>
              <a:rPr lang="fi-FI" dirty="0" err="1" smtClean="0"/>
              <a:t>requirements</a:t>
            </a:r>
            <a:endParaRPr lang="fi-FI" dirty="0" smtClean="0"/>
          </a:p>
          <a:p>
            <a:pPr lvl="1"/>
            <a:r>
              <a:rPr lang="fi-FI" dirty="0" err="1" smtClean="0"/>
              <a:t>What</a:t>
            </a:r>
            <a:r>
              <a:rPr lang="fi-FI" dirty="0" smtClean="0"/>
              <a:t> is software </a:t>
            </a:r>
            <a:r>
              <a:rPr lang="fi-FI" dirty="0" err="1" smtClean="0"/>
              <a:t>quality</a:t>
            </a:r>
            <a:endParaRPr lang="fi-FI" dirty="0"/>
          </a:p>
          <a:p>
            <a:pPr lvl="1"/>
            <a:r>
              <a:rPr lang="fi-FI" dirty="0" err="1" smtClean="0"/>
              <a:t>What</a:t>
            </a:r>
            <a:r>
              <a:rPr lang="fi-FI" dirty="0" smtClean="0"/>
              <a:t> </a:t>
            </a:r>
            <a:r>
              <a:rPr lang="fi-FI" dirty="0" err="1" smtClean="0"/>
              <a:t>are</a:t>
            </a:r>
            <a:r>
              <a:rPr lang="fi-FI" dirty="0" smtClean="0"/>
              <a:t> </a:t>
            </a:r>
            <a:r>
              <a:rPr lang="fi-FI" dirty="0" err="1" smtClean="0"/>
              <a:t>quality-attributes</a:t>
            </a:r>
            <a:r>
              <a:rPr lang="fi-FI" dirty="0" smtClean="0"/>
              <a:t> (QA)?</a:t>
            </a:r>
          </a:p>
          <a:p>
            <a:pPr lvl="1"/>
            <a:r>
              <a:rPr lang="fi-FI" dirty="0" err="1" smtClean="0"/>
              <a:t>Relation</a:t>
            </a:r>
            <a:r>
              <a:rPr lang="fi-FI" dirty="0" smtClean="0"/>
              <a:t> </a:t>
            </a:r>
            <a:r>
              <a:rPr lang="fi-FI" dirty="0" err="1" smtClean="0"/>
              <a:t>between</a:t>
            </a:r>
            <a:r>
              <a:rPr lang="fi-FI" dirty="0" smtClean="0"/>
              <a:t> (QA) </a:t>
            </a:r>
            <a:r>
              <a:rPr lang="fi-FI" dirty="0" err="1" smtClean="0"/>
              <a:t>requirements</a:t>
            </a:r>
            <a:r>
              <a:rPr lang="fi-FI" dirty="0" smtClean="0"/>
              <a:t> &amp; software </a:t>
            </a:r>
            <a:r>
              <a:rPr lang="fi-FI" dirty="0" err="1" smtClean="0"/>
              <a:t>architecture</a:t>
            </a:r>
            <a:endParaRPr lang="fi-FI" dirty="0" smtClean="0"/>
          </a:p>
          <a:p>
            <a:pPr lvl="1"/>
            <a:r>
              <a:rPr lang="en-US" dirty="0" smtClean="0"/>
              <a:t>Main idea of ‘Architectural Style’</a:t>
            </a:r>
            <a:endParaRPr lang="en-US" dirty="0"/>
          </a:p>
        </p:txBody>
      </p:sp>
      <p:sp>
        <p:nvSpPr>
          <p:cNvPr id="4" name="Slide Number Placeholder 3"/>
          <p:cNvSpPr>
            <a:spLocks noGrp="1"/>
          </p:cNvSpPr>
          <p:nvPr>
            <p:ph type="sldNum" sz="quarter" idx="4294967295"/>
          </p:nvPr>
        </p:nvSpPr>
        <p:spPr>
          <a:xfrm>
            <a:off x="8739188" y="6489700"/>
            <a:ext cx="404812" cy="323850"/>
          </a:xfrm>
        </p:spPr>
        <p:txBody>
          <a:bodyPr/>
          <a:lstStyle/>
          <a:p>
            <a:pPr>
              <a:defRPr/>
            </a:pPr>
            <a:fld id="{D3849320-BEB5-49EA-BA63-E9B2300A7F39}" type="slidenum">
              <a:rPr lang="en-US" smtClean="0"/>
              <a:t>5</a:t>
            </a:fld>
            <a:endParaRPr lang="en-US"/>
          </a:p>
        </p:txBody>
      </p:sp>
    </p:spTree>
    <p:extLst>
      <p:ext uri="{BB962C8B-B14F-4D97-AF65-F5344CB8AC3E}">
        <p14:creationId xmlns:p14="http://schemas.microsoft.com/office/powerpoint/2010/main" val="149500781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533400" y="549275"/>
            <a:ext cx="7924800" cy="838200"/>
          </a:xfrm>
        </p:spPr>
        <p:txBody>
          <a:bodyPr/>
          <a:lstStyle/>
          <a:p>
            <a:r>
              <a:rPr lang="en-US" altLang="en-US" sz="3600" smtClean="0"/>
              <a:t>Examples of XFR: Reliability</a:t>
            </a:r>
            <a:endParaRPr lang="en-GB" altLang="en-US" sz="3600" smtClean="0"/>
          </a:p>
        </p:txBody>
      </p:sp>
      <p:sp>
        <p:nvSpPr>
          <p:cNvPr id="61443" name="Rectangle 3"/>
          <p:cNvSpPr>
            <a:spLocks noChangeArrowheads="1"/>
          </p:cNvSpPr>
          <p:nvPr/>
        </p:nvSpPr>
        <p:spPr bwMode="auto">
          <a:xfrm>
            <a:off x="611188" y="1292225"/>
            <a:ext cx="8210550" cy="516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sz="2400">
                <a:solidFill>
                  <a:schemeClr val="tx1"/>
                </a:solidFill>
                <a:latin typeface="Times New Roman" panose="02020603050405020304" pitchFamily="18" charset="0"/>
              </a:defRPr>
            </a:lvl1pPr>
            <a:lvl2pPr marL="914400" indent="-457200" eaLnBrk="0" hangingPunct="0">
              <a:defRPr sz="2400">
                <a:solidFill>
                  <a:schemeClr val="tx1"/>
                </a:solidFill>
                <a:latin typeface="Times New Roman" panose="02020603050405020304" pitchFamily="18" charset="0"/>
              </a:defRPr>
            </a:lvl2pPr>
            <a:lvl3pPr marL="1371600" indent="-4572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30000"/>
              </a:lnSpc>
            </a:pPr>
            <a:r>
              <a:rPr lang="en-US" altLang="en-US" sz="2000" smtClean="0">
                <a:solidFill>
                  <a:srgbClr val="000000"/>
                </a:solidFill>
                <a:latin typeface="Lucida Sans Unicode" panose="020B0602030504020204" pitchFamily="34" charset="0"/>
              </a:rPr>
              <a:t>Typically expressed in terms of</a:t>
            </a:r>
          </a:p>
          <a:p>
            <a:pPr>
              <a:lnSpc>
                <a:spcPct val="130000"/>
              </a:lnSpc>
            </a:pPr>
            <a:endParaRPr lang="en-US" altLang="en-US" sz="2000" smtClean="0">
              <a:solidFill>
                <a:srgbClr val="000000"/>
              </a:solidFill>
              <a:latin typeface="Lucida Sans Unicode" panose="020B0602030504020204" pitchFamily="34" charset="0"/>
            </a:endParaRPr>
          </a:p>
          <a:p>
            <a:pPr>
              <a:lnSpc>
                <a:spcPct val="130000"/>
              </a:lnSpc>
              <a:buFontTx/>
              <a:buChar char="•"/>
            </a:pPr>
            <a:r>
              <a:rPr lang="en-US" altLang="en-US" sz="2000" b="1" smtClean="0">
                <a:solidFill>
                  <a:srgbClr val="000000"/>
                </a:solidFill>
                <a:latin typeface="Lucida Sans Unicode" panose="020B0602030504020204" pitchFamily="34" charset="0"/>
              </a:rPr>
              <a:t>Mean Time Between Failures (MTBF)</a:t>
            </a:r>
          </a:p>
          <a:p>
            <a:pPr lvl="1">
              <a:lnSpc>
                <a:spcPct val="130000"/>
              </a:lnSpc>
              <a:buFontTx/>
              <a:buChar char="•"/>
            </a:pPr>
            <a:r>
              <a:rPr lang="en-US" altLang="en-US" sz="2000" smtClean="0">
                <a:solidFill>
                  <a:srgbClr val="000000"/>
                </a:solidFill>
                <a:latin typeface="Lucida Sans Unicode" panose="020B0602030504020204" pitchFamily="34" charset="0"/>
              </a:rPr>
              <a:t>Number of hours that pass before a component fails</a:t>
            </a:r>
          </a:p>
          <a:p>
            <a:pPr lvl="1">
              <a:lnSpc>
                <a:spcPct val="130000"/>
              </a:lnSpc>
              <a:buFontTx/>
              <a:buChar char="•"/>
            </a:pPr>
            <a:r>
              <a:rPr lang="en-US" altLang="en-US" sz="2000" smtClean="0">
                <a:solidFill>
                  <a:srgbClr val="000000"/>
                </a:solidFill>
                <a:latin typeface="Lucida Sans Unicode" panose="020B0602030504020204" pitchFamily="34" charset="0"/>
              </a:rPr>
              <a:t>E.g. 2 failures per million hours:</a:t>
            </a:r>
          </a:p>
          <a:p>
            <a:pPr lvl="2">
              <a:lnSpc>
                <a:spcPct val="130000"/>
              </a:lnSpc>
              <a:buFontTx/>
              <a:buChar char="•"/>
            </a:pPr>
            <a:r>
              <a:rPr lang="en-US" altLang="en-US" sz="2000" smtClean="0">
                <a:solidFill>
                  <a:srgbClr val="000000"/>
                </a:solidFill>
                <a:latin typeface="Lucida Sans Unicode" panose="020B0602030504020204" pitchFamily="34" charset="0"/>
              </a:rPr>
              <a:t>MTBF = 10</a:t>
            </a:r>
            <a:r>
              <a:rPr lang="en-US" altLang="en-US" sz="2000" baseline="30000" smtClean="0">
                <a:solidFill>
                  <a:srgbClr val="000000"/>
                </a:solidFill>
                <a:latin typeface="Lucida Sans Unicode" panose="020B0602030504020204" pitchFamily="34" charset="0"/>
              </a:rPr>
              <a:t>6 </a:t>
            </a:r>
            <a:r>
              <a:rPr lang="en-US" altLang="en-US" sz="2000" smtClean="0">
                <a:solidFill>
                  <a:srgbClr val="000000"/>
                </a:solidFill>
                <a:latin typeface="Lucida Sans Unicode" panose="020B0602030504020204" pitchFamily="34" charset="0"/>
              </a:rPr>
              <a:t>/ 2 = 0,5 * 10</a:t>
            </a:r>
            <a:r>
              <a:rPr lang="en-US" altLang="en-US" sz="2000" baseline="30000" smtClean="0">
                <a:solidFill>
                  <a:srgbClr val="000000"/>
                </a:solidFill>
                <a:latin typeface="Lucida Sans Unicode" panose="020B0602030504020204" pitchFamily="34" charset="0"/>
              </a:rPr>
              <a:t>6</a:t>
            </a:r>
            <a:r>
              <a:rPr lang="en-US" altLang="en-US" sz="2000" smtClean="0">
                <a:solidFill>
                  <a:srgbClr val="000000"/>
                </a:solidFill>
                <a:latin typeface="Lucida Sans Unicode" panose="020B0602030504020204" pitchFamily="34" charset="0"/>
              </a:rPr>
              <a:t> hr</a:t>
            </a:r>
          </a:p>
          <a:p>
            <a:pPr lvl="2">
              <a:lnSpc>
                <a:spcPct val="130000"/>
              </a:lnSpc>
              <a:buFontTx/>
              <a:buChar char="•"/>
            </a:pPr>
            <a:endParaRPr lang="en-US" altLang="en-US" sz="2000" smtClean="0">
              <a:solidFill>
                <a:srgbClr val="000000"/>
              </a:solidFill>
              <a:latin typeface="Lucida Sans Unicode" panose="020B0602030504020204" pitchFamily="34" charset="0"/>
            </a:endParaRPr>
          </a:p>
          <a:p>
            <a:pPr lvl="2">
              <a:lnSpc>
                <a:spcPct val="130000"/>
              </a:lnSpc>
              <a:buFontTx/>
              <a:buChar char="•"/>
            </a:pPr>
            <a:endParaRPr lang="en-US" altLang="en-US" sz="2000" baseline="30000" smtClean="0">
              <a:solidFill>
                <a:srgbClr val="000000"/>
              </a:solidFill>
              <a:latin typeface="Lucida Sans Unicode" panose="020B0602030504020204" pitchFamily="34" charset="0"/>
            </a:endParaRPr>
          </a:p>
          <a:p>
            <a:pPr>
              <a:lnSpc>
                <a:spcPct val="130000"/>
              </a:lnSpc>
              <a:buFontTx/>
              <a:buChar char="•"/>
            </a:pPr>
            <a:r>
              <a:rPr lang="en-US" altLang="en-US" sz="2000" b="1" smtClean="0">
                <a:solidFill>
                  <a:srgbClr val="000000"/>
                </a:solidFill>
                <a:latin typeface="Lucida Sans Unicode" panose="020B0602030504020204" pitchFamily="34" charset="0"/>
              </a:rPr>
              <a:t>Mean Time To Failure (MTTF)</a:t>
            </a:r>
          </a:p>
          <a:p>
            <a:pPr lvl="1">
              <a:lnSpc>
                <a:spcPct val="130000"/>
              </a:lnSpc>
              <a:buFontTx/>
              <a:buChar char="•"/>
            </a:pPr>
            <a:r>
              <a:rPr lang="en-US" altLang="en-US" sz="2000" smtClean="0">
                <a:solidFill>
                  <a:srgbClr val="000000"/>
                </a:solidFill>
                <a:latin typeface="Lucida Sans Unicode" panose="020B0602030504020204" pitchFamily="34" charset="0"/>
              </a:rPr>
              <a:t>Mean time expectec until the first failure of a system</a:t>
            </a:r>
          </a:p>
          <a:p>
            <a:pPr lvl="1">
              <a:lnSpc>
                <a:spcPct val="130000"/>
              </a:lnSpc>
              <a:buFontTx/>
              <a:buChar char="•"/>
            </a:pPr>
            <a:r>
              <a:rPr lang="en-US" altLang="en-US" sz="2000" smtClean="0">
                <a:solidFill>
                  <a:srgbClr val="000000"/>
                </a:solidFill>
                <a:latin typeface="Lucida Sans Unicode" panose="020B0602030504020204" pitchFamily="34" charset="0"/>
              </a:rPr>
              <a:t>Is a statistical value over a long period of time</a:t>
            </a:r>
          </a:p>
          <a:p>
            <a:pPr lvl="1">
              <a:lnSpc>
                <a:spcPct val="130000"/>
              </a:lnSpc>
              <a:buFontTx/>
              <a:buChar char="•"/>
            </a:pPr>
            <a:endParaRPr lang="en-US" altLang="en-US" sz="2000" smtClean="0">
              <a:solidFill>
                <a:srgbClr val="000000"/>
              </a:solidFill>
              <a:latin typeface="Lucida Sans Unicode" panose="020B0602030504020204" pitchFamily="34" charset="0"/>
            </a:endParaRPr>
          </a:p>
          <a:p>
            <a:pPr>
              <a:lnSpc>
                <a:spcPct val="130000"/>
              </a:lnSpc>
              <a:buFontTx/>
              <a:buChar char="•"/>
            </a:pPr>
            <a:r>
              <a:rPr lang="en-US" altLang="en-US" sz="2000" b="1" smtClean="0">
                <a:solidFill>
                  <a:srgbClr val="000000"/>
                </a:solidFill>
                <a:latin typeface="Lucida Sans Unicode" panose="020B0602030504020204" pitchFamily="34" charset="0"/>
              </a:rPr>
              <a:t>Mean Time To Repair (MTTR)</a:t>
            </a:r>
          </a:p>
        </p:txBody>
      </p:sp>
      <p:sp>
        <p:nvSpPr>
          <p:cNvPr id="61444" name="Text Box 4"/>
          <p:cNvSpPr txBox="1">
            <a:spLocks noChangeArrowheads="1"/>
          </p:cNvSpPr>
          <p:nvPr/>
        </p:nvSpPr>
        <p:spPr bwMode="auto">
          <a:xfrm>
            <a:off x="5724525" y="1916113"/>
            <a:ext cx="23828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smtClean="0">
                <a:solidFill>
                  <a:srgbClr val="000000"/>
                </a:solidFill>
                <a:latin typeface="Lucida Sans Unicode" panose="020B0602030504020204" pitchFamily="34" charset="0"/>
              </a:rPr>
              <a:t>for repairable systems</a:t>
            </a:r>
            <a:endParaRPr lang="en-GB" altLang="en-US" sz="1600" smtClean="0">
              <a:solidFill>
                <a:srgbClr val="000000"/>
              </a:solidFill>
              <a:latin typeface="Lucida Sans Unicode" panose="020B0602030504020204" pitchFamily="34" charset="0"/>
            </a:endParaRPr>
          </a:p>
        </p:txBody>
      </p:sp>
      <p:sp>
        <p:nvSpPr>
          <p:cNvPr id="61445" name="Text Box 5"/>
          <p:cNvSpPr txBox="1">
            <a:spLocks noChangeArrowheads="1"/>
          </p:cNvSpPr>
          <p:nvPr/>
        </p:nvSpPr>
        <p:spPr bwMode="auto">
          <a:xfrm>
            <a:off x="5292725" y="4076700"/>
            <a:ext cx="2911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smtClean="0">
                <a:solidFill>
                  <a:srgbClr val="000000"/>
                </a:solidFill>
                <a:latin typeface="Lucida Sans Unicode" panose="020B0602030504020204" pitchFamily="34" charset="0"/>
              </a:rPr>
              <a:t>For non-repairable systems</a:t>
            </a:r>
            <a:endParaRPr lang="en-GB" altLang="en-US" sz="1600" smtClean="0">
              <a:solidFill>
                <a:srgbClr val="000000"/>
              </a:solidFill>
              <a:latin typeface="Lucida Sans Unicode" panose="020B0602030504020204" pitchFamily="34" charset="0"/>
            </a:endParaRPr>
          </a:p>
        </p:txBody>
      </p:sp>
      <p:sp>
        <p:nvSpPr>
          <p:cNvPr id="61446" name="Rectangle 6"/>
          <p:cNvSpPr>
            <a:spLocks noChangeArrowheads="1"/>
          </p:cNvSpPr>
          <p:nvPr/>
        </p:nvSpPr>
        <p:spPr bwMode="auto">
          <a:xfrm>
            <a:off x="6659563" y="6092825"/>
            <a:ext cx="1397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1800" smtClean="0">
                <a:solidFill>
                  <a:srgbClr val="000000"/>
                </a:solidFill>
                <a:latin typeface="Lucida Sans Unicode" panose="020B0602030504020204" pitchFamily="34" charset="0"/>
              </a:rPr>
              <a:t>Availability</a:t>
            </a:r>
          </a:p>
        </p:txBody>
      </p:sp>
      <p:sp>
        <p:nvSpPr>
          <p:cNvPr id="61447"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DF8E896D-7955-45F6-A390-820A651B9BFF}" type="slidenum">
              <a:rPr lang="en-GB" altLang="en-US" sz="1600">
                <a:solidFill>
                  <a:srgbClr val="000000"/>
                </a:solidFill>
                <a:latin typeface="Calibri" panose="020F0502020204030204" pitchFamily="34" charset="0"/>
              </a:rPr>
              <a:pPr eaLnBrk="1" hangingPunct="1"/>
              <a:t>50</a:t>
            </a:fld>
            <a:endParaRPr lang="en-GB" altLang="en-US" sz="1600">
              <a:solidFill>
                <a:srgbClr val="000000"/>
              </a:solidFill>
              <a:latin typeface="Calibri" panose="020F0502020204030204" pitchFamily="34" charset="0"/>
            </a:endParaRPr>
          </a:p>
        </p:txBody>
      </p:sp>
    </p:spTree>
    <p:extLst>
      <p:ext uri="{BB962C8B-B14F-4D97-AF65-F5344CB8AC3E}">
        <p14:creationId xmlns:p14="http://schemas.microsoft.com/office/powerpoint/2010/main" val="2284888529"/>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smtClean="0"/>
              <a:t>Examples XFR: Maintainability</a:t>
            </a:r>
            <a:endParaRPr lang="en-GB" altLang="en-US" smtClean="0"/>
          </a:p>
        </p:txBody>
      </p:sp>
      <p:sp>
        <p:nvSpPr>
          <p:cNvPr id="62467" name="Rectangle 3"/>
          <p:cNvSpPr>
            <a:spLocks noChangeArrowheads="1"/>
          </p:cNvSpPr>
          <p:nvPr/>
        </p:nvSpPr>
        <p:spPr bwMode="auto">
          <a:xfrm>
            <a:off x="762000" y="1739900"/>
            <a:ext cx="77724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i="1" smtClean="0">
                <a:solidFill>
                  <a:srgbClr val="000000"/>
                </a:solidFill>
                <a:latin typeface="Lucida Sans Unicode" panose="020B0602030504020204" pitchFamily="34" charset="0"/>
              </a:rPr>
              <a:t>Maintainability</a:t>
            </a:r>
          </a:p>
          <a:p>
            <a:endParaRPr lang="en-US" altLang="en-US" i="1" smtClean="0">
              <a:solidFill>
                <a:srgbClr val="000000"/>
              </a:solidFill>
              <a:latin typeface="Lucida Sans Unicode" panose="020B0602030504020204" pitchFamily="34" charset="0"/>
            </a:endParaRPr>
          </a:p>
          <a:p>
            <a:r>
              <a:rPr lang="en-US" altLang="en-US" smtClean="0">
                <a:solidFill>
                  <a:srgbClr val="000000"/>
                </a:solidFill>
                <a:latin typeface="Lucida Sans Unicode" panose="020B0602030504020204" pitchFamily="34" charset="0"/>
              </a:rPr>
              <a:t>The average person time required to fix a category 3 defect (including testing and documentation upgrade) shall not exceed two person days.</a:t>
            </a:r>
          </a:p>
        </p:txBody>
      </p:sp>
      <p:sp>
        <p:nvSpPr>
          <p:cNvPr id="6246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A05A888-B290-4962-901B-4646CD5E53F4}" type="slidenum">
              <a:rPr lang="en-GB" altLang="en-US" sz="1600">
                <a:solidFill>
                  <a:srgbClr val="000000"/>
                </a:solidFill>
                <a:latin typeface="Calibri" panose="020F0502020204030204" pitchFamily="34" charset="0"/>
              </a:rPr>
              <a:pPr eaLnBrk="1" hangingPunct="1"/>
              <a:t>51</a:t>
            </a:fld>
            <a:endParaRPr lang="en-GB" altLang="en-US" sz="1600">
              <a:solidFill>
                <a:srgbClr val="000000"/>
              </a:solidFill>
              <a:latin typeface="Calibri" panose="020F0502020204030204" pitchFamily="34" charset="0"/>
            </a:endParaRPr>
          </a:p>
        </p:txBody>
      </p:sp>
    </p:spTree>
    <p:extLst>
      <p:ext uri="{BB962C8B-B14F-4D97-AF65-F5344CB8AC3E}">
        <p14:creationId xmlns:p14="http://schemas.microsoft.com/office/powerpoint/2010/main" val="2401795117"/>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685800" y="692150"/>
            <a:ext cx="7772400" cy="687388"/>
          </a:xfrm>
        </p:spPr>
        <p:txBody>
          <a:bodyPr/>
          <a:lstStyle/>
          <a:p>
            <a:r>
              <a:rPr lang="en-US" altLang="en-US" smtClean="0"/>
              <a:t>Constraints</a:t>
            </a:r>
          </a:p>
        </p:txBody>
      </p:sp>
      <p:sp>
        <p:nvSpPr>
          <p:cNvPr id="63491" name="Rectangle 3"/>
          <p:cNvSpPr>
            <a:spLocks noGrp="1" noChangeArrowheads="1"/>
          </p:cNvSpPr>
          <p:nvPr>
            <p:ph idx="1"/>
          </p:nvPr>
        </p:nvSpPr>
        <p:spPr>
          <a:xfrm>
            <a:off x="685800" y="1676400"/>
            <a:ext cx="7772400" cy="4419600"/>
          </a:xfrm>
        </p:spPr>
        <p:txBody>
          <a:bodyPr/>
          <a:lstStyle/>
          <a:p>
            <a:pPr lvl="1">
              <a:lnSpc>
                <a:spcPct val="90000"/>
              </a:lnSpc>
              <a:buFontTx/>
              <a:buNone/>
            </a:pPr>
            <a:r>
              <a:rPr lang="en-US" altLang="en-US" smtClean="0"/>
              <a:t>Constraints concerning </a:t>
            </a:r>
            <a:r>
              <a:rPr lang="en-GB" altLang="en-US" smtClean="0"/>
              <a:t>the </a:t>
            </a:r>
            <a:r>
              <a:rPr lang="en-GB" altLang="en-US" i="1" smtClean="0"/>
              <a:t>environment and technology</a:t>
            </a:r>
            <a:r>
              <a:rPr lang="en-GB" altLang="en-US" smtClean="0"/>
              <a:t> of the system.</a:t>
            </a:r>
          </a:p>
          <a:p>
            <a:pPr lvl="2" algn="just">
              <a:lnSpc>
                <a:spcPct val="90000"/>
              </a:lnSpc>
            </a:pPr>
            <a:r>
              <a:rPr lang="en-GB" altLang="en-US" smtClean="0"/>
              <a:t>Platform</a:t>
            </a:r>
          </a:p>
          <a:p>
            <a:pPr lvl="2" algn="just">
              <a:lnSpc>
                <a:spcPct val="90000"/>
              </a:lnSpc>
            </a:pPr>
            <a:r>
              <a:rPr lang="en-US" altLang="en-US" smtClean="0"/>
              <a:t>Technology to be used</a:t>
            </a:r>
            <a:r>
              <a:rPr lang="en-GB" altLang="en-US" smtClean="0"/>
              <a:t> </a:t>
            </a:r>
          </a:p>
          <a:p>
            <a:pPr lvl="2" algn="just">
              <a:lnSpc>
                <a:spcPct val="90000"/>
              </a:lnSpc>
            </a:pPr>
            <a:endParaRPr lang="en-GB" altLang="en-US" smtClean="0"/>
          </a:p>
          <a:p>
            <a:pPr lvl="1">
              <a:lnSpc>
                <a:spcPct val="90000"/>
              </a:lnSpc>
              <a:buFontTx/>
              <a:buNone/>
            </a:pPr>
            <a:r>
              <a:rPr lang="en-US" altLang="en-US" smtClean="0"/>
              <a:t>Constraints concerning the </a:t>
            </a:r>
            <a:r>
              <a:rPr lang="en-US" altLang="en-US" i="1" smtClean="0"/>
              <a:t>project plan and development methods</a:t>
            </a:r>
            <a:endParaRPr lang="en-US" altLang="en-US" smtClean="0"/>
          </a:p>
          <a:p>
            <a:pPr lvl="2">
              <a:lnSpc>
                <a:spcPct val="90000"/>
              </a:lnSpc>
            </a:pPr>
            <a:r>
              <a:rPr lang="en-GB" altLang="en-US" smtClean="0"/>
              <a:t>Development process (methodology) to be used</a:t>
            </a:r>
            <a:r>
              <a:rPr lang="en-US" altLang="en-US" smtClean="0"/>
              <a:t> </a:t>
            </a:r>
          </a:p>
          <a:p>
            <a:pPr lvl="2">
              <a:lnSpc>
                <a:spcPct val="90000"/>
              </a:lnSpc>
            </a:pPr>
            <a:r>
              <a:rPr lang="en-GB" altLang="en-US" smtClean="0"/>
              <a:t>Cost and delivery date</a:t>
            </a:r>
            <a:r>
              <a:rPr lang="en-US" altLang="en-US" smtClean="0"/>
              <a:t> </a:t>
            </a:r>
          </a:p>
          <a:p>
            <a:pPr lvl="3">
              <a:lnSpc>
                <a:spcPct val="90000"/>
              </a:lnSpc>
            </a:pPr>
            <a:r>
              <a:rPr lang="en-GB" altLang="en-US" smtClean="0"/>
              <a:t>Often put in contract or project plan instead</a:t>
            </a:r>
            <a:endParaRPr lang="en-US" altLang="en-US" smtClean="0"/>
          </a:p>
        </p:txBody>
      </p:sp>
    </p:spTree>
    <p:extLst>
      <p:ext uri="{BB962C8B-B14F-4D97-AF65-F5344CB8AC3E}">
        <p14:creationId xmlns:p14="http://schemas.microsoft.com/office/powerpoint/2010/main" val="23992426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685800" y="646113"/>
            <a:ext cx="7772400" cy="838200"/>
          </a:xfrm>
        </p:spPr>
        <p:txBody>
          <a:bodyPr/>
          <a:lstStyle/>
          <a:p>
            <a:r>
              <a:rPr lang="en-US" altLang="en-US" smtClean="0"/>
              <a:t>Constraints</a:t>
            </a:r>
          </a:p>
        </p:txBody>
      </p:sp>
      <p:sp>
        <p:nvSpPr>
          <p:cNvPr id="64515" name="Rectangle 3"/>
          <p:cNvSpPr>
            <a:spLocks noGrp="1" noChangeArrowheads="1"/>
          </p:cNvSpPr>
          <p:nvPr>
            <p:ph idx="1"/>
          </p:nvPr>
        </p:nvSpPr>
        <p:spPr>
          <a:xfrm>
            <a:off x="250825" y="1411288"/>
            <a:ext cx="8839200" cy="5186362"/>
          </a:xfrm>
        </p:spPr>
        <p:txBody>
          <a:bodyPr/>
          <a:lstStyle/>
          <a:p>
            <a:pPr>
              <a:lnSpc>
                <a:spcPct val="110000"/>
              </a:lnSpc>
              <a:buFontTx/>
              <a:buNone/>
            </a:pPr>
            <a:r>
              <a:rPr lang="en-GB" altLang="en-US" sz="2000" dirty="0" smtClean="0"/>
              <a:t>Constraint set restrictions on how the user requirements are to be implemented. </a:t>
            </a:r>
          </a:p>
          <a:p>
            <a:pPr>
              <a:lnSpc>
                <a:spcPct val="110000"/>
              </a:lnSpc>
            </a:pPr>
            <a:r>
              <a:rPr lang="en-GB" altLang="en-US" sz="2000" b="1" dirty="0" smtClean="0"/>
              <a:t>Interface Requirements</a:t>
            </a:r>
            <a:r>
              <a:rPr lang="en-GB" altLang="en-US" sz="2000" dirty="0" smtClean="0"/>
              <a:t>. </a:t>
            </a:r>
            <a:br>
              <a:rPr lang="en-GB" altLang="en-US" sz="2000" dirty="0" smtClean="0"/>
            </a:br>
            <a:r>
              <a:rPr lang="en-US" altLang="en-US" sz="2000" dirty="0" smtClean="0"/>
              <a:t>	</a:t>
            </a:r>
            <a:r>
              <a:rPr lang="en-GB" altLang="en-US" sz="2000" dirty="0" smtClean="0"/>
              <a:t>How external interfaces with other systems must be done.  </a:t>
            </a:r>
          </a:p>
          <a:p>
            <a:pPr>
              <a:lnSpc>
                <a:spcPct val="110000"/>
              </a:lnSpc>
            </a:pPr>
            <a:r>
              <a:rPr lang="en-GB" altLang="en-US" sz="2000" b="1" dirty="0" smtClean="0"/>
              <a:t>Communication Interfaces</a:t>
            </a:r>
            <a:r>
              <a:rPr lang="en-GB" altLang="en-US" sz="2000" dirty="0" smtClean="0"/>
              <a:t>. </a:t>
            </a:r>
            <a:br>
              <a:rPr lang="en-GB" altLang="en-US" sz="2000" dirty="0" smtClean="0"/>
            </a:br>
            <a:r>
              <a:rPr lang="en-US" altLang="en-US" sz="2000" dirty="0" smtClean="0"/>
              <a:t>	</a:t>
            </a:r>
            <a:r>
              <a:rPr lang="en-GB" altLang="en-US" sz="2000" dirty="0" smtClean="0"/>
              <a:t>The networks and protocols to be used. </a:t>
            </a:r>
          </a:p>
          <a:p>
            <a:pPr>
              <a:lnSpc>
                <a:spcPct val="110000"/>
              </a:lnSpc>
            </a:pPr>
            <a:r>
              <a:rPr lang="en-GB" altLang="en-US" sz="2000" b="1" dirty="0" smtClean="0"/>
              <a:t>Hardware Interfaces</a:t>
            </a:r>
            <a:r>
              <a:rPr lang="en-GB" altLang="en-US" sz="2000" dirty="0" smtClean="0"/>
              <a:t>. </a:t>
            </a:r>
            <a:br>
              <a:rPr lang="en-GB" altLang="en-US" sz="2000" dirty="0" smtClean="0"/>
            </a:br>
            <a:r>
              <a:rPr lang="en-US" altLang="en-US" sz="2000" dirty="0" smtClean="0"/>
              <a:t>	</a:t>
            </a:r>
            <a:r>
              <a:rPr lang="en-GB" altLang="en-US" sz="2000" dirty="0" smtClean="0"/>
              <a:t>The computer hardware the software is to execute on. </a:t>
            </a:r>
          </a:p>
          <a:p>
            <a:pPr>
              <a:lnSpc>
                <a:spcPct val="110000"/>
              </a:lnSpc>
            </a:pPr>
            <a:r>
              <a:rPr lang="en-GB" altLang="en-US" sz="2000" b="1" dirty="0" smtClean="0"/>
              <a:t>Software Interfaces</a:t>
            </a:r>
            <a:r>
              <a:rPr lang="en-GB" altLang="en-US" sz="2000" dirty="0" smtClean="0"/>
              <a:t>. </a:t>
            </a:r>
            <a:br>
              <a:rPr lang="en-GB" altLang="en-US" sz="2000" dirty="0" smtClean="0"/>
            </a:br>
            <a:r>
              <a:rPr lang="en-US" altLang="en-US" sz="2000" dirty="0" smtClean="0"/>
              <a:t>	</a:t>
            </a:r>
            <a:r>
              <a:rPr lang="en-GB" altLang="en-US" sz="2000" dirty="0" smtClean="0"/>
              <a:t>How the software should be compatible with other software: </a:t>
            </a:r>
            <a:r>
              <a:rPr lang="en-US" altLang="en-US" sz="2000" dirty="0" smtClean="0"/>
              <a:t>	</a:t>
            </a:r>
            <a:r>
              <a:rPr lang="en-GB" altLang="en-US" sz="2000" dirty="0" smtClean="0"/>
              <a:t>applications, 	compilers, operating systems, programming languages, database 	management systems. </a:t>
            </a:r>
          </a:p>
          <a:p>
            <a:pPr>
              <a:lnSpc>
                <a:spcPct val="110000"/>
              </a:lnSpc>
            </a:pPr>
            <a:r>
              <a:rPr lang="en-GB" altLang="en-US" sz="2000" b="1" dirty="0" smtClean="0"/>
              <a:t>User Interfaces</a:t>
            </a:r>
            <a:r>
              <a:rPr lang="en-GB" altLang="en-US" sz="2000" dirty="0" smtClean="0"/>
              <a:t>. </a:t>
            </a:r>
            <a:br>
              <a:rPr lang="en-GB" altLang="en-US" sz="2000" dirty="0" smtClean="0"/>
            </a:br>
            <a:r>
              <a:rPr lang="en-US" altLang="en-US" sz="2000" dirty="0" smtClean="0"/>
              <a:t>	</a:t>
            </a:r>
            <a:r>
              <a:rPr lang="en-GB" altLang="en-US" sz="2000" dirty="0" smtClean="0"/>
              <a:t>Style, format, messages</a:t>
            </a:r>
            <a:endParaRPr lang="en-US" altLang="en-US" sz="2000" dirty="0" smtClean="0"/>
          </a:p>
        </p:txBody>
      </p:sp>
    </p:spTree>
    <p:extLst>
      <p:ext uri="{BB962C8B-B14F-4D97-AF65-F5344CB8AC3E}">
        <p14:creationId xmlns:p14="http://schemas.microsoft.com/office/powerpoint/2010/main" val="6602754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79388" y="620713"/>
            <a:ext cx="8929687" cy="936625"/>
          </a:xfrm>
        </p:spPr>
        <p:txBody>
          <a:bodyPr/>
          <a:lstStyle/>
          <a:p>
            <a:r>
              <a:rPr lang="en-US" altLang="en-US" sz="3600" dirty="0" smtClean="0"/>
              <a:t>Requirements on</a:t>
            </a:r>
            <a:r>
              <a:rPr lang="en-GB" altLang="en-US" sz="3600" dirty="0" smtClean="0"/>
              <a:t> Requirements</a:t>
            </a:r>
            <a:r>
              <a:rPr lang="en-US" altLang="en-US" sz="3600" dirty="0" smtClean="0"/>
              <a:t> (3)</a:t>
            </a:r>
          </a:p>
        </p:txBody>
      </p:sp>
      <p:pic>
        <p:nvPicPr>
          <p:cNvPr id="67587" name="Picture 6" descr="owl"/>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443663" y="1700213"/>
            <a:ext cx="1885950" cy="1971675"/>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0164" name="Text Box 4"/>
          <p:cNvSpPr txBox="1">
            <a:spLocks noChangeArrowheads="1"/>
          </p:cNvSpPr>
          <p:nvPr/>
        </p:nvSpPr>
        <p:spPr bwMode="auto">
          <a:xfrm>
            <a:off x="539750" y="1619250"/>
            <a:ext cx="8153400" cy="4598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tabLst>
                <a:tab pos="571500" algn="l"/>
              </a:tabLst>
              <a:defRPr sz="2400">
                <a:solidFill>
                  <a:schemeClr val="tx1"/>
                </a:solidFill>
                <a:latin typeface="Times New Roman" panose="02020603050405020304" pitchFamily="18" charset="0"/>
              </a:defRPr>
            </a:lvl1pPr>
            <a:lvl2pPr marL="571500" eaLnBrk="0" hangingPunct="0">
              <a:tabLst>
                <a:tab pos="571500" algn="l"/>
              </a:tabLst>
              <a:defRPr sz="2400">
                <a:solidFill>
                  <a:schemeClr val="tx1"/>
                </a:solidFill>
                <a:latin typeface="Times New Roman" panose="02020603050405020304" pitchFamily="18" charset="0"/>
              </a:defRPr>
            </a:lvl2pPr>
            <a:lvl3pPr marL="1143000" indent="-228600" eaLnBrk="0" hangingPunct="0">
              <a:tabLst>
                <a:tab pos="571500" algn="l"/>
              </a:tabLst>
              <a:defRPr sz="2400">
                <a:solidFill>
                  <a:schemeClr val="tx1"/>
                </a:solidFill>
                <a:latin typeface="Times New Roman" panose="02020603050405020304" pitchFamily="18" charset="0"/>
              </a:defRPr>
            </a:lvl3pPr>
            <a:lvl4pPr marL="1600200" indent="-228600" eaLnBrk="0" hangingPunct="0">
              <a:tabLst>
                <a:tab pos="571500" algn="l"/>
              </a:tabLst>
              <a:defRPr sz="2400">
                <a:solidFill>
                  <a:schemeClr val="tx1"/>
                </a:solidFill>
                <a:latin typeface="Times New Roman" panose="02020603050405020304" pitchFamily="18" charset="0"/>
              </a:defRPr>
            </a:lvl4pPr>
            <a:lvl5pPr marL="2057400" indent="-228600" eaLnBrk="0" hangingPunct="0">
              <a:tabLst>
                <a:tab pos="5715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5715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5715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5715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571500" algn="l"/>
              </a:tabLst>
              <a:defRPr sz="2400">
                <a:solidFill>
                  <a:schemeClr val="tx1"/>
                </a:solidFill>
                <a:latin typeface="Times New Roman" panose="02020603050405020304" pitchFamily="18" charset="0"/>
              </a:defRPr>
            </a:lvl9pPr>
          </a:lstStyle>
          <a:p>
            <a:pPr>
              <a:spcBef>
                <a:spcPct val="30000"/>
              </a:spcBef>
            </a:pPr>
            <a:r>
              <a:rPr lang="en-US" altLang="en-US" b="1" dirty="0" smtClean="0">
                <a:solidFill>
                  <a:srgbClr val="000000"/>
                </a:solidFill>
                <a:latin typeface="Calibri" panose="020F0502020204030204" pitchFamily="34" charset="0"/>
                <a:cs typeface="Calibri" panose="020F0502020204030204" pitchFamily="34" charset="0"/>
              </a:rPr>
              <a:t>S	Specific</a:t>
            </a:r>
          </a:p>
          <a:p>
            <a:pPr lvl="1">
              <a:spcBef>
                <a:spcPct val="20000"/>
              </a:spcBef>
            </a:pPr>
            <a:r>
              <a:rPr lang="en-US" altLang="en-US" dirty="0" smtClean="0">
                <a:solidFill>
                  <a:srgbClr val="000000"/>
                </a:solidFill>
                <a:latin typeface="Calibri" panose="020F0502020204030204" pitchFamily="34" charset="0"/>
                <a:cs typeface="Calibri" panose="020F0502020204030204" pitchFamily="34" charset="0"/>
              </a:rPr>
              <a:t>To-the-point, precise</a:t>
            </a:r>
          </a:p>
          <a:p>
            <a:pPr>
              <a:spcBef>
                <a:spcPct val="30000"/>
              </a:spcBef>
            </a:pPr>
            <a:r>
              <a:rPr lang="en-US" altLang="en-US" b="1" dirty="0" smtClean="0">
                <a:solidFill>
                  <a:srgbClr val="000000"/>
                </a:solidFill>
                <a:latin typeface="Calibri" panose="020F0502020204030204" pitchFamily="34" charset="0"/>
                <a:cs typeface="Calibri" panose="020F0502020204030204" pitchFamily="34" charset="0"/>
              </a:rPr>
              <a:t>M	Measurable</a:t>
            </a:r>
            <a:endParaRPr lang="en-US" altLang="en-US" dirty="0" smtClean="0">
              <a:solidFill>
                <a:srgbClr val="000000"/>
              </a:solidFill>
              <a:latin typeface="Calibri" panose="020F0502020204030204" pitchFamily="34" charset="0"/>
              <a:cs typeface="Calibri" panose="020F0502020204030204" pitchFamily="34" charset="0"/>
            </a:endParaRPr>
          </a:p>
          <a:p>
            <a:pPr lvl="1">
              <a:spcBef>
                <a:spcPct val="20000"/>
              </a:spcBef>
            </a:pPr>
            <a:r>
              <a:rPr lang="en-US" altLang="en-US" dirty="0" smtClean="0">
                <a:solidFill>
                  <a:srgbClr val="000000"/>
                </a:solidFill>
                <a:latin typeface="Calibri" panose="020F0502020204030204" pitchFamily="34" charset="0"/>
                <a:cs typeface="Calibri" panose="020F0502020204030204" pitchFamily="34" charset="0"/>
              </a:rPr>
              <a:t>Quantifiable and verifiable</a:t>
            </a:r>
          </a:p>
          <a:p>
            <a:pPr>
              <a:spcBef>
                <a:spcPct val="30000"/>
              </a:spcBef>
            </a:pPr>
            <a:r>
              <a:rPr lang="en-US" altLang="en-US" b="1" dirty="0" smtClean="0">
                <a:solidFill>
                  <a:srgbClr val="000000"/>
                </a:solidFill>
                <a:latin typeface="Calibri" panose="020F0502020204030204" pitchFamily="34" charset="0"/>
                <a:cs typeface="Calibri" panose="020F0502020204030204" pitchFamily="34" charset="0"/>
              </a:rPr>
              <a:t>A	Acceptable</a:t>
            </a:r>
            <a:r>
              <a:rPr lang="en-US" altLang="en-US" dirty="0" smtClean="0">
                <a:solidFill>
                  <a:srgbClr val="000000"/>
                </a:solidFill>
                <a:latin typeface="Calibri" panose="020F0502020204030204" pitchFamily="34" charset="0"/>
                <a:cs typeface="Calibri" panose="020F0502020204030204" pitchFamily="34" charset="0"/>
              </a:rPr>
              <a:t> (to the stakeholders)</a:t>
            </a:r>
          </a:p>
          <a:p>
            <a:pPr lvl="1">
              <a:spcBef>
                <a:spcPct val="20000"/>
              </a:spcBef>
            </a:pPr>
            <a:r>
              <a:rPr lang="en-US" altLang="en-US" dirty="0" smtClean="0">
                <a:solidFill>
                  <a:srgbClr val="000000"/>
                </a:solidFill>
                <a:latin typeface="Calibri" panose="020F0502020204030204" pitchFamily="34" charset="0"/>
                <a:cs typeface="Calibri" panose="020F0502020204030204" pitchFamily="34" charset="0"/>
              </a:rPr>
              <a:t>Accessible, understandable (for the user)</a:t>
            </a:r>
          </a:p>
          <a:p>
            <a:pPr lvl="1">
              <a:spcBef>
                <a:spcPct val="20000"/>
              </a:spcBef>
            </a:pPr>
            <a:r>
              <a:rPr lang="en-US" altLang="en-US" dirty="0" smtClean="0">
                <a:solidFill>
                  <a:srgbClr val="000000"/>
                </a:solidFill>
                <a:latin typeface="Calibri" panose="020F0502020204030204" pitchFamily="34" charset="0"/>
                <a:cs typeface="Calibri" panose="020F0502020204030204" pitchFamily="34" charset="0"/>
              </a:rPr>
              <a:t>Achievable (technically/planning/economically)</a:t>
            </a:r>
          </a:p>
          <a:p>
            <a:pPr>
              <a:spcBef>
                <a:spcPct val="30000"/>
              </a:spcBef>
            </a:pPr>
            <a:r>
              <a:rPr lang="en-US" altLang="en-US" b="1" dirty="0" smtClean="0">
                <a:solidFill>
                  <a:srgbClr val="000000"/>
                </a:solidFill>
                <a:latin typeface="Calibri" panose="020F0502020204030204" pitchFamily="34" charset="0"/>
                <a:cs typeface="Calibri" panose="020F0502020204030204" pitchFamily="34" charset="0"/>
              </a:rPr>
              <a:t>R	Realistic</a:t>
            </a:r>
          </a:p>
          <a:p>
            <a:pPr lvl="1">
              <a:spcBef>
                <a:spcPct val="20000"/>
              </a:spcBef>
            </a:pPr>
            <a:r>
              <a:rPr lang="en-US" altLang="en-US" dirty="0" smtClean="0">
                <a:solidFill>
                  <a:srgbClr val="000000"/>
                </a:solidFill>
                <a:latin typeface="Calibri" panose="020F0502020204030204" pitchFamily="34" charset="0"/>
                <a:cs typeface="Calibri" panose="020F0502020204030204" pitchFamily="34" charset="0"/>
              </a:rPr>
              <a:t>Deducible to the real business drivers</a:t>
            </a:r>
          </a:p>
          <a:p>
            <a:pPr>
              <a:spcBef>
                <a:spcPct val="30000"/>
              </a:spcBef>
            </a:pPr>
            <a:r>
              <a:rPr lang="en-US" altLang="en-US" b="1" dirty="0" smtClean="0">
                <a:solidFill>
                  <a:srgbClr val="000000"/>
                </a:solidFill>
                <a:latin typeface="Calibri" panose="020F0502020204030204" pitchFamily="34" charset="0"/>
                <a:cs typeface="Calibri" panose="020F0502020204030204" pitchFamily="34" charset="0"/>
              </a:rPr>
              <a:t>T	Testable</a:t>
            </a:r>
          </a:p>
        </p:txBody>
      </p:sp>
    </p:spTree>
    <p:extLst>
      <p:ext uri="{BB962C8B-B14F-4D97-AF65-F5344CB8AC3E}">
        <p14:creationId xmlns:p14="http://schemas.microsoft.com/office/powerpoint/2010/main" val="1573218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016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2016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2016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20164">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016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22016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220164">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2016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220164">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22016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4"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Quality</a:t>
            </a:r>
            <a:r>
              <a:rPr lang="sv-SE" dirty="0"/>
              <a:t> </a:t>
            </a:r>
            <a:r>
              <a:rPr lang="sv-SE" dirty="0" err="1" smtClean="0"/>
              <a:t>Requirements</a:t>
            </a:r>
            <a:r>
              <a:rPr lang="sv-SE" dirty="0" smtClean="0"/>
              <a:t> for </a:t>
            </a:r>
            <a:r>
              <a:rPr lang="sv-SE" dirty="0"/>
              <a:t>SOLA</a:t>
            </a:r>
            <a:endParaRPr lang="en-US" dirty="0"/>
          </a:p>
        </p:txBody>
      </p:sp>
      <p:sp>
        <p:nvSpPr>
          <p:cNvPr id="4" name="Slide Number Placeholder 3"/>
          <p:cNvSpPr>
            <a:spLocks noGrp="1"/>
          </p:cNvSpPr>
          <p:nvPr>
            <p:ph type="sldNum" sz="quarter" idx="4294967295"/>
          </p:nvPr>
        </p:nvSpPr>
        <p:spPr>
          <a:xfrm>
            <a:off x="8604448" y="6489104"/>
            <a:ext cx="405408" cy="324272"/>
          </a:xfrm>
          <a:prstGeom prst="rect">
            <a:avLst/>
          </a:prstGeom>
        </p:spPr>
        <p:txBody>
          <a:bodyPr/>
          <a:lstStyle/>
          <a:p>
            <a:pPr>
              <a:defRPr/>
            </a:pPr>
            <a:fld id="{D3849320-BEB5-49EA-BA63-E9B2300A7F39}" type="slidenum">
              <a:rPr lang="en-US" smtClean="0"/>
              <a:t>55</a:t>
            </a:fld>
            <a:endParaRPr lang="en-US"/>
          </a:p>
        </p:txBody>
      </p:sp>
      <p:graphicFrame>
        <p:nvGraphicFramePr>
          <p:cNvPr id="5" name="Table 4"/>
          <p:cNvGraphicFramePr>
            <a:graphicFrameLocks noGrp="1"/>
          </p:cNvGraphicFramePr>
          <p:nvPr>
            <p:extLst/>
          </p:nvPr>
        </p:nvGraphicFramePr>
        <p:xfrm>
          <a:off x="395536" y="2060848"/>
          <a:ext cx="8352928" cy="2773680"/>
        </p:xfrm>
        <a:graphic>
          <a:graphicData uri="http://schemas.openxmlformats.org/drawingml/2006/table">
            <a:tbl>
              <a:tblPr firstRow="1" firstCol="1" bandRow="1" bandCol="1">
                <a:tableStyleId>{5C22544A-7EE6-4342-B048-85BDC9FD1C3A}</a:tableStyleId>
              </a:tblPr>
              <a:tblGrid>
                <a:gridCol w="1152128"/>
                <a:gridCol w="6264696"/>
                <a:gridCol w="936104"/>
              </a:tblGrid>
              <a:tr h="0">
                <a:tc>
                  <a:txBody>
                    <a:bodyPr/>
                    <a:lstStyle/>
                    <a:p>
                      <a:pPr>
                        <a:spcBef>
                          <a:spcPts val="600"/>
                        </a:spcBef>
                        <a:spcAft>
                          <a:spcPts val="600"/>
                        </a:spcAft>
                        <a:tabLst>
                          <a:tab pos="1163320" algn="l"/>
                        </a:tabLst>
                      </a:pPr>
                      <a:r>
                        <a:rPr lang="en-GB" sz="1600" dirty="0">
                          <a:solidFill>
                            <a:schemeClr val="tx1"/>
                          </a:solidFill>
                          <a:effectLst/>
                        </a:rPr>
                        <a:t>Identifier</a:t>
                      </a:r>
                      <a:endParaRPr lang="en-US" sz="1600" dirty="0">
                        <a:solidFill>
                          <a:schemeClr val="tx1"/>
                        </a:solidFill>
                        <a:effectLst/>
                        <a:latin typeface="Garamond"/>
                        <a:ea typeface="Times New Roman"/>
                        <a:cs typeface="Times New Roman"/>
                      </a:endParaRPr>
                    </a:p>
                  </a:txBody>
                  <a:tcPr marL="68580" marR="68580" marT="0" marB="0"/>
                </a:tc>
                <a:tc>
                  <a:txBody>
                    <a:bodyPr/>
                    <a:lstStyle/>
                    <a:p>
                      <a:pPr>
                        <a:spcBef>
                          <a:spcPts val="600"/>
                        </a:spcBef>
                        <a:spcAft>
                          <a:spcPts val="600"/>
                        </a:spcAft>
                        <a:tabLst>
                          <a:tab pos="1163320" algn="l"/>
                        </a:tabLst>
                      </a:pPr>
                      <a:r>
                        <a:rPr lang="en-GB" sz="1600" dirty="0">
                          <a:solidFill>
                            <a:schemeClr val="tx1"/>
                          </a:solidFill>
                          <a:effectLst/>
                        </a:rPr>
                        <a:t>Feature </a:t>
                      </a:r>
                      <a:r>
                        <a:rPr lang="en-GB" sz="1600" dirty="0" smtClean="0">
                          <a:solidFill>
                            <a:schemeClr val="tx1"/>
                          </a:solidFill>
                          <a:effectLst/>
                        </a:rPr>
                        <a:t>Description</a:t>
                      </a:r>
                    </a:p>
                    <a:p>
                      <a:pPr>
                        <a:spcBef>
                          <a:spcPts val="600"/>
                        </a:spcBef>
                        <a:spcAft>
                          <a:spcPts val="600"/>
                        </a:spcAft>
                        <a:tabLst>
                          <a:tab pos="1163320" algn="l"/>
                        </a:tabLst>
                      </a:pPr>
                      <a:endParaRPr lang="en-US" sz="800" dirty="0">
                        <a:solidFill>
                          <a:schemeClr val="tx1"/>
                        </a:solidFill>
                        <a:effectLst/>
                        <a:latin typeface="Garamond"/>
                        <a:ea typeface="Times New Roman"/>
                        <a:cs typeface="Times New Roman"/>
                      </a:endParaRPr>
                    </a:p>
                  </a:txBody>
                  <a:tcPr marL="68580" marR="68580" marT="0" marB="0"/>
                </a:tc>
                <a:tc>
                  <a:txBody>
                    <a:bodyPr/>
                    <a:lstStyle/>
                    <a:p>
                      <a:pPr algn="ctr">
                        <a:spcBef>
                          <a:spcPts val="600"/>
                        </a:spcBef>
                        <a:spcAft>
                          <a:spcPts val="600"/>
                        </a:spcAft>
                        <a:tabLst>
                          <a:tab pos="1163320" algn="l"/>
                        </a:tabLst>
                      </a:pPr>
                      <a:r>
                        <a:rPr lang="en-GB" sz="1600">
                          <a:solidFill>
                            <a:schemeClr val="tx1"/>
                          </a:solidFill>
                          <a:effectLst/>
                        </a:rPr>
                        <a:t>Priority</a:t>
                      </a:r>
                      <a:endParaRPr lang="en-US" sz="1600">
                        <a:solidFill>
                          <a:schemeClr val="tx1"/>
                        </a:solidFill>
                        <a:effectLst/>
                        <a:latin typeface="Garamond"/>
                        <a:ea typeface="Times New Roman"/>
                        <a:cs typeface="Times New Roman"/>
                      </a:endParaRPr>
                    </a:p>
                  </a:txBody>
                  <a:tcPr marL="68580" marR="68580" marT="0" marB="0"/>
                </a:tc>
              </a:tr>
              <a:tr h="0">
                <a:tc>
                  <a:txBody>
                    <a:bodyPr/>
                    <a:lstStyle/>
                    <a:p>
                      <a:pPr marL="0" lvl="0" indent="0">
                        <a:spcBef>
                          <a:spcPts val="600"/>
                        </a:spcBef>
                        <a:spcAft>
                          <a:spcPts val="600"/>
                        </a:spcAft>
                        <a:buFont typeface="+mj-lt"/>
                        <a:buNone/>
                        <a:tabLst>
                          <a:tab pos="1163320" algn="l"/>
                        </a:tabLst>
                      </a:pPr>
                      <a:r>
                        <a:rPr lang="en-GB" sz="1600" dirty="0" smtClean="0">
                          <a:solidFill>
                            <a:schemeClr val="tx1"/>
                          </a:solidFill>
                          <a:effectLst/>
                        </a:rPr>
                        <a:t>QL-1</a:t>
                      </a:r>
                      <a:r>
                        <a:rPr lang="en-GB" sz="1600" dirty="0">
                          <a:solidFill>
                            <a:schemeClr val="tx1"/>
                          </a:solidFill>
                          <a:effectLst/>
                        </a:rPr>
                        <a:t> </a:t>
                      </a:r>
                      <a:endParaRPr lang="en-US" sz="1600" dirty="0">
                        <a:solidFill>
                          <a:schemeClr val="tx1"/>
                        </a:solidFill>
                        <a:effectLst/>
                        <a:latin typeface="Garamond"/>
                        <a:ea typeface="Times New Roman"/>
                        <a:cs typeface="Times New Roman"/>
                      </a:endParaRPr>
                    </a:p>
                  </a:txBody>
                  <a:tcPr marL="68580" marR="68580" marT="0" marB="0"/>
                </a:tc>
                <a:tc>
                  <a:txBody>
                    <a:bodyPr/>
                    <a:lstStyle/>
                    <a:p>
                      <a:pPr>
                        <a:spcBef>
                          <a:spcPts val="600"/>
                        </a:spcBef>
                        <a:spcAft>
                          <a:spcPts val="600"/>
                        </a:spcAft>
                        <a:tabLst>
                          <a:tab pos="1163320" algn="l"/>
                        </a:tabLst>
                      </a:pPr>
                      <a:r>
                        <a:rPr lang="en-GB" sz="1600" dirty="0">
                          <a:solidFill>
                            <a:schemeClr val="tx1"/>
                          </a:solidFill>
                          <a:effectLst/>
                        </a:rPr>
                        <a:t>The system will capable of supporting multiple languages and compatible with Unicode 3.0+ and UTF-8 encoding. </a:t>
                      </a:r>
                      <a:endParaRPr lang="en-GB" sz="1600" dirty="0" smtClean="0">
                        <a:solidFill>
                          <a:schemeClr val="tx1"/>
                        </a:solidFill>
                        <a:effectLst/>
                      </a:endParaRPr>
                    </a:p>
                    <a:p>
                      <a:pPr>
                        <a:spcBef>
                          <a:spcPts val="600"/>
                        </a:spcBef>
                        <a:spcAft>
                          <a:spcPts val="600"/>
                        </a:spcAft>
                        <a:tabLst>
                          <a:tab pos="1163320" algn="l"/>
                        </a:tabLst>
                      </a:pPr>
                      <a:endParaRPr lang="en-US" sz="1600" dirty="0">
                        <a:solidFill>
                          <a:schemeClr val="tx1"/>
                        </a:solidFill>
                        <a:effectLst/>
                        <a:latin typeface="Garamond"/>
                        <a:ea typeface="Times New Roman"/>
                        <a:cs typeface="Times New Roman"/>
                      </a:endParaRPr>
                    </a:p>
                  </a:txBody>
                  <a:tcPr marL="68580" marR="68580" marT="0" marB="0"/>
                </a:tc>
                <a:tc>
                  <a:txBody>
                    <a:bodyPr/>
                    <a:lstStyle/>
                    <a:p>
                      <a:pPr algn="ctr">
                        <a:spcBef>
                          <a:spcPts val="600"/>
                        </a:spcBef>
                        <a:spcAft>
                          <a:spcPts val="600"/>
                        </a:spcAft>
                        <a:tabLst>
                          <a:tab pos="1163320" algn="l"/>
                        </a:tabLst>
                      </a:pPr>
                      <a:r>
                        <a:rPr lang="en-GB" sz="1600">
                          <a:solidFill>
                            <a:schemeClr val="tx1"/>
                          </a:solidFill>
                          <a:effectLst/>
                        </a:rPr>
                        <a:t>10</a:t>
                      </a:r>
                      <a:endParaRPr lang="en-US" sz="1600">
                        <a:solidFill>
                          <a:schemeClr val="tx1"/>
                        </a:solidFill>
                        <a:effectLst/>
                        <a:latin typeface="Garamond"/>
                        <a:ea typeface="Times New Roman"/>
                        <a:cs typeface="Times New Roman"/>
                      </a:endParaRPr>
                    </a:p>
                  </a:txBody>
                  <a:tcPr marL="68580" marR="68580" marT="0" marB="0"/>
                </a:tc>
              </a:tr>
              <a:tr h="0">
                <a:tc>
                  <a:txBody>
                    <a:bodyPr/>
                    <a:lstStyle/>
                    <a:p>
                      <a:pPr marL="0" lvl="0" indent="0">
                        <a:spcBef>
                          <a:spcPts val="600"/>
                        </a:spcBef>
                        <a:spcAft>
                          <a:spcPts val="600"/>
                        </a:spcAft>
                        <a:buFont typeface="+mj-lt"/>
                        <a:buNone/>
                        <a:tabLst>
                          <a:tab pos="1163320" algn="l"/>
                        </a:tabLst>
                      </a:pPr>
                      <a:r>
                        <a:rPr lang="en-GB" sz="1600" dirty="0" smtClean="0">
                          <a:solidFill>
                            <a:schemeClr val="tx1"/>
                          </a:solidFill>
                          <a:effectLst/>
                          <a:latin typeface="+mn-lt"/>
                          <a:ea typeface="+mn-ea"/>
                          <a:cs typeface="+mn-cs"/>
                        </a:rPr>
                        <a:t>QL-2</a:t>
                      </a:r>
                      <a:endParaRPr lang="en-US" sz="1600" dirty="0">
                        <a:solidFill>
                          <a:schemeClr val="tx1"/>
                        </a:solidFill>
                        <a:effectLst/>
                        <a:latin typeface="Garamond"/>
                        <a:ea typeface="Times New Roman"/>
                        <a:cs typeface="Times New Roman"/>
                      </a:endParaRPr>
                    </a:p>
                  </a:txBody>
                  <a:tcPr marL="68580" marR="68580" marT="0" marB="0"/>
                </a:tc>
                <a:tc>
                  <a:txBody>
                    <a:bodyPr/>
                    <a:lstStyle/>
                    <a:p>
                      <a:pPr>
                        <a:spcBef>
                          <a:spcPts val="600"/>
                        </a:spcBef>
                        <a:spcAft>
                          <a:spcPts val="600"/>
                        </a:spcAft>
                        <a:tabLst>
                          <a:tab pos="1163320" algn="l"/>
                        </a:tabLst>
                      </a:pPr>
                      <a:r>
                        <a:rPr lang="en-GB" sz="1600" dirty="0">
                          <a:solidFill>
                            <a:schemeClr val="tx1"/>
                          </a:solidFill>
                          <a:effectLst/>
                        </a:rPr>
                        <a:t>The system will support optimistic concurrency control for real time transaction processing</a:t>
                      </a:r>
                      <a:r>
                        <a:rPr lang="en-GB" sz="1600" dirty="0" smtClean="0">
                          <a:solidFill>
                            <a:schemeClr val="tx1"/>
                          </a:solidFill>
                          <a:effectLst/>
                        </a:rPr>
                        <a:t>.</a:t>
                      </a:r>
                    </a:p>
                    <a:p>
                      <a:pPr>
                        <a:spcBef>
                          <a:spcPts val="600"/>
                        </a:spcBef>
                        <a:spcAft>
                          <a:spcPts val="600"/>
                        </a:spcAft>
                        <a:tabLst>
                          <a:tab pos="1163320" algn="l"/>
                        </a:tabLst>
                      </a:pPr>
                      <a:endParaRPr lang="en-US" sz="1600" dirty="0">
                        <a:solidFill>
                          <a:schemeClr val="tx1"/>
                        </a:solidFill>
                        <a:effectLst/>
                        <a:latin typeface="Garamond"/>
                        <a:ea typeface="Times New Roman"/>
                        <a:cs typeface="Times New Roman"/>
                      </a:endParaRPr>
                    </a:p>
                  </a:txBody>
                  <a:tcPr marL="68580" marR="68580" marT="0" marB="0"/>
                </a:tc>
                <a:tc>
                  <a:txBody>
                    <a:bodyPr/>
                    <a:lstStyle/>
                    <a:p>
                      <a:pPr algn="ctr">
                        <a:spcBef>
                          <a:spcPts val="600"/>
                        </a:spcBef>
                        <a:spcAft>
                          <a:spcPts val="600"/>
                        </a:spcAft>
                        <a:tabLst>
                          <a:tab pos="1163320" algn="l"/>
                        </a:tabLst>
                      </a:pPr>
                      <a:r>
                        <a:rPr lang="en-GB" sz="1600">
                          <a:solidFill>
                            <a:schemeClr val="tx1"/>
                          </a:solidFill>
                          <a:effectLst/>
                        </a:rPr>
                        <a:t>10</a:t>
                      </a:r>
                      <a:endParaRPr lang="en-US" sz="1600">
                        <a:solidFill>
                          <a:schemeClr val="tx1"/>
                        </a:solidFill>
                        <a:effectLst/>
                        <a:latin typeface="Garamond"/>
                        <a:ea typeface="Times New Roman"/>
                        <a:cs typeface="Times New Roman"/>
                      </a:endParaRPr>
                    </a:p>
                  </a:txBody>
                  <a:tcPr marL="68580" marR="68580" marT="0" marB="0"/>
                </a:tc>
              </a:tr>
              <a:tr h="0">
                <a:tc>
                  <a:txBody>
                    <a:bodyPr/>
                    <a:lstStyle/>
                    <a:p>
                      <a:pPr marL="0" lvl="0" indent="0">
                        <a:spcBef>
                          <a:spcPts val="600"/>
                        </a:spcBef>
                        <a:spcAft>
                          <a:spcPts val="600"/>
                        </a:spcAft>
                        <a:buFont typeface="+mj-lt"/>
                        <a:buNone/>
                        <a:tabLst>
                          <a:tab pos="1163320" algn="l"/>
                        </a:tabLst>
                      </a:pPr>
                      <a:r>
                        <a:rPr lang="en-GB" sz="1600" dirty="0" smtClean="0">
                          <a:solidFill>
                            <a:schemeClr val="tx1"/>
                          </a:solidFill>
                          <a:effectLst/>
                          <a:latin typeface="+mn-lt"/>
                          <a:ea typeface="+mn-ea"/>
                          <a:cs typeface="+mn-cs"/>
                        </a:rPr>
                        <a:t>QL-3</a:t>
                      </a:r>
                      <a:endParaRPr lang="en-US" sz="1600" dirty="0">
                        <a:solidFill>
                          <a:schemeClr val="tx1"/>
                        </a:solidFill>
                        <a:effectLst/>
                        <a:latin typeface="Garamond"/>
                        <a:ea typeface="Times New Roman"/>
                        <a:cs typeface="Times New Roman"/>
                      </a:endParaRPr>
                    </a:p>
                  </a:txBody>
                  <a:tcPr marL="68580" marR="68580" marT="0" marB="0"/>
                </a:tc>
                <a:tc>
                  <a:txBody>
                    <a:bodyPr/>
                    <a:lstStyle/>
                    <a:p>
                      <a:pPr>
                        <a:spcBef>
                          <a:spcPts val="600"/>
                        </a:spcBef>
                        <a:spcAft>
                          <a:spcPts val="600"/>
                        </a:spcAft>
                        <a:tabLst>
                          <a:tab pos="1163320" algn="l"/>
                        </a:tabLst>
                      </a:pPr>
                      <a:r>
                        <a:rPr lang="en-GB" sz="1600" dirty="0">
                          <a:solidFill>
                            <a:schemeClr val="tx1"/>
                          </a:solidFill>
                          <a:effectLst/>
                        </a:rPr>
                        <a:t>The system will support a rules engine that will allow definition and maintenance of business rules. </a:t>
                      </a:r>
                      <a:endParaRPr lang="en-US" sz="1600" dirty="0">
                        <a:solidFill>
                          <a:schemeClr val="tx1"/>
                        </a:solidFill>
                        <a:effectLst/>
                        <a:latin typeface="Garamond"/>
                        <a:ea typeface="Times New Roman"/>
                        <a:cs typeface="Times New Roman"/>
                      </a:endParaRPr>
                    </a:p>
                  </a:txBody>
                  <a:tcPr marL="68580" marR="68580" marT="0" marB="0"/>
                </a:tc>
                <a:tc>
                  <a:txBody>
                    <a:bodyPr/>
                    <a:lstStyle/>
                    <a:p>
                      <a:pPr algn="ctr">
                        <a:spcBef>
                          <a:spcPts val="600"/>
                        </a:spcBef>
                        <a:spcAft>
                          <a:spcPts val="600"/>
                        </a:spcAft>
                        <a:tabLst>
                          <a:tab pos="1163320" algn="l"/>
                        </a:tabLst>
                      </a:pPr>
                      <a:r>
                        <a:rPr lang="en-GB" sz="1600" dirty="0">
                          <a:solidFill>
                            <a:schemeClr val="tx1"/>
                          </a:solidFill>
                          <a:effectLst/>
                        </a:rPr>
                        <a:t>6</a:t>
                      </a:r>
                      <a:endParaRPr lang="en-US" sz="1600" dirty="0">
                        <a:solidFill>
                          <a:schemeClr val="tx1"/>
                        </a:solidFill>
                        <a:effectLst/>
                        <a:latin typeface="Garamond"/>
                        <a:ea typeface="Times New Roman"/>
                        <a:cs typeface="Times New Roman"/>
                      </a:endParaRPr>
                    </a:p>
                  </a:txBody>
                  <a:tcPr marL="68580" marR="68580" marT="0" marB="0"/>
                </a:tc>
              </a:tr>
            </a:tbl>
          </a:graphicData>
        </a:graphic>
      </p:graphicFrame>
      <p:sp>
        <p:nvSpPr>
          <p:cNvPr id="6" name="Rectangle 1"/>
          <p:cNvSpPr>
            <a:spLocks noChangeArrowheads="1"/>
          </p:cNvSpPr>
          <p:nvPr/>
        </p:nvSpPr>
        <p:spPr bwMode="auto">
          <a:xfrm>
            <a:off x="1738313" y="3695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itchFamily="34" charset="0"/>
                <a:cs typeface="Arial" pitchFamily="34" charset="0"/>
              </a:rPr>
              <a:t/>
            </a:r>
            <a:br>
              <a:rPr kumimoji="0" lang="en-US" altLang="en-US" sz="1800" b="0" i="0" u="none" strike="noStrike" cap="none" normalizeH="0" baseline="0" smtClean="0">
                <a:ln>
                  <a:noFill/>
                </a:ln>
                <a:solidFill>
                  <a:schemeClr val="tx1"/>
                </a:solidFill>
                <a:effectLst/>
                <a:latin typeface="Arial" pitchFamily="34" charset="0"/>
                <a:cs typeface="Arial" pitchFamily="34" charset="0"/>
              </a:rPr>
            </a:b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TextBox 8"/>
          <p:cNvSpPr txBox="1"/>
          <p:nvPr/>
        </p:nvSpPr>
        <p:spPr>
          <a:xfrm>
            <a:off x="2915816" y="5373216"/>
            <a:ext cx="3288080" cy="369332"/>
          </a:xfrm>
          <a:prstGeom prst="rect">
            <a:avLst/>
          </a:prstGeom>
          <a:noFill/>
        </p:spPr>
        <p:txBody>
          <a:bodyPr wrap="none" rtlCol="0">
            <a:spAutoFit/>
          </a:bodyPr>
          <a:lstStyle/>
          <a:p>
            <a:r>
              <a:rPr lang="sv-SE" sz="1800" dirty="0" smtClean="0">
                <a:solidFill>
                  <a:srgbClr val="990000"/>
                </a:solidFill>
                <a:latin typeface="+mn-lt"/>
              </a:rPr>
              <a:t>General </a:t>
            </a:r>
            <a:r>
              <a:rPr lang="sv-SE" sz="1800" dirty="0" err="1" smtClean="0">
                <a:solidFill>
                  <a:srgbClr val="990000"/>
                </a:solidFill>
                <a:latin typeface="+mn-lt"/>
              </a:rPr>
              <a:t>Quality</a:t>
            </a:r>
            <a:r>
              <a:rPr lang="sv-SE" sz="1800" dirty="0" smtClean="0">
                <a:solidFill>
                  <a:srgbClr val="990000"/>
                </a:solidFill>
                <a:latin typeface="+mn-lt"/>
              </a:rPr>
              <a:t> </a:t>
            </a:r>
            <a:r>
              <a:rPr lang="sv-SE" sz="1800" dirty="0" err="1" smtClean="0">
                <a:solidFill>
                  <a:srgbClr val="990000"/>
                </a:solidFill>
                <a:latin typeface="+mn-lt"/>
              </a:rPr>
              <a:t>Requirements</a:t>
            </a:r>
            <a:endParaRPr lang="en-US" sz="1800" dirty="0">
              <a:solidFill>
                <a:srgbClr val="990000"/>
              </a:solidFill>
              <a:latin typeface="+mn-l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6336" y="5517232"/>
            <a:ext cx="1142857" cy="1142857"/>
          </a:xfrm>
          <a:prstGeom prst="rect">
            <a:avLst/>
          </a:prstGeom>
        </p:spPr>
      </p:pic>
    </p:spTree>
    <p:extLst>
      <p:ext uri="{BB962C8B-B14F-4D97-AF65-F5344CB8AC3E}">
        <p14:creationId xmlns:p14="http://schemas.microsoft.com/office/powerpoint/2010/main" val="8722404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Quality</a:t>
            </a:r>
            <a:r>
              <a:rPr lang="sv-SE" dirty="0"/>
              <a:t> </a:t>
            </a:r>
            <a:r>
              <a:rPr lang="sv-SE" dirty="0" err="1"/>
              <a:t>Requirements</a:t>
            </a:r>
            <a:r>
              <a:rPr lang="sv-SE" dirty="0"/>
              <a:t> for SOLA</a:t>
            </a:r>
            <a:endParaRPr lang="en-US" dirty="0"/>
          </a:p>
        </p:txBody>
      </p:sp>
      <p:sp>
        <p:nvSpPr>
          <p:cNvPr id="4" name="Slide Number Placeholder 3"/>
          <p:cNvSpPr>
            <a:spLocks noGrp="1"/>
          </p:cNvSpPr>
          <p:nvPr>
            <p:ph type="sldNum" sz="quarter" idx="4294967295"/>
          </p:nvPr>
        </p:nvSpPr>
        <p:spPr>
          <a:xfrm>
            <a:off x="8604448" y="6489104"/>
            <a:ext cx="405408" cy="324272"/>
          </a:xfrm>
          <a:prstGeom prst="rect">
            <a:avLst/>
          </a:prstGeom>
        </p:spPr>
        <p:txBody>
          <a:bodyPr/>
          <a:lstStyle/>
          <a:p>
            <a:pPr>
              <a:defRPr/>
            </a:pPr>
            <a:fld id="{D3849320-BEB5-49EA-BA63-E9B2300A7F39}" type="slidenum">
              <a:rPr lang="en-US" smtClean="0"/>
              <a:t>56</a:t>
            </a:fld>
            <a:endParaRPr lang="en-US"/>
          </a:p>
        </p:txBody>
      </p:sp>
      <p:graphicFrame>
        <p:nvGraphicFramePr>
          <p:cNvPr id="5" name="Table 4"/>
          <p:cNvGraphicFramePr>
            <a:graphicFrameLocks noGrp="1"/>
          </p:cNvGraphicFramePr>
          <p:nvPr>
            <p:extLst/>
          </p:nvPr>
        </p:nvGraphicFramePr>
        <p:xfrm>
          <a:off x="251521" y="1628800"/>
          <a:ext cx="8640959" cy="4084320"/>
        </p:xfrm>
        <a:graphic>
          <a:graphicData uri="http://schemas.openxmlformats.org/drawingml/2006/table">
            <a:tbl>
              <a:tblPr firstRow="1" firstCol="1" bandRow="1" bandCol="1">
                <a:tableStyleId>{5C22544A-7EE6-4342-B048-85BDC9FD1C3A}</a:tableStyleId>
              </a:tblPr>
              <a:tblGrid>
                <a:gridCol w="1098427"/>
                <a:gridCol w="6370877"/>
                <a:gridCol w="1171655"/>
              </a:tblGrid>
              <a:tr h="0">
                <a:tc>
                  <a:txBody>
                    <a:bodyPr/>
                    <a:lstStyle/>
                    <a:p>
                      <a:pPr>
                        <a:spcBef>
                          <a:spcPts val="600"/>
                        </a:spcBef>
                        <a:spcAft>
                          <a:spcPts val="600"/>
                        </a:spcAft>
                        <a:tabLst>
                          <a:tab pos="1163320" algn="l"/>
                        </a:tabLst>
                      </a:pPr>
                      <a:r>
                        <a:rPr lang="en-GB" sz="1600" dirty="0">
                          <a:solidFill>
                            <a:schemeClr val="tx1"/>
                          </a:solidFill>
                          <a:effectLst/>
                        </a:rPr>
                        <a:t>Identifier</a:t>
                      </a:r>
                      <a:endParaRPr lang="en-US" sz="1600" dirty="0">
                        <a:solidFill>
                          <a:schemeClr val="tx1"/>
                        </a:solidFill>
                        <a:effectLst/>
                        <a:latin typeface="Garamond"/>
                        <a:ea typeface="Times New Roman"/>
                        <a:cs typeface="Times New Roman"/>
                      </a:endParaRPr>
                    </a:p>
                  </a:txBody>
                  <a:tcPr marL="68580" marR="68580" marT="0" marB="0"/>
                </a:tc>
                <a:tc>
                  <a:txBody>
                    <a:bodyPr/>
                    <a:lstStyle/>
                    <a:p>
                      <a:pPr>
                        <a:spcBef>
                          <a:spcPts val="600"/>
                        </a:spcBef>
                        <a:spcAft>
                          <a:spcPts val="600"/>
                        </a:spcAft>
                        <a:tabLst>
                          <a:tab pos="1163320" algn="l"/>
                        </a:tabLst>
                      </a:pPr>
                      <a:r>
                        <a:rPr lang="en-GB" sz="1600" dirty="0">
                          <a:solidFill>
                            <a:schemeClr val="tx1"/>
                          </a:solidFill>
                          <a:effectLst/>
                        </a:rPr>
                        <a:t>Feature </a:t>
                      </a:r>
                      <a:r>
                        <a:rPr lang="en-GB" sz="1600" dirty="0" smtClean="0">
                          <a:solidFill>
                            <a:schemeClr val="tx1"/>
                          </a:solidFill>
                          <a:effectLst/>
                        </a:rPr>
                        <a:t>Description</a:t>
                      </a:r>
                    </a:p>
                    <a:p>
                      <a:pPr>
                        <a:spcBef>
                          <a:spcPts val="600"/>
                        </a:spcBef>
                        <a:spcAft>
                          <a:spcPts val="600"/>
                        </a:spcAft>
                        <a:tabLst>
                          <a:tab pos="1163320" algn="l"/>
                        </a:tabLst>
                      </a:pPr>
                      <a:endParaRPr lang="en-US" sz="200" dirty="0">
                        <a:solidFill>
                          <a:schemeClr val="tx1"/>
                        </a:solidFill>
                        <a:effectLst/>
                        <a:latin typeface="Garamond"/>
                        <a:ea typeface="Times New Roman"/>
                        <a:cs typeface="Times New Roman"/>
                      </a:endParaRPr>
                    </a:p>
                  </a:txBody>
                  <a:tcPr marL="68580" marR="68580" marT="0" marB="0"/>
                </a:tc>
                <a:tc>
                  <a:txBody>
                    <a:bodyPr/>
                    <a:lstStyle/>
                    <a:p>
                      <a:pPr algn="ctr">
                        <a:spcBef>
                          <a:spcPts val="600"/>
                        </a:spcBef>
                        <a:spcAft>
                          <a:spcPts val="600"/>
                        </a:spcAft>
                        <a:tabLst>
                          <a:tab pos="1163320" algn="l"/>
                        </a:tabLst>
                      </a:pPr>
                      <a:r>
                        <a:rPr lang="en-GB" sz="1600">
                          <a:solidFill>
                            <a:schemeClr val="tx1"/>
                          </a:solidFill>
                          <a:effectLst/>
                        </a:rPr>
                        <a:t>Priority</a:t>
                      </a:r>
                      <a:endParaRPr lang="en-US" sz="1600">
                        <a:solidFill>
                          <a:schemeClr val="tx1"/>
                        </a:solidFill>
                        <a:effectLst/>
                        <a:latin typeface="Garamond"/>
                        <a:ea typeface="Times New Roman"/>
                        <a:cs typeface="Times New Roman"/>
                      </a:endParaRPr>
                    </a:p>
                  </a:txBody>
                  <a:tcPr marL="68580" marR="68580" marT="0" marB="0"/>
                </a:tc>
              </a:tr>
              <a:tr h="0">
                <a:tc>
                  <a:txBody>
                    <a:bodyPr/>
                    <a:lstStyle/>
                    <a:p>
                      <a:pPr marL="0" lvl="0" indent="0">
                        <a:spcBef>
                          <a:spcPts val="600"/>
                        </a:spcBef>
                        <a:spcAft>
                          <a:spcPts val="600"/>
                        </a:spcAft>
                        <a:buFont typeface="+mj-lt"/>
                        <a:buNone/>
                        <a:tabLst>
                          <a:tab pos="1163320" algn="l"/>
                        </a:tabLst>
                      </a:pPr>
                      <a:r>
                        <a:rPr lang="en-GB" sz="1600" dirty="0" smtClean="0">
                          <a:solidFill>
                            <a:schemeClr val="tx1"/>
                          </a:solidFill>
                          <a:effectLst/>
                          <a:latin typeface="+mn-lt"/>
                          <a:ea typeface="+mn-ea"/>
                          <a:cs typeface="+mn-cs"/>
                        </a:rPr>
                        <a:t>QL-35</a:t>
                      </a:r>
                      <a:endParaRPr lang="en-US" sz="1600" dirty="0">
                        <a:solidFill>
                          <a:schemeClr val="tx1"/>
                        </a:solidFill>
                        <a:effectLst/>
                        <a:latin typeface="Garamond"/>
                        <a:ea typeface="Times New Roman"/>
                        <a:cs typeface="Times New Roman"/>
                      </a:endParaRPr>
                    </a:p>
                  </a:txBody>
                  <a:tcPr marL="68580" marR="68580" marT="0" marB="0"/>
                </a:tc>
                <a:tc>
                  <a:txBody>
                    <a:bodyPr/>
                    <a:lstStyle/>
                    <a:p>
                      <a:pPr>
                        <a:spcBef>
                          <a:spcPts val="600"/>
                        </a:spcBef>
                        <a:spcAft>
                          <a:spcPts val="600"/>
                        </a:spcAft>
                        <a:tabLst>
                          <a:tab pos="1163320" algn="l"/>
                        </a:tabLst>
                      </a:pPr>
                      <a:r>
                        <a:rPr lang="en-GB" sz="1600" dirty="0">
                          <a:solidFill>
                            <a:schemeClr val="tx1"/>
                          </a:solidFill>
                          <a:effectLst/>
                        </a:rPr>
                        <a:t>The system will be capable of supporting peak user volumes up to 100 </a:t>
                      </a:r>
                      <a:r>
                        <a:rPr lang="en-GB" sz="1600" dirty="0" smtClean="0">
                          <a:solidFill>
                            <a:schemeClr val="tx1"/>
                          </a:solidFill>
                          <a:effectLst/>
                        </a:rPr>
                        <a:t>users</a:t>
                      </a:r>
                    </a:p>
                    <a:p>
                      <a:pPr>
                        <a:spcBef>
                          <a:spcPts val="600"/>
                        </a:spcBef>
                        <a:spcAft>
                          <a:spcPts val="600"/>
                        </a:spcAft>
                        <a:tabLst>
                          <a:tab pos="1163320" algn="l"/>
                        </a:tabLst>
                      </a:pPr>
                      <a:endParaRPr lang="en-US" sz="200" dirty="0">
                        <a:solidFill>
                          <a:schemeClr val="tx1"/>
                        </a:solidFill>
                        <a:effectLst/>
                        <a:latin typeface="Garamond"/>
                        <a:ea typeface="Times New Roman"/>
                        <a:cs typeface="Times New Roman"/>
                      </a:endParaRPr>
                    </a:p>
                  </a:txBody>
                  <a:tcPr marL="68580" marR="68580" marT="0" marB="0"/>
                </a:tc>
                <a:tc>
                  <a:txBody>
                    <a:bodyPr/>
                    <a:lstStyle/>
                    <a:p>
                      <a:pPr algn="ctr">
                        <a:spcBef>
                          <a:spcPts val="600"/>
                        </a:spcBef>
                        <a:spcAft>
                          <a:spcPts val="600"/>
                        </a:spcAft>
                        <a:tabLst>
                          <a:tab pos="1163320" algn="l"/>
                        </a:tabLst>
                      </a:pPr>
                      <a:r>
                        <a:rPr lang="en-GB" sz="1600">
                          <a:solidFill>
                            <a:schemeClr val="tx1"/>
                          </a:solidFill>
                          <a:effectLst/>
                        </a:rPr>
                        <a:t>10</a:t>
                      </a:r>
                      <a:endParaRPr lang="en-US" sz="1600">
                        <a:solidFill>
                          <a:schemeClr val="tx1"/>
                        </a:solidFill>
                        <a:effectLst/>
                        <a:latin typeface="Garamond"/>
                        <a:ea typeface="Times New Roman"/>
                        <a:cs typeface="Times New Roman"/>
                      </a:endParaRPr>
                    </a:p>
                  </a:txBody>
                  <a:tcPr marL="68580" marR="68580" marT="0" marB="0"/>
                </a:tc>
              </a:tr>
              <a:tr h="0">
                <a:tc>
                  <a:txBody>
                    <a:bodyPr/>
                    <a:lstStyle/>
                    <a:p>
                      <a:pPr marL="0" marR="0" lvl="0" indent="0" algn="l" defTabSz="457200" rtl="0" eaLnBrk="1" fontAlgn="auto" latinLnBrk="0" hangingPunct="1">
                        <a:lnSpc>
                          <a:spcPct val="100000"/>
                        </a:lnSpc>
                        <a:spcBef>
                          <a:spcPts val="600"/>
                        </a:spcBef>
                        <a:spcAft>
                          <a:spcPts val="600"/>
                        </a:spcAft>
                        <a:buClrTx/>
                        <a:buSzTx/>
                        <a:buFont typeface="+mj-lt"/>
                        <a:buNone/>
                        <a:tabLst>
                          <a:tab pos="1163320" algn="l"/>
                        </a:tabLst>
                        <a:defRPr/>
                      </a:pPr>
                      <a:r>
                        <a:rPr lang="en-GB" sz="1600" dirty="0" smtClean="0">
                          <a:solidFill>
                            <a:schemeClr val="tx1"/>
                          </a:solidFill>
                          <a:effectLst/>
                          <a:latin typeface="+mn-lt"/>
                          <a:ea typeface="+mn-ea"/>
                          <a:cs typeface="+mn-cs"/>
                        </a:rPr>
                        <a:t>QL-36</a:t>
                      </a:r>
                      <a:r>
                        <a:rPr lang="en-GB" sz="1600" dirty="0">
                          <a:solidFill>
                            <a:schemeClr val="tx1"/>
                          </a:solidFill>
                          <a:effectLst/>
                        </a:rPr>
                        <a:t> </a:t>
                      </a:r>
                      <a:endParaRPr lang="en-US" sz="1600" dirty="0">
                        <a:solidFill>
                          <a:schemeClr val="tx1"/>
                        </a:solidFill>
                        <a:effectLst/>
                        <a:latin typeface="Garamond"/>
                        <a:ea typeface="Times New Roman"/>
                        <a:cs typeface="Times New Roman"/>
                      </a:endParaRPr>
                    </a:p>
                  </a:txBody>
                  <a:tcPr marL="68580" marR="68580" marT="0" marB="0"/>
                </a:tc>
                <a:tc>
                  <a:txBody>
                    <a:bodyPr/>
                    <a:lstStyle/>
                    <a:p>
                      <a:pPr>
                        <a:spcBef>
                          <a:spcPts val="600"/>
                        </a:spcBef>
                        <a:spcAft>
                          <a:spcPts val="600"/>
                        </a:spcAft>
                        <a:tabLst>
                          <a:tab pos="1163320" algn="l"/>
                        </a:tabLst>
                      </a:pPr>
                      <a:r>
                        <a:rPr lang="en-GB" sz="1600" dirty="0">
                          <a:solidFill>
                            <a:schemeClr val="tx1"/>
                          </a:solidFill>
                          <a:effectLst/>
                        </a:rPr>
                        <a:t>The system will process and respond to login requests in less than 5 seconds 90% of the time when subjected to peak user volumes. </a:t>
                      </a:r>
                      <a:endParaRPr lang="en-GB" sz="1600" dirty="0" smtClean="0">
                        <a:solidFill>
                          <a:schemeClr val="tx1"/>
                        </a:solidFill>
                        <a:effectLst/>
                      </a:endParaRPr>
                    </a:p>
                    <a:p>
                      <a:pPr>
                        <a:spcBef>
                          <a:spcPts val="600"/>
                        </a:spcBef>
                        <a:spcAft>
                          <a:spcPts val="600"/>
                        </a:spcAft>
                        <a:tabLst>
                          <a:tab pos="1163320" algn="l"/>
                        </a:tabLst>
                      </a:pPr>
                      <a:endParaRPr lang="en-US" sz="200" dirty="0">
                        <a:solidFill>
                          <a:schemeClr val="tx1"/>
                        </a:solidFill>
                        <a:effectLst/>
                        <a:latin typeface="Garamond"/>
                        <a:ea typeface="Times New Roman"/>
                        <a:cs typeface="Times New Roman"/>
                      </a:endParaRPr>
                    </a:p>
                  </a:txBody>
                  <a:tcPr marL="68580" marR="68580" marT="0" marB="0"/>
                </a:tc>
                <a:tc>
                  <a:txBody>
                    <a:bodyPr/>
                    <a:lstStyle/>
                    <a:p>
                      <a:pPr algn="ctr">
                        <a:spcBef>
                          <a:spcPts val="600"/>
                        </a:spcBef>
                        <a:spcAft>
                          <a:spcPts val="600"/>
                        </a:spcAft>
                        <a:tabLst>
                          <a:tab pos="1163320" algn="l"/>
                        </a:tabLst>
                      </a:pPr>
                      <a:r>
                        <a:rPr lang="en-GB" sz="1600">
                          <a:solidFill>
                            <a:schemeClr val="tx1"/>
                          </a:solidFill>
                          <a:effectLst/>
                        </a:rPr>
                        <a:t>10</a:t>
                      </a:r>
                      <a:endParaRPr lang="en-US" sz="1600">
                        <a:solidFill>
                          <a:schemeClr val="tx1"/>
                        </a:solidFill>
                        <a:effectLst/>
                        <a:latin typeface="Garamond"/>
                        <a:ea typeface="Times New Roman"/>
                        <a:cs typeface="Times New Roman"/>
                      </a:endParaRPr>
                    </a:p>
                  </a:txBody>
                  <a:tcPr marL="68580" marR="68580" marT="0" marB="0"/>
                </a:tc>
              </a:tr>
              <a:tr h="0">
                <a:tc>
                  <a:txBody>
                    <a:bodyPr/>
                    <a:lstStyle/>
                    <a:p>
                      <a:pPr marL="0" marR="0" lvl="0" indent="0" algn="l" defTabSz="457200" rtl="0" eaLnBrk="1" fontAlgn="auto" latinLnBrk="0" hangingPunct="1">
                        <a:lnSpc>
                          <a:spcPct val="100000"/>
                        </a:lnSpc>
                        <a:spcBef>
                          <a:spcPts val="600"/>
                        </a:spcBef>
                        <a:spcAft>
                          <a:spcPts val="600"/>
                        </a:spcAft>
                        <a:buClrTx/>
                        <a:buSzTx/>
                        <a:buFont typeface="+mj-lt"/>
                        <a:buNone/>
                        <a:tabLst>
                          <a:tab pos="1163320" algn="l"/>
                        </a:tabLst>
                        <a:defRPr/>
                      </a:pPr>
                      <a:r>
                        <a:rPr lang="en-GB" sz="1600" dirty="0" smtClean="0">
                          <a:solidFill>
                            <a:schemeClr val="tx1"/>
                          </a:solidFill>
                          <a:effectLst/>
                          <a:latin typeface="+mn-lt"/>
                          <a:ea typeface="+mn-ea"/>
                          <a:cs typeface="+mn-cs"/>
                        </a:rPr>
                        <a:t>QL-37</a:t>
                      </a:r>
                      <a:endParaRPr lang="en-US" sz="1600" dirty="0" smtClean="0">
                        <a:solidFill>
                          <a:schemeClr val="tx1"/>
                        </a:solidFill>
                        <a:effectLst/>
                        <a:latin typeface="Garamond"/>
                        <a:ea typeface="Times New Roman"/>
                        <a:cs typeface="Times New Roman"/>
                      </a:endParaRPr>
                    </a:p>
                  </a:txBody>
                  <a:tcPr marL="68580" marR="68580" marT="0" marB="0"/>
                </a:tc>
                <a:tc>
                  <a:txBody>
                    <a:bodyPr/>
                    <a:lstStyle/>
                    <a:p>
                      <a:pPr>
                        <a:spcBef>
                          <a:spcPts val="600"/>
                        </a:spcBef>
                        <a:spcAft>
                          <a:spcPts val="600"/>
                        </a:spcAft>
                        <a:tabLst>
                          <a:tab pos="1163320" algn="l"/>
                        </a:tabLst>
                      </a:pPr>
                      <a:r>
                        <a:rPr lang="en-GB" sz="1600" dirty="0">
                          <a:solidFill>
                            <a:schemeClr val="tx1"/>
                          </a:solidFill>
                          <a:effectLst/>
                        </a:rPr>
                        <a:t>The system will process and respond to general transactions in less than 5 seconds 90% of the time when subjected to peak user volumes</a:t>
                      </a:r>
                      <a:r>
                        <a:rPr lang="en-GB" sz="1600" dirty="0" smtClean="0">
                          <a:solidFill>
                            <a:schemeClr val="tx1"/>
                          </a:solidFill>
                          <a:effectLst/>
                        </a:rPr>
                        <a:t>.</a:t>
                      </a:r>
                    </a:p>
                    <a:p>
                      <a:pPr>
                        <a:spcBef>
                          <a:spcPts val="600"/>
                        </a:spcBef>
                        <a:spcAft>
                          <a:spcPts val="600"/>
                        </a:spcAft>
                        <a:tabLst>
                          <a:tab pos="1163320" algn="l"/>
                        </a:tabLst>
                      </a:pPr>
                      <a:endParaRPr lang="en-US" sz="200" dirty="0">
                        <a:solidFill>
                          <a:schemeClr val="tx1"/>
                        </a:solidFill>
                        <a:effectLst/>
                        <a:latin typeface="Garamond"/>
                        <a:ea typeface="Times New Roman"/>
                        <a:cs typeface="Times New Roman"/>
                      </a:endParaRPr>
                    </a:p>
                  </a:txBody>
                  <a:tcPr marL="68580" marR="68580" marT="0" marB="0"/>
                </a:tc>
                <a:tc>
                  <a:txBody>
                    <a:bodyPr/>
                    <a:lstStyle/>
                    <a:p>
                      <a:pPr algn="ctr">
                        <a:spcBef>
                          <a:spcPts val="600"/>
                        </a:spcBef>
                        <a:spcAft>
                          <a:spcPts val="600"/>
                        </a:spcAft>
                        <a:tabLst>
                          <a:tab pos="1163320" algn="l"/>
                        </a:tabLst>
                      </a:pPr>
                      <a:r>
                        <a:rPr lang="en-GB" sz="1600">
                          <a:solidFill>
                            <a:schemeClr val="tx1"/>
                          </a:solidFill>
                          <a:effectLst/>
                        </a:rPr>
                        <a:t>10</a:t>
                      </a:r>
                      <a:endParaRPr lang="en-US" sz="1600">
                        <a:solidFill>
                          <a:schemeClr val="tx1"/>
                        </a:solidFill>
                        <a:effectLst/>
                        <a:latin typeface="Garamond"/>
                        <a:ea typeface="Times New Roman"/>
                        <a:cs typeface="Times New Roman"/>
                      </a:endParaRPr>
                    </a:p>
                  </a:txBody>
                  <a:tcPr marL="68580" marR="68580" marT="0" marB="0"/>
                </a:tc>
              </a:tr>
              <a:tr h="0">
                <a:tc>
                  <a:txBody>
                    <a:bodyPr/>
                    <a:lstStyle/>
                    <a:p>
                      <a:pPr marL="0" marR="0" lvl="0" indent="0" algn="l" defTabSz="457200" rtl="0" eaLnBrk="1" fontAlgn="auto" latinLnBrk="0" hangingPunct="1">
                        <a:lnSpc>
                          <a:spcPct val="100000"/>
                        </a:lnSpc>
                        <a:spcBef>
                          <a:spcPts val="600"/>
                        </a:spcBef>
                        <a:spcAft>
                          <a:spcPts val="600"/>
                        </a:spcAft>
                        <a:buClrTx/>
                        <a:buSzTx/>
                        <a:buFont typeface="+mj-lt"/>
                        <a:buNone/>
                        <a:tabLst>
                          <a:tab pos="1163320" algn="l"/>
                        </a:tabLst>
                        <a:defRPr/>
                      </a:pPr>
                      <a:r>
                        <a:rPr lang="en-GB" sz="1600" dirty="0" smtClean="0">
                          <a:solidFill>
                            <a:schemeClr val="tx1"/>
                          </a:solidFill>
                          <a:effectLst/>
                          <a:latin typeface="+mn-lt"/>
                          <a:ea typeface="+mn-ea"/>
                          <a:cs typeface="+mn-cs"/>
                        </a:rPr>
                        <a:t>QL-38</a:t>
                      </a:r>
                      <a:endParaRPr lang="en-US" sz="1600" dirty="0" smtClean="0">
                        <a:solidFill>
                          <a:schemeClr val="tx1"/>
                        </a:solidFill>
                        <a:effectLst/>
                        <a:latin typeface="Garamond"/>
                        <a:ea typeface="Times New Roman"/>
                        <a:cs typeface="Times New Roman"/>
                      </a:endParaRPr>
                    </a:p>
                  </a:txBody>
                  <a:tcPr marL="68580" marR="68580" marT="0" marB="0"/>
                </a:tc>
                <a:tc>
                  <a:txBody>
                    <a:bodyPr/>
                    <a:lstStyle/>
                    <a:p>
                      <a:pPr>
                        <a:spcBef>
                          <a:spcPts val="600"/>
                        </a:spcBef>
                        <a:spcAft>
                          <a:spcPts val="600"/>
                        </a:spcAft>
                        <a:tabLst>
                          <a:tab pos="1163320" algn="l"/>
                        </a:tabLst>
                      </a:pPr>
                      <a:r>
                        <a:rPr lang="en-GB" sz="1600" dirty="0">
                          <a:solidFill>
                            <a:schemeClr val="tx1"/>
                          </a:solidFill>
                          <a:effectLst/>
                        </a:rPr>
                        <a:t>The system will process and response to process intensive transactions in less than 8 seconds 90% of the time when subjected to peak user volumes. </a:t>
                      </a:r>
                      <a:endParaRPr lang="en-GB" sz="1600" dirty="0" smtClean="0">
                        <a:solidFill>
                          <a:schemeClr val="tx1"/>
                        </a:solidFill>
                        <a:effectLst/>
                      </a:endParaRPr>
                    </a:p>
                    <a:p>
                      <a:pPr>
                        <a:spcBef>
                          <a:spcPts val="600"/>
                        </a:spcBef>
                        <a:spcAft>
                          <a:spcPts val="600"/>
                        </a:spcAft>
                        <a:tabLst>
                          <a:tab pos="1163320" algn="l"/>
                        </a:tabLst>
                      </a:pPr>
                      <a:endParaRPr lang="en-US" sz="200" dirty="0">
                        <a:solidFill>
                          <a:schemeClr val="tx1"/>
                        </a:solidFill>
                        <a:effectLst/>
                        <a:latin typeface="Garamond"/>
                        <a:ea typeface="Times New Roman"/>
                        <a:cs typeface="Times New Roman"/>
                      </a:endParaRPr>
                    </a:p>
                  </a:txBody>
                  <a:tcPr marL="68580" marR="68580" marT="0" marB="0"/>
                </a:tc>
                <a:tc>
                  <a:txBody>
                    <a:bodyPr/>
                    <a:lstStyle/>
                    <a:p>
                      <a:pPr algn="ctr">
                        <a:spcBef>
                          <a:spcPts val="600"/>
                        </a:spcBef>
                        <a:spcAft>
                          <a:spcPts val="600"/>
                        </a:spcAft>
                        <a:tabLst>
                          <a:tab pos="1163320" algn="l"/>
                        </a:tabLst>
                      </a:pPr>
                      <a:r>
                        <a:rPr lang="en-GB" sz="1600">
                          <a:solidFill>
                            <a:schemeClr val="tx1"/>
                          </a:solidFill>
                          <a:effectLst/>
                        </a:rPr>
                        <a:t>10</a:t>
                      </a:r>
                      <a:endParaRPr lang="en-US" sz="1600">
                        <a:solidFill>
                          <a:schemeClr val="tx1"/>
                        </a:solidFill>
                        <a:effectLst/>
                        <a:latin typeface="Garamond"/>
                        <a:ea typeface="Times New Roman"/>
                        <a:cs typeface="Times New Roman"/>
                      </a:endParaRPr>
                    </a:p>
                  </a:txBody>
                  <a:tcPr marL="68580" marR="68580" marT="0" marB="0"/>
                </a:tc>
              </a:tr>
              <a:tr h="0">
                <a:tc>
                  <a:txBody>
                    <a:bodyPr/>
                    <a:lstStyle/>
                    <a:p>
                      <a:pPr marL="0" marR="0" lvl="0" indent="0" algn="l" defTabSz="457200" rtl="0" eaLnBrk="1" fontAlgn="auto" latinLnBrk="0" hangingPunct="1">
                        <a:lnSpc>
                          <a:spcPct val="100000"/>
                        </a:lnSpc>
                        <a:spcBef>
                          <a:spcPts val="600"/>
                        </a:spcBef>
                        <a:spcAft>
                          <a:spcPts val="600"/>
                        </a:spcAft>
                        <a:buClrTx/>
                        <a:buSzTx/>
                        <a:buFont typeface="+mj-lt"/>
                        <a:buNone/>
                        <a:tabLst>
                          <a:tab pos="1163320" algn="l"/>
                        </a:tabLst>
                        <a:defRPr/>
                      </a:pPr>
                      <a:r>
                        <a:rPr lang="en-GB" sz="1600" dirty="0" smtClean="0">
                          <a:solidFill>
                            <a:schemeClr val="tx1"/>
                          </a:solidFill>
                          <a:effectLst/>
                          <a:latin typeface="+mn-lt"/>
                          <a:ea typeface="+mn-ea"/>
                          <a:cs typeface="+mn-cs"/>
                        </a:rPr>
                        <a:t>QL-39</a:t>
                      </a:r>
                      <a:endParaRPr lang="en-US" sz="1600" dirty="0" smtClean="0">
                        <a:solidFill>
                          <a:schemeClr val="tx1"/>
                        </a:solidFill>
                        <a:effectLst/>
                        <a:latin typeface="Garamond"/>
                        <a:ea typeface="Times New Roman"/>
                        <a:cs typeface="Times New Roman"/>
                      </a:endParaRPr>
                    </a:p>
                  </a:txBody>
                  <a:tcPr marL="68580" marR="68580" marT="0" marB="0"/>
                </a:tc>
                <a:tc>
                  <a:txBody>
                    <a:bodyPr/>
                    <a:lstStyle/>
                    <a:p>
                      <a:pPr>
                        <a:spcBef>
                          <a:spcPts val="600"/>
                        </a:spcBef>
                        <a:spcAft>
                          <a:spcPts val="600"/>
                        </a:spcAft>
                        <a:tabLst>
                          <a:tab pos="1163320" algn="l"/>
                        </a:tabLst>
                      </a:pPr>
                      <a:r>
                        <a:rPr lang="en-GB" sz="1600" dirty="0">
                          <a:solidFill>
                            <a:schemeClr val="tx1"/>
                          </a:solidFill>
                          <a:effectLst/>
                        </a:rPr>
                        <a:t>The system will perform document generation in less than 30 seconds 90% of the time when subjected to peak user volumes.</a:t>
                      </a:r>
                      <a:endParaRPr lang="en-US" sz="1600" dirty="0">
                        <a:solidFill>
                          <a:schemeClr val="tx1"/>
                        </a:solidFill>
                        <a:effectLst/>
                        <a:latin typeface="Garamond"/>
                        <a:ea typeface="Times New Roman"/>
                        <a:cs typeface="Times New Roman"/>
                      </a:endParaRPr>
                    </a:p>
                  </a:txBody>
                  <a:tcPr marL="68580" marR="68580" marT="0" marB="0"/>
                </a:tc>
                <a:tc>
                  <a:txBody>
                    <a:bodyPr/>
                    <a:lstStyle/>
                    <a:p>
                      <a:pPr algn="ctr">
                        <a:spcBef>
                          <a:spcPts val="600"/>
                        </a:spcBef>
                        <a:spcAft>
                          <a:spcPts val="600"/>
                        </a:spcAft>
                        <a:tabLst>
                          <a:tab pos="1163320" algn="l"/>
                        </a:tabLst>
                      </a:pPr>
                      <a:r>
                        <a:rPr lang="en-GB" sz="1600" dirty="0">
                          <a:solidFill>
                            <a:schemeClr val="tx1"/>
                          </a:solidFill>
                          <a:effectLst/>
                        </a:rPr>
                        <a:t>10</a:t>
                      </a:r>
                      <a:endParaRPr lang="en-US" sz="1600" dirty="0">
                        <a:solidFill>
                          <a:schemeClr val="tx1"/>
                        </a:solidFill>
                        <a:effectLst/>
                        <a:latin typeface="Garamond"/>
                        <a:ea typeface="Times New Roman"/>
                        <a:cs typeface="Times New Roman"/>
                      </a:endParaRPr>
                    </a:p>
                  </a:txBody>
                  <a:tcPr marL="68580" marR="68580" marT="0" marB="0"/>
                </a:tc>
              </a:tr>
            </a:tbl>
          </a:graphicData>
        </a:graphic>
      </p:graphicFrame>
      <p:sp>
        <p:nvSpPr>
          <p:cNvPr id="6" name="TextBox 5"/>
          <p:cNvSpPr txBox="1"/>
          <p:nvPr/>
        </p:nvSpPr>
        <p:spPr>
          <a:xfrm>
            <a:off x="3041347" y="5805264"/>
            <a:ext cx="3005951" cy="369332"/>
          </a:xfrm>
          <a:prstGeom prst="rect">
            <a:avLst/>
          </a:prstGeom>
          <a:noFill/>
        </p:spPr>
        <p:txBody>
          <a:bodyPr wrap="none" rtlCol="0">
            <a:spAutoFit/>
          </a:bodyPr>
          <a:lstStyle/>
          <a:p>
            <a:r>
              <a:rPr lang="sv-SE" sz="1800" dirty="0" err="1" smtClean="0">
                <a:solidFill>
                  <a:srgbClr val="990000"/>
                </a:solidFill>
                <a:latin typeface="+mn-lt"/>
              </a:rPr>
              <a:t>Performance</a:t>
            </a:r>
            <a:r>
              <a:rPr lang="sv-SE" sz="1800" dirty="0" smtClean="0">
                <a:solidFill>
                  <a:srgbClr val="990000"/>
                </a:solidFill>
                <a:latin typeface="+mn-lt"/>
              </a:rPr>
              <a:t> </a:t>
            </a:r>
            <a:r>
              <a:rPr lang="sv-SE" sz="1800" dirty="0" err="1" smtClean="0">
                <a:solidFill>
                  <a:srgbClr val="990000"/>
                </a:solidFill>
                <a:latin typeface="+mn-lt"/>
              </a:rPr>
              <a:t>Requirements</a:t>
            </a:r>
            <a:endParaRPr lang="en-US" sz="1800" dirty="0">
              <a:solidFill>
                <a:srgbClr val="990000"/>
              </a:solidFill>
              <a:latin typeface="+mn-l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6336" y="5517232"/>
            <a:ext cx="1142857" cy="1142857"/>
          </a:xfrm>
          <a:prstGeom prst="rect">
            <a:avLst/>
          </a:prstGeom>
        </p:spPr>
      </p:pic>
    </p:spTree>
    <p:extLst>
      <p:ext uri="{BB962C8B-B14F-4D97-AF65-F5344CB8AC3E}">
        <p14:creationId xmlns:p14="http://schemas.microsoft.com/office/powerpoint/2010/main" val="27217381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Content Placeholder 2"/>
          <p:cNvSpPr>
            <a:spLocks noGrp="1"/>
          </p:cNvSpPr>
          <p:nvPr>
            <p:ph idx="1"/>
          </p:nvPr>
        </p:nvSpPr>
        <p:spPr>
          <a:xfrm>
            <a:off x="685800" y="5517232"/>
            <a:ext cx="7772400" cy="959768"/>
          </a:xfrm>
        </p:spPr>
        <p:txBody>
          <a:bodyPr/>
          <a:lstStyle/>
          <a:p>
            <a:endParaRPr lang="en-US" dirty="0" smtClean="0"/>
          </a:p>
          <a:p>
            <a:r>
              <a:rPr lang="en-US" dirty="0" smtClean="0"/>
              <a:t>Give </a:t>
            </a:r>
            <a:r>
              <a:rPr lang="en-US" dirty="0"/>
              <a:t>quality attribute scenarios for above quality requirements.</a:t>
            </a:r>
          </a:p>
        </p:txBody>
      </p:sp>
      <p:sp>
        <p:nvSpPr>
          <p:cNvPr id="4" name="Slide Number Placeholder 3"/>
          <p:cNvSpPr>
            <a:spLocks noGrp="1"/>
          </p:cNvSpPr>
          <p:nvPr>
            <p:ph type="sldNum" sz="quarter" idx="4294967295"/>
          </p:nvPr>
        </p:nvSpPr>
        <p:spPr>
          <a:xfrm>
            <a:off x="8604448" y="6489104"/>
            <a:ext cx="405408" cy="324272"/>
          </a:xfrm>
          <a:prstGeom prst="rect">
            <a:avLst/>
          </a:prstGeom>
        </p:spPr>
        <p:txBody>
          <a:bodyPr/>
          <a:lstStyle/>
          <a:p>
            <a:pPr>
              <a:defRPr/>
            </a:pPr>
            <a:fld id="{D3849320-BEB5-49EA-BA63-E9B2300A7F39}" type="slidenum">
              <a:rPr lang="en-US" smtClean="0"/>
              <a:t>57</a:t>
            </a:fld>
            <a:endParaRPr lang="en-US"/>
          </a:p>
        </p:txBody>
      </p:sp>
      <p:pic>
        <p:nvPicPr>
          <p:cNvPr id="5" name="Picture 4"/>
          <p:cNvPicPr>
            <a:picLocks noChangeAspect="1"/>
          </p:cNvPicPr>
          <p:nvPr/>
        </p:nvPicPr>
        <p:blipFill rotWithShape="1">
          <a:blip r:embed="rId3"/>
          <a:srcRect l="9844" t="18900" r="26370" b="24100"/>
          <a:stretch/>
        </p:blipFill>
        <p:spPr>
          <a:xfrm>
            <a:off x="806617" y="1597639"/>
            <a:ext cx="7797831" cy="3919593"/>
          </a:xfrm>
          <a:prstGeom prst="rect">
            <a:avLst/>
          </a:prstGeom>
        </p:spPr>
      </p:pic>
    </p:spTree>
    <p:extLst>
      <p:ext uri="{BB962C8B-B14F-4D97-AF65-F5344CB8AC3E}">
        <p14:creationId xmlns:p14="http://schemas.microsoft.com/office/powerpoint/2010/main" val="5039162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exam question</a:t>
            </a:r>
            <a:endParaRPr lang="en-GB" dirty="0"/>
          </a:p>
        </p:txBody>
      </p:sp>
      <p:sp>
        <p:nvSpPr>
          <p:cNvPr id="3" name="Content Placeholder 2"/>
          <p:cNvSpPr>
            <a:spLocks noGrp="1"/>
          </p:cNvSpPr>
          <p:nvPr>
            <p:ph idx="1"/>
          </p:nvPr>
        </p:nvSpPr>
        <p:spPr/>
        <p:txBody>
          <a:bodyPr/>
          <a:lstStyle/>
          <a:p>
            <a:r>
              <a:rPr lang="en-US" dirty="0" smtClean="0"/>
              <a:t>Consider a system that does</a:t>
            </a:r>
          </a:p>
          <a:p>
            <a:pPr lvl="1"/>
            <a:r>
              <a:rPr lang="en-US" dirty="0" smtClean="0"/>
              <a:t>Ticket booking</a:t>
            </a:r>
          </a:p>
          <a:p>
            <a:pPr lvl="1"/>
            <a:r>
              <a:rPr lang="en-US" dirty="0" smtClean="0"/>
              <a:t>Video streaming</a:t>
            </a:r>
          </a:p>
          <a:p>
            <a:pPr lvl="1"/>
            <a:r>
              <a:rPr lang="en-US" dirty="0" smtClean="0"/>
              <a:t>…</a:t>
            </a:r>
          </a:p>
          <a:p>
            <a:r>
              <a:rPr lang="en-US" dirty="0" smtClean="0"/>
              <a:t>Write a scenario for the following quality attribute</a:t>
            </a:r>
          </a:p>
          <a:p>
            <a:pPr lvl="1"/>
            <a:r>
              <a:rPr lang="en-US" dirty="0" smtClean="0"/>
              <a:t>Reliability</a:t>
            </a:r>
          </a:p>
          <a:p>
            <a:pPr lvl="1"/>
            <a:r>
              <a:rPr lang="en-US" dirty="0" smtClean="0"/>
              <a:t>Performance</a:t>
            </a:r>
          </a:p>
          <a:p>
            <a:pPr lvl="1"/>
            <a:r>
              <a:rPr lang="en-US" dirty="0" smtClean="0"/>
              <a:t>Security</a:t>
            </a:r>
          </a:p>
          <a:p>
            <a:pPr lvl="1"/>
            <a:r>
              <a:rPr lang="en-US" dirty="0" smtClean="0"/>
              <a:t>….</a:t>
            </a:r>
            <a:endParaRPr lang="en-GB" dirty="0"/>
          </a:p>
        </p:txBody>
      </p:sp>
    </p:spTree>
    <p:extLst>
      <p:ext uri="{BB962C8B-B14F-4D97-AF65-F5344CB8AC3E}">
        <p14:creationId xmlns:p14="http://schemas.microsoft.com/office/powerpoint/2010/main" val="33795956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33350" y="776288"/>
            <a:ext cx="8915400" cy="871537"/>
          </a:xfrm>
        </p:spPr>
        <p:txBody>
          <a:bodyPr/>
          <a:lstStyle/>
          <a:p>
            <a:r>
              <a:rPr lang="en-US" altLang="en-US" smtClean="0"/>
              <a:t>Requirements on</a:t>
            </a:r>
            <a:r>
              <a:rPr lang="en-GB" altLang="en-US" smtClean="0"/>
              <a:t> Requirements</a:t>
            </a:r>
            <a:r>
              <a:rPr lang="en-US" altLang="en-US" smtClean="0"/>
              <a:t> (1)</a:t>
            </a:r>
          </a:p>
        </p:txBody>
      </p:sp>
      <p:sp>
        <p:nvSpPr>
          <p:cNvPr id="65539" name="Rectangle 3"/>
          <p:cNvSpPr>
            <a:spLocks noGrp="1" noChangeArrowheads="1"/>
          </p:cNvSpPr>
          <p:nvPr>
            <p:ph idx="1"/>
          </p:nvPr>
        </p:nvSpPr>
        <p:spPr>
          <a:xfrm>
            <a:off x="755576" y="1700808"/>
            <a:ext cx="8172450" cy="4248150"/>
          </a:xfrm>
        </p:spPr>
        <p:txBody>
          <a:bodyPr/>
          <a:lstStyle/>
          <a:p>
            <a:pPr>
              <a:lnSpc>
                <a:spcPct val="110000"/>
              </a:lnSpc>
              <a:buFontTx/>
              <a:buNone/>
            </a:pPr>
            <a:r>
              <a:rPr lang="en-GB" altLang="en-US" sz="2800" dirty="0" smtClean="0"/>
              <a:t>Each individual requirement should</a:t>
            </a:r>
            <a:r>
              <a:rPr lang="en-US" altLang="en-US" sz="2800" dirty="0" smtClean="0"/>
              <a:t> be</a:t>
            </a:r>
            <a:endParaRPr lang="en-GB" altLang="en-US" sz="2800" dirty="0" smtClean="0"/>
          </a:p>
          <a:p>
            <a:pPr>
              <a:lnSpc>
                <a:spcPct val="110000"/>
              </a:lnSpc>
            </a:pPr>
            <a:r>
              <a:rPr lang="en-GB" altLang="en-US" b="1" dirty="0" smtClean="0"/>
              <a:t>Important</a:t>
            </a:r>
            <a:r>
              <a:rPr lang="en-US" altLang="en-US" b="1" dirty="0" smtClean="0"/>
              <a:t>/necessary</a:t>
            </a:r>
            <a:r>
              <a:rPr lang="en-GB" altLang="en-US" dirty="0" smtClean="0"/>
              <a:t> for the solution of the current problem</a:t>
            </a:r>
            <a:r>
              <a:rPr lang="en-US" altLang="en-US" dirty="0" smtClean="0"/>
              <a:t> </a:t>
            </a:r>
          </a:p>
          <a:p>
            <a:pPr>
              <a:lnSpc>
                <a:spcPct val="110000"/>
              </a:lnSpc>
            </a:pPr>
            <a:r>
              <a:rPr lang="en-GB" altLang="en-US" b="1" dirty="0" smtClean="0"/>
              <a:t>Unique </a:t>
            </a:r>
            <a:r>
              <a:rPr lang="en-GB" altLang="en-US" dirty="0" smtClean="0"/>
              <a:t>(no duplicates/overlap)</a:t>
            </a:r>
          </a:p>
          <a:p>
            <a:pPr>
              <a:lnSpc>
                <a:spcPct val="110000"/>
              </a:lnSpc>
            </a:pPr>
            <a:r>
              <a:rPr lang="en-GB" altLang="en-US" b="1" dirty="0" smtClean="0"/>
              <a:t>Unambiguous</a:t>
            </a:r>
            <a:r>
              <a:rPr lang="en-US" altLang="en-US" dirty="0" smtClean="0"/>
              <a:t> </a:t>
            </a:r>
          </a:p>
          <a:p>
            <a:pPr>
              <a:lnSpc>
                <a:spcPct val="110000"/>
              </a:lnSpc>
            </a:pPr>
            <a:r>
              <a:rPr lang="en-US" altLang="en-US" b="1" dirty="0" smtClean="0"/>
              <a:t>L</a:t>
            </a:r>
            <a:r>
              <a:rPr lang="en-GB" altLang="en-US" b="1" dirty="0" err="1" smtClean="0"/>
              <a:t>ogically</a:t>
            </a:r>
            <a:r>
              <a:rPr lang="en-GB" altLang="en-US" b="1" dirty="0" smtClean="0"/>
              <a:t> consistent</a:t>
            </a:r>
            <a:r>
              <a:rPr lang="en-US" altLang="en-US" dirty="0" smtClean="0"/>
              <a:t> </a:t>
            </a:r>
          </a:p>
          <a:p>
            <a:pPr>
              <a:lnSpc>
                <a:spcPct val="110000"/>
              </a:lnSpc>
            </a:pPr>
            <a:r>
              <a:rPr lang="en-US" altLang="en-US" b="1" dirty="0" smtClean="0"/>
              <a:t>N</a:t>
            </a:r>
            <a:r>
              <a:rPr lang="en-GB" altLang="en-US" b="1" dirty="0" err="1" smtClean="0"/>
              <a:t>ot</a:t>
            </a:r>
            <a:r>
              <a:rPr lang="en-GB" altLang="en-US" b="1" dirty="0" smtClean="0"/>
              <a:t> over-constrain the design</a:t>
            </a:r>
            <a:r>
              <a:rPr lang="en-GB" altLang="en-US" dirty="0" smtClean="0"/>
              <a:t> of the system</a:t>
            </a:r>
            <a:r>
              <a:rPr lang="en-US" altLang="en-US" sz="2800" dirty="0" smtClean="0"/>
              <a:t> </a:t>
            </a:r>
          </a:p>
          <a:p>
            <a:pPr>
              <a:lnSpc>
                <a:spcPct val="110000"/>
              </a:lnSpc>
            </a:pPr>
            <a:r>
              <a:rPr lang="en-US" altLang="en-US" b="1" dirty="0" smtClean="0"/>
              <a:t>Atomic: </a:t>
            </a:r>
            <a:r>
              <a:rPr lang="en-US" altLang="en-US" dirty="0" smtClean="0"/>
              <a:t>not consist of multiple separate requirements</a:t>
            </a:r>
          </a:p>
          <a:p>
            <a:pPr>
              <a:lnSpc>
                <a:spcPct val="40000"/>
              </a:lnSpc>
              <a:buFontTx/>
              <a:buNone/>
            </a:pPr>
            <a:endParaRPr lang="en-US" altLang="en-US" dirty="0" smtClean="0"/>
          </a:p>
        </p:txBody>
      </p:sp>
    </p:spTree>
    <p:extLst>
      <p:ext uri="{BB962C8B-B14F-4D97-AF65-F5344CB8AC3E}">
        <p14:creationId xmlns:p14="http://schemas.microsoft.com/office/powerpoint/2010/main" val="2215128905"/>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Forces</a:t>
            </a:r>
            <a:endParaRPr lang="en-GB" dirty="0"/>
          </a:p>
        </p:txBody>
      </p:sp>
      <p:pic>
        <p:nvPicPr>
          <p:cNvPr id="5" name="Content Placeholder 4"/>
          <p:cNvPicPr>
            <a:picLocks noGrp="1" noChangeAspect="1"/>
          </p:cNvPicPr>
          <p:nvPr>
            <p:ph idx="1"/>
          </p:nvPr>
        </p:nvPicPr>
        <p:blipFill>
          <a:blip r:embed="rId2"/>
          <a:stretch>
            <a:fillRect/>
          </a:stretch>
        </p:blipFill>
        <p:spPr>
          <a:xfrm>
            <a:off x="877419" y="1600200"/>
            <a:ext cx="6985067" cy="4637112"/>
          </a:xfrm>
          <a:prstGeom prst="rect">
            <a:avLst/>
          </a:prstGeom>
        </p:spPr>
      </p:pic>
      <p:sp>
        <p:nvSpPr>
          <p:cNvPr id="4" name="Slide Number Placeholder 3"/>
          <p:cNvSpPr>
            <a:spLocks noGrp="1"/>
          </p:cNvSpPr>
          <p:nvPr>
            <p:ph type="sldNum" sz="quarter" idx="12"/>
          </p:nvPr>
        </p:nvSpPr>
        <p:spPr/>
        <p:txBody>
          <a:bodyPr/>
          <a:lstStyle/>
          <a:p>
            <a:pPr>
              <a:defRPr/>
            </a:pPr>
            <a:fld id="{D3849320-BEB5-49EA-BA63-E9B2300A7F39}" type="slidenum">
              <a:rPr lang="en-US" smtClean="0"/>
              <a:t>6</a:t>
            </a:fld>
            <a:endParaRPr lang="en-US"/>
          </a:p>
        </p:txBody>
      </p:sp>
    </p:spTree>
    <p:extLst>
      <p:ext uri="{BB962C8B-B14F-4D97-AF65-F5344CB8AC3E}">
        <p14:creationId xmlns:p14="http://schemas.microsoft.com/office/powerpoint/2010/main" val="327660523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33350" y="704850"/>
            <a:ext cx="8915400" cy="871538"/>
          </a:xfrm>
        </p:spPr>
        <p:txBody>
          <a:bodyPr/>
          <a:lstStyle/>
          <a:p>
            <a:r>
              <a:rPr lang="en-US" altLang="en-US" smtClean="0"/>
              <a:t>Requirements on</a:t>
            </a:r>
            <a:r>
              <a:rPr lang="en-GB" altLang="en-US" smtClean="0"/>
              <a:t> Requirements</a:t>
            </a:r>
            <a:r>
              <a:rPr lang="en-US" altLang="en-US" smtClean="0"/>
              <a:t> (2)</a:t>
            </a:r>
          </a:p>
        </p:txBody>
      </p:sp>
      <p:sp>
        <p:nvSpPr>
          <p:cNvPr id="66563" name="Rectangle 3"/>
          <p:cNvSpPr>
            <a:spLocks noGrp="1" noChangeArrowheads="1"/>
          </p:cNvSpPr>
          <p:nvPr>
            <p:ph idx="1"/>
          </p:nvPr>
        </p:nvSpPr>
        <p:spPr>
          <a:xfrm>
            <a:off x="755650" y="1916113"/>
            <a:ext cx="7272338" cy="3960812"/>
          </a:xfrm>
        </p:spPr>
        <p:txBody>
          <a:bodyPr/>
          <a:lstStyle/>
          <a:p>
            <a:pPr>
              <a:lnSpc>
                <a:spcPct val="110000"/>
              </a:lnSpc>
              <a:buFontTx/>
              <a:buNone/>
            </a:pPr>
            <a:r>
              <a:rPr lang="en-US" altLang="en-US" sz="2800" dirty="0" smtClean="0"/>
              <a:t>Nice to have properties of requirements :</a:t>
            </a:r>
          </a:p>
          <a:p>
            <a:pPr>
              <a:lnSpc>
                <a:spcPct val="110000"/>
              </a:lnSpc>
            </a:pPr>
            <a:r>
              <a:rPr lang="en-US" altLang="en-US" b="1" dirty="0" smtClean="0"/>
              <a:t>Complete</a:t>
            </a:r>
            <a:r>
              <a:rPr lang="en-US" altLang="en-US" dirty="0" smtClean="0"/>
              <a:t>  (?)</a:t>
            </a:r>
          </a:p>
          <a:p>
            <a:pPr>
              <a:lnSpc>
                <a:spcPct val="110000"/>
              </a:lnSpc>
            </a:pPr>
            <a:r>
              <a:rPr lang="en-US" altLang="en-US" dirty="0" smtClean="0"/>
              <a:t>E</a:t>
            </a:r>
            <a:r>
              <a:rPr lang="en-GB" altLang="en-US" dirty="0" err="1" smtClean="0"/>
              <a:t>xpressed</a:t>
            </a:r>
            <a:r>
              <a:rPr lang="en-GB" altLang="en-US" dirty="0" smtClean="0"/>
              <a:t> using a </a:t>
            </a:r>
            <a:r>
              <a:rPr lang="en-GB" altLang="en-US" b="1" dirty="0" smtClean="0"/>
              <a:t>clear and consistent notation</a:t>
            </a:r>
            <a:r>
              <a:rPr lang="en-US" altLang="en-US" b="1" dirty="0" smtClean="0"/>
              <a:t> </a:t>
            </a:r>
            <a:endParaRPr lang="en-US" altLang="en-US" dirty="0" smtClean="0"/>
          </a:p>
          <a:p>
            <a:pPr lvl="1">
              <a:lnSpc>
                <a:spcPct val="110000"/>
              </a:lnSpc>
            </a:pPr>
            <a:r>
              <a:rPr lang="en-US" altLang="en-US" dirty="0" smtClean="0"/>
              <a:t>at the same level of detail</a:t>
            </a:r>
          </a:p>
          <a:p>
            <a:pPr>
              <a:lnSpc>
                <a:spcPct val="110000"/>
              </a:lnSpc>
            </a:pPr>
            <a:endParaRPr lang="en-US" altLang="en-US" dirty="0" smtClean="0"/>
          </a:p>
          <a:p>
            <a:pPr>
              <a:lnSpc>
                <a:spcPct val="110000"/>
              </a:lnSpc>
            </a:pPr>
            <a:endParaRPr lang="en-US" altLang="en-US" sz="2800" dirty="0" smtClean="0"/>
          </a:p>
          <a:p>
            <a:pPr>
              <a:lnSpc>
                <a:spcPct val="110000"/>
              </a:lnSpc>
            </a:pPr>
            <a:endParaRPr lang="en-US" altLang="en-US" sz="2800" dirty="0" smtClean="0"/>
          </a:p>
          <a:p>
            <a:pPr>
              <a:lnSpc>
                <a:spcPct val="40000"/>
              </a:lnSpc>
              <a:buFontTx/>
              <a:buNone/>
            </a:pPr>
            <a:endParaRPr lang="en-US" altLang="en-US" dirty="0" smtClean="0"/>
          </a:p>
        </p:txBody>
      </p:sp>
    </p:spTree>
    <p:extLst>
      <p:ext uri="{BB962C8B-B14F-4D97-AF65-F5344CB8AC3E}">
        <p14:creationId xmlns:p14="http://schemas.microsoft.com/office/powerpoint/2010/main" val="1143636938"/>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Title 3"/>
          <p:cNvSpPr>
            <a:spLocks noGrp="1"/>
          </p:cNvSpPr>
          <p:nvPr>
            <p:ph type="title"/>
          </p:nvPr>
        </p:nvSpPr>
        <p:spPr>
          <a:xfrm>
            <a:off x="0" y="549275"/>
            <a:ext cx="9144000" cy="762000"/>
          </a:xfrm>
        </p:spPr>
        <p:txBody>
          <a:bodyPr/>
          <a:lstStyle/>
          <a:p>
            <a:r>
              <a:rPr lang="sv-SE" altLang="en-US" dirty="0" smtClean="0"/>
              <a:t>Public Transport e-</a:t>
            </a:r>
            <a:r>
              <a:rPr lang="sv-SE" altLang="en-US" dirty="0" err="1" smtClean="0"/>
              <a:t>ticketing</a:t>
            </a:r>
            <a:r>
              <a:rPr lang="sv-SE" altLang="en-US" dirty="0" smtClean="0"/>
              <a:t> system</a:t>
            </a:r>
          </a:p>
        </p:txBody>
      </p:sp>
      <p:sp>
        <p:nvSpPr>
          <p:cNvPr id="68611" name="Content Placeholder 4"/>
          <p:cNvSpPr>
            <a:spLocks noGrp="1"/>
          </p:cNvSpPr>
          <p:nvPr>
            <p:ph idx="1"/>
          </p:nvPr>
        </p:nvSpPr>
        <p:spPr>
          <a:xfrm>
            <a:off x="395288" y="1412875"/>
            <a:ext cx="8424862" cy="4537075"/>
          </a:xfrm>
        </p:spPr>
        <p:txBody>
          <a:bodyPr/>
          <a:lstStyle/>
          <a:p>
            <a:r>
              <a:rPr lang="en-US" altLang="en-US" smtClean="0"/>
              <a:t>The system should be aware of interchanges made by the traveller</a:t>
            </a:r>
          </a:p>
          <a:p>
            <a:endParaRPr lang="en-US" altLang="en-US" smtClean="0"/>
          </a:p>
          <a:p>
            <a:r>
              <a:rPr lang="en-US" altLang="en-US" smtClean="0"/>
              <a:t>The system should be able to register a valid period card on board of the transportation</a:t>
            </a:r>
          </a:p>
          <a:p>
            <a:endParaRPr lang="en-US" altLang="en-US" smtClean="0"/>
          </a:p>
          <a:p>
            <a:r>
              <a:rPr lang="en-US" altLang="en-US" smtClean="0"/>
              <a:t>The ticket system should send a response within 5 sec when an SMS is received from a customer</a:t>
            </a:r>
          </a:p>
          <a:p>
            <a:endParaRPr lang="en-US" altLang="en-US" smtClean="0"/>
          </a:p>
          <a:p>
            <a:r>
              <a:rPr lang="en-US" altLang="en-US" smtClean="0"/>
              <a:t>The system gives a written message that the user needs to recharge his card</a:t>
            </a:r>
            <a:endParaRPr lang="sv-SE" altLang="en-US" smtClean="0"/>
          </a:p>
        </p:txBody>
      </p:sp>
      <p:sp>
        <p:nvSpPr>
          <p:cNvPr id="68612" name="Slide Number Placeholder 2"/>
          <p:cNvSpPr>
            <a:spLocks noGrp="1"/>
          </p:cNvSpPr>
          <p:nvPr>
            <p:ph type="sldNum" sz="quarter" idx="4294967295"/>
          </p:nvPr>
        </p:nvSpPr>
        <p:spPr bwMode="auto">
          <a:xfrm>
            <a:off x="8640763" y="6308725"/>
            <a:ext cx="50323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E3E781F2-9E59-4CD9-A8C4-66BA9837D442}" type="slidenum">
              <a:rPr lang="en-GB" altLang="en-US" sz="1600">
                <a:solidFill>
                  <a:srgbClr val="000000"/>
                </a:solidFill>
                <a:latin typeface="Calibri" panose="020F0502020204030204" pitchFamily="34" charset="0"/>
              </a:rPr>
              <a:pPr eaLnBrk="1" hangingPunct="1"/>
              <a:t>61</a:t>
            </a:fld>
            <a:endParaRPr lang="en-GB" altLang="en-US" sz="1600">
              <a:solidFill>
                <a:srgbClr val="000000"/>
              </a:solidFill>
              <a:latin typeface="Calibri" panose="020F0502020204030204" pitchFamily="34" charset="0"/>
            </a:endParaRPr>
          </a:p>
        </p:txBody>
      </p:sp>
    </p:spTree>
    <p:extLst>
      <p:ext uri="{BB962C8B-B14F-4D97-AF65-F5344CB8AC3E}">
        <p14:creationId xmlns:p14="http://schemas.microsoft.com/office/powerpoint/2010/main" val="2312304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Title 1"/>
          <p:cNvSpPr>
            <a:spLocks noGrp="1"/>
          </p:cNvSpPr>
          <p:nvPr>
            <p:ph type="title"/>
          </p:nvPr>
        </p:nvSpPr>
        <p:spPr>
          <a:xfrm>
            <a:off x="0" y="549275"/>
            <a:ext cx="9144000" cy="762000"/>
          </a:xfrm>
        </p:spPr>
        <p:txBody>
          <a:bodyPr/>
          <a:lstStyle/>
          <a:p>
            <a:endParaRPr lang="sv-SE" altLang="en-US" smtClean="0"/>
          </a:p>
        </p:txBody>
      </p:sp>
      <p:sp>
        <p:nvSpPr>
          <p:cNvPr id="69635" name="Content Placeholder 2"/>
          <p:cNvSpPr>
            <a:spLocks noGrp="1"/>
          </p:cNvSpPr>
          <p:nvPr>
            <p:ph idx="1"/>
          </p:nvPr>
        </p:nvSpPr>
        <p:spPr>
          <a:xfrm>
            <a:off x="395288" y="1412875"/>
            <a:ext cx="8424862" cy="4537075"/>
          </a:xfrm>
        </p:spPr>
        <p:txBody>
          <a:bodyPr/>
          <a:lstStyle/>
          <a:p>
            <a:r>
              <a:rPr lang="en-US" altLang="en-US" smtClean="0"/>
              <a:t>A ticket should be valid for 90 minutes after being paid</a:t>
            </a:r>
          </a:p>
          <a:p>
            <a:endParaRPr lang="en-US" altLang="en-US" smtClean="0"/>
          </a:p>
          <a:p>
            <a:r>
              <a:rPr lang="en-US" altLang="en-US" smtClean="0"/>
              <a:t>The system shall be compatible with android mobile phones</a:t>
            </a:r>
          </a:p>
          <a:p>
            <a:endParaRPr lang="en-US" altLang="en-US" smtClean="0"/>
          </a:p>
          <a:p>
            <a:r>
              <a:rPr lang="en-US" altLang="en-US" smtClean="0"/>
              <a:t>System response time shall not exceed 2 sec</a:t>
            </a:r>
          </a:p>
          <a:p>
            <a:endParaRPr lang="en-US" altLang="en-US" smtClean="0"/>
          </a:p>
          <a:p>
            <a:r>
              <a:rPr lang="en-US" altLang="en-US" smtClean="0"/>
              <a:t>The card shall have its information encrypted with AES</a:t>
            </a:r>
          </a:p>
          <a:p>
            <a:endParaRPr lang="en-US" altLang="en-US" smtClean="0"/>
          </a:p>
          <a:p>
            <a:r>
              <a:rPr lang="en-US" altLang="en-US" smtClean="0"/>
              <a:t>Every ticket is identified uniquely in all the lifetime of the system</a:t>
            </a:r>
            <a:endParaRPr lang="sv-SE" altLang="en-US" smtClean="0"/>
          </a:p>
        </p:txBody>
      </p:sp>
    </p:spTree>
    <p:extLst>
      <p:ext uri="{BB962C8B-B14F-4D97-AF65-F5344CB8AC3E}">
        <p14:creationId xmlns:p14="http://schemas.microsoft.com/office/powerpoint/2010/main" val="2924771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p:cNvSpPr>
            <a:spLocks noGrp="1" noChangeArrowheads="1"/>
          </p:cNvSpPr>
          <p:nvPr>
            <p:ph type="title"/>
          </p:nvPr>
        </p:nvSpPr>
        <p:spPr>
          <a:xfrm>
            <a:off x="685800" y="692150"/>
            <a:ext cx="8134350" cy="722313"/>
          </a:xfrm>
        </p:spPr>
        <p:txBody>
          <a:bodyPr/>
          <a:lstStyle/>
          <a:p>
            <a:r>
              <a:rPr lang="en-US" altLang="en-US" dirty="0" smtClean="0"/>
              <a:t>Tell if these are good/what is wrong?</a:t>
            </a:r>
            <a:endParaRPr lang="en-GB" altLang="en-US" dirty="0" smtClean="0"/>
          </a:p>
        </p:txBody>
      </p:sp>
      <p:sp>
        <p:nvSpPr>
          <p:cNvPr id="70659" name="Rectangle 2"/>
          <p:cNvSpPr>
            <a:spLocks noGrp="1" noChangeArrowheads="1"/>
          </p:cNvSpPr>
          <p:nvPr>
            <p:ph idx="1"/>
          </p:nvPr>
        </p:nvSpPr>
        <p:spPr>
          <a:xfrm>
            <a:off x="323850" y="1557338"/>
            <a:ext cx="8496300" cy="5184775"/>
          </a:xfrm>
        </p:spPr>
        <p:txBody>
          <a:bodyPr/>
          <a:lstStyle/>
          <a:p>
            <a:pPr>
              <a:lnSpc>
                <a:spcPct val="110000"/>
              </a:lnSpc>
            </a:pPr>
            <a:r>
              <a:rPr lang="en-GB" altLang="en-US" smtClean="0"/>
              <a:t>“All communication between client and server is secure”</a:t>
            </a:r>
          </a:p>
          <a:p>
            <a:pPr>
              <a:lnSpc>
                <a:spcPct val="110000"/>
              </a:lnSpc>
            </a:pPr>
            <a:r>
              <a:rPr lang="en-GB" altLang="en-US" smtClean="0"/>
              <a:t>“It is easy to extend”</a:t>
            </a:r>
          </a:p>
          <a:p>
            <a:pPr>
              <a:lnSpc>
                <a:spcPct val="110000"/>
              </a:lnSpc>
            </a:pPr>
            <a:r>
              <a:rPr lang="en-GB" altLang="en-US" smtClean="0"/>
              <a:t>“The system should respond quickly”</a:t>
            </a:r>
          </a:p>
          <a:p>
            <a:pPr>
              <a:lnSpc>
                <a:spcPct val="110000"/>
              </a:lnSpc>
            </a:pPr>
            <a:r>
              <a:rPr lang="en-GB" altLang="en-US" smtClean="0"/>
              <a:t>“The user should not have to wait more than a few second …”</a:t>
            </a:r>
          </a:p>
          <a:p>
            <a:pPr>
              <a:lnSpc>
                <a:spcPct val="110000"/>
              </a:lnSpc>
            </a:pPr>
            <a:r>
              <a:rPr lang="en-GB" altLang="en-US" smtClean="0"/>
              <a:t>“Determine solution within 0.3 sec”</a:t>
            </a:r>
          </a:p>
          <a:p>
            <a:pPr>
              <a:lnSpc>
                <a:spcPct val="110000"/>
              </a:lnSpc>
            </a:pPr>
            <a:r>
              <a:rPr lang="en-GB" altLang="en-US" smtClean="0"/>
              <a:t>“The system should be always available”</a:t>
            </a:r>
          </a:p>
          <a:p>
            <a:pPr>
              <a:lnSpc>
                <a:spcPct val="110000"/>
              </a:lnSpc>
            </a:pPr>
            <a:r>
              <a:rPr lang="en-GB" altLang="en-US" smtClean="0"/>
              <a:t>“The system can handle multiple concurrent users”</a:t>
            </a:r>
          </a:p>
          <a:p>
            <a:pPr>
              <a:lnSpc>
                <a:spcPct val="110000"/>
              </a:lnSpc>
            </a:pPr>
            <a:r>
              <a:rPr lang="en-GB" altLang="en-US" smtClean="0"/>
              <a:t>“The system can handle 100 concurrent users”</a:t>
            </a:r>
          </a:p>
          <a:p>
            <a:pPr>
              <a:lnSpc>
                <a:spcPct val="110000"/>
              </a:lnSpc>
            </a:pPr>
            <a:r>
              <a:rPr lang="en-GB" altLang="en-US" smtClean="0"/>
              <a:t>“The system should be state-of-the-art …”</a:t>
            </a:r>
          </a:p>
        </p:txBody>
      </p:sp>
    </p:spTree>
    <p:extLst>
      <p:ext uri="{BB962C8B-B14F-4D97-AF65-F5344CB8AC3E}">
        <p14:creationId xmlns:p14="http://schemas.microsoft.com/office/powerpoint/2010/main" val="4074734789"/>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p:cNvSpPr>
            <a:spLocks noGrp="1" noChangeArrowheads="1"/>
          </p:cNvSpPr>
          <p:nvPr>
            <p:ph type="title"/>
          </p:nvPr>
        </p:nvSpPr>
        <p:spPr>
          <a:xfrm>
            <a:off x="685800" y="692150"/>
            <a:ext cx="7772400" cy="722313"/>
          </a:xfrm>
        </p:spPr>
        <p:txBody>
          <a:bodyPr/>
          <a:lstStyle/>
          <a:p>
            <a:r>
              <a:rPr lang="en-GB" altLang="en-US" smtClean="0"/>
              <a:t>Let’s consider</a:t>
            </a:r>
          </a:p>
        </p:txBody>
      </p:sp>
      <p:sp>
        <p:nvSpPr>
          <p:cNvPr id="70659" name="Rectangle 2"/>
          <p:cNvSpPr>
            <a:spLocks noGrp="1" noChangeArrowheads="1"/>
          </p:cNvSpPr>
          <p:nvPr>
            <p:ph idx="1"/>
          </p:nvPr>
        </p:nvSpPr>
        <p:spPr>
          <a:xfrm>
            <a:off x="323850" y="1557338"/>
            <a:ext cx="8496300" cy="5184775"/>
          </a:xfrm>
        </p:spPr>
        <p:txBody>
          <a:bodyPr/>
          <a:lstStyle/>
          <a:p>
            <a:pPr>
              <a:lnSpc>
                <a:spcPct val="110000"/>
              </a:lnSpc>
            </a:pPr>
            <a:r>
              <a:rPr lang="en-GB" altLang="en-US" smtClean="0"/>
              <a:t>“All communication between client and server is secure”</a:t>
            </a:r>
          </a:p>
          <a:p>
            <a:pPr>
              <a:lnSpc>
                <a:spcPct val="110000"/>
              </a:lnSpc>
            </a:pPr>
            <a:r>
              <a:rPr lang="en-GB" altLang="en-US" smtClean="0"/>
              <a:t>“It is easy to extend”</a:t>
            </a:r>
          </a:p>
          <a:p>
            <a:pPr>
              <a:lnSpc>
                <a:spcPct val="110000"/>
              </a:lnSpc>
            </a:pPr>
            <a:r>
              <a:rPr lang="en-GB" altLang="en-US" smtClean="0"/>
              <a:t>“The system should respond quickly”</a:t>
            </a:r>
          </a:p>
          <a:p>
            <a:pPr>
              <a:lnSpc>
                <a:spcPct val="110000"/>
              </a:lnSpc>
            </a:pPr>
            <a:r>
              <a:rPr lang="en-GB" altLang="en-US" smtClean="0"/>
              <a:t>“The user should not have to wait more than a few second …”</a:t>
            </a:r>
          </a:p>
          <a:p>
            <a:pPr>
              <a:lnSpc>
                <a:spcPct val="110000"/>
              </a:lnSpc>
            </a:pPr>
            <a:r>
              <a:rPr lang="en-GB" altLang="en-US" smtClean="0"/>
              <a:t>“Determine solution within 0.3 sec”</a:t>
            </a:r>
          </a:p>
          <a:p>
            <a:pPr>
              <a:lnSpc>
                <a:spcPct val="110000"/>
              </a:lnSpc>
            </a:pPr>
            <a:r>
              <a:rPr lang="en-GB" altLang="en-US" smtClean="0"/>
              <a:t>“The system should be always available”</a:t>
            </a:r>
          </a:p>
          <a:p>
            <a:pPr>
              <a:lnSpc>
                <a:spcPct val="110000"/>
              </a:lnSpc>
            </a:pPr>
            <a:r>
              <a:rPr lang="en-GB" altLang="en-US" smtClean="0"/>
              <a:t>“The system can handle multiple concurrent users”</a:t>
            </a:r>
          </a:p>
          <a:p>
            <a:pPr>
              <a:lnSpc>
                <a:spcPct val="110000"/>
              </a:lnSpc>
            </a:pPr>
            <a:r>
              <a:rPr lang="en-GB" altLang="en-US" smtClean="0"/>
              <a:t>“The system can handle 100 concurrent users”</a:t>
            </a:r>
          </a:p>
          <a:p>
            <a:pPr>
              <a:lnSpc>
                <a:spcPct val="110000"/>
              </a:lnSpc>
            </a:pPr>
            <a:r>
              <a:rPr lang="en-GB" altLang="en-US" smtClean="0"/>
              <a:t>“The system should be state-of-the-art …”</a:t>
            </a:r>
          </a:p>
        </p:txBody>
      </p:sp>
      <p:sp>
        <p:nvSpPr>
          <p:cNvPr id="368644" name="AutoShape 4"/>
          <p:cNvSpPr>
            <a:spLocks noChangeArrowheads="1"/>
          </p:cNvSpPr>
          <p:nvPr/>
        </p:nvSpPr>
        <p:spPr bwMode="auto">
          <a:xfrm>
            <a:off x="6804025" y="4437063"/>
            <a:ext cx="2089150" cy="504825"/>
          </a:xfrm>
          <a:prstGeom prst="wedgeRoundRectCallout">
            <a:avLst>
              <a:gd name="adj1" fmla="val -43750"/>
              <a:gd name="adj2" fmla="val 70000"/>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GB" altLang="en-US" i="1" smtClean="0">
                <a:solidFill>
                  <a:srgbClr val="000000"/>
                </a:solidFill>
                <a:latin typeface="Lucida Sans Unicode" panose="020B0602030504020204" pitchFamily="34" charset="0"/>
              </a:rPr>
              <a:t>attainable</a:t>
            </a:r>
          </a:p>
        </p:txBody>
      </p:sp>
      <p:sp>
        <p:nvSpPr>
          <p:cNvPr id="368645" name="AutoShape 5"/>
          <p:cNvSpPr>
            <a:spLocks noChangeArrowheads="1"/>
          </p:cNvSpPr>
          <p:nvPr/>
        </p:nvSpPr>
        <p:spPr bwMode="auto">
          <a:xfrm>
            <a:off x="4427538" y="3860800"/>
            <a:ext cx="3673475" cy="504825"/>
          </a:xfrm>
          <a:prstGeom prst="wedgeRoundRectCallout">
            <a:avLst>
              <a:gd name="adj1" fmla="val -35093"/>
              <a:gd name="adj2" fmla="val -89310"/>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GB" altLang="en-US" i="1" smtClean="0">
                <a:solidFill>
                  <a:srgbClr val="000000"/>
                </a:solidFill>
                <a:latin typeface="Lucida Sans Unicode" panose="020B0602030504020204" pitchFamily="34" charset="0"/>
              </a:rPr>
              <a:t>vague:to what?</a:t>
            </a:r>
          </a:p>
        </p:txBody>
      </p:sp>
      <p:sp>
        <p:nvSpPr>
          <p:cNvPr id="368646" name="AutoShape 6"/>
          <p:cNvSpPr>
            <a:spLocks noChangeArrowheads="1"/>
          </p:cNvSpPr>
          <p:nvPr/>
        </p:nvSpPr>
        <p:spPr bwMode="auto">
          <a:xfrm>
            <a:off x="6659563" y="5229225"/>
            <a:ext cx="2089150" cy="792163"/>
          </a:xfrm>
          <a:prstGeom prst="wedgeRoundRectCallout">
            <a:avLst>
              <a:gd name="adj1" fmla="val -85889"/>
              <a:gd name="adj2" fmla="val -38454"/>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GB" altLang="en-US" i="1" smtClean="0">
                <a:solidFill>
                  <a:srgbClr val="000000"/>
                </a:solidFill>
                <a:latin typeface="Lucida Sans Unicode" panose="020B0602030504020204" pitchFamily="34" charset="0"/>
              </a:rPr>
              <a:t>doing what?</a:t>
            </a:r>
          </a:p>
        </p:txBody>
      </p:sp>
      <p:sp>
        <p:nvSpPr>
          <p:cNvPr id="368647" name="AutoShape 7"/>
          <p:cNvSpPr>
            <a:spLocks noChangeArrowheads="1"/>
          </p:cNvSpPr>
          <p:nvPr/>
        </p:nvSpPr>
        <p:spPr bwMode="auto">
          <a:xfrm>
            <a:off x="1258888" y="6092825"/>
            <a:ext cx="2089150" cy="504825"/>
          </a:xfrm>
          <a:prstGeom prst="wedgeRoundRectCallout">
            <a:avLst>
              <a:gd name="adj1" fmla="val 27222"/>
              <a:gd name="adj2" fmla="val -143602"/>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GB" altLang="en-US" i="1" smtClean="0">
                <a:solidFill>
                  <a:srgbClr val="000000"/>
                </a:solidFill>
                <a:latin typeface="Lucida Sans Unicode" panose="020B0602030504020204" pitchFamily="34" charset="0"/>
              </a:rPr>
              <a:t>subjective</a:t>
            </a:r>
          </a:p>
        </p:txBody>
      </p:sp>
      <p:sp>
        <p:nvSpPr>
          <p:cNvPr id="368648" name="AutoShape 8"/>
          <p:cNvSpPr>
            <a:spLocks noChangeArrowheads="1"/>
          </p:cNvSpPr>
          <p:nvPr/>
        </p:nvSpPr>
        <p:spPr bwMode="auto">
          <a:xfrm>
            <a:off x="3708400" y="5737225"/>
            <a:ext cx="3527425" cy="865188"/>
          </a:xfrm>
          <a:prstGeom prst="wedgeRoundRectCallout">
            <a:avLst>
              <a:gd name="adj1" fmla="val -47907"/>
              <a:gd name="adj2" fmla="val -64829"/>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GB" altLang="en-US" i="1" smtClean="0">
                <a:solidFill>
                  <a:srgbClr val="000000"/>
                </a:solidFill>
                <a:latin typeface="Lucida Sans Unicode" panose="020B0602030504020204" pitchFamily="34" charset="0"/>
              </a:rPr>
              <a:t>time-dependent;</a:t>
            </a:r>
          </a:p>
          <a:p>
            <a:pPr algn="ctr" eaLnBrk="1" hangingPunct="1"/>
            <a:r>
              <a:rPr lang="en-GB" altLang="en-US" sz="1400" i="1" smtClean="0">
                <a:solidFill>
                  <a:srgbClr val="000000"/>
                </a:solidFill>
                <a:latin typeface="Lucida Sans Unicode" panose="020B0602030504020204" pitchFamily="34" charset="0"/>
              </a:rPr>
              <a:t>means something else tomorrow</a:t>
            </a:r>
          </a:p>
        </p:txBody>
      </p:sp>
      <p:sp>
        <p:nvSpPr>
          <p:cNvPr id="368649" name="AutoShape 9"/>
          <p:cNvSpPr>
            <a:spLocks noChangeArrowheads="1"/>
          </p:cNvSpPr>
          <p:nvPr/>
        </p:nvSpPr>
        <p:spPr bwMode="auto">
          <a:xfrm>
            <a:off x="5003800" y="2133600"/>
            <a:ext cx="2592388" cy="1008063"/>
          </a:xfrm>
          <a:prstGeom prst="wedgeRoundRectCallout">
            <a:avLst>
              <a:gd name="adj1" fmla="val -95375"/>
              <a:gd name="adj2" fmla="val -58347"/>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GB" altLang="en-US" i="1" smtClean="0">
                <a:solidFill>
                  <a:srgbClr val="000000"/>
                </a:solidFill>
                <a:latin typeface="Lucida Sans Unicode" panose="020B0602030504020204" pitchFamily="34" charset="0"/>
              </a:rPr>
              <a:t>not measurable</a:t>
            </a:r>
          </a:p>
        </p:txBody>
      </p:sp>
      <p:sp>
        <p:nvSpPr>
          <p:cNvPr id="368650" name="AutoShape 10"/>
          <p:cNvSpPr>
            <a:spLocks noChangeArrowheads="1"/>
          </p:cNvSpPr>
          <p:nvPr/>
        </p:nvSpPr>
        <p:spPr bwMode="auto">
          <a:xfrm>
            <a:off x="5003800" y="2060575"/>
            <a:ext cx="2592388" cy="1081088"/>
          </a:xfrm>
          <a:prstGeom prst="wedgeRoundRectCallout">
            <a:avLst>
              <a:gd name="adj1" fmla="val -98069"/>
              <a:gd name="adj2" fmla="val 3009"/>
              <a:gd name="adj3" fmla="val 16667"/>
            </a:avLst>
          </a:prstGeom>
          <a:solidFill>
            <a:srgbClr val="13FFC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GB" altLang="en-US" i="1" smtClean="0">
                <a:solidFill>
                  <a:srgbClr val="000000"/>
                </a:solidFill>
                <a:latin typeface="Lucida Sans Unicode" panose="020B0602030504020204" pitchFamily="34" charset="0"/>
              </a:rPr>
              <a:t>not measurable</a:t>
            </a:r>
          </a:p>
        </p:txBody>
      </p:sp>
      <p:sp>
        <p:nvSpPr>
          <p:cNvPr id="368651" name="AutoShape 11"/>
          <p:cNvSpPr>
            <a:spLocks noChangeArrowheads="1"/>
          </p:cNvSpPr>
          <p:nvPr/>
        </p:nvSpPr>
        <p:spPr bwMode="auto">
          <a:xfrm>
            <a:off x="5003800" y="2060575"/>
            <a:ext cx="2592388" cy="1081088"/>
          </a:xfrm>
          <a:prstGeom prst="wedgeRoundRectCallout">
            <a:avLst>
              <a:gd name="adj1" fmla="val -81968"/>
              <a:gd name="adj2" fmla="val 47208"/>
              <a:gd name="adj3" fmla="val 16667"/>
            </a:avLst>
          </a:prstGeom>
          <a:solidFill>
            <a:srgbClr val="B3F79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GB" altLang="en-US" i="1" smtClean="0">
                <a:solidFill>
                  <a:srgbClr val="000000"/>
                </a:solidFill>
                <a:latin typeface="Lucida Sans Unicode" panose="020B0602030504020204" pitchFamily="34" charset="0"/>
              </a:rPr>
              <a:t>not measurable</a:t>
            </a:r>
          </a:p>
        </p:txBody>
      </p:sp>
      <p:sp>
        <p:nvSpPr>
          <p:cNvPr id="368652" name="AutoShape 12"/>
          <p:cNvSpPr>
            <a:spLocks noChangeArrowheads="1"/>
          </p:cNvSpPr>
          <p:nvPr/>
        </p:nvSpPr>
        <p:spPr bwMode="auto">
          <a:xfrm>
            <a:off x="2627313" y="3787775"/>
            <a:ext cx="2592387" cy="504825"/>
          </a:xfrm>
          <a:prstGeom prst="wedgeRoundRectCallout">
            <a:avLst>
              <a:gd name="adj1" fmla="val 126977"/>
              <a:gd name="adj2" fmla="val -95282"/>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GB" altLang="en-US" i="1" smtClean="0">
                <a:solidFill>
                  <a:srgbClr val="000000"/>
                </a:solidFill>
                <a:latin typeface="Lucida Sans Unicode" panose="020B0602030504020204" pitchFamily="34" charset="0"/>
              </a:rPr>
              <a:t>not precise</a:t>
            </a:r>
          </a:p>
        </p:txBody>
      </p:sp>
    </p:spTree>
    <p:extLst>
      <p:ext uri="{BB962C8B-B14F-4D97-AF65-F5344CB8AC3E}">
        <p14:creationId xmlns:p14="http://schemas.microsoft.com/office/powerpoint/2010/main" val="4399379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5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4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54" presetClass="entr" presetSubtype="0" accel="100000" fill="hold" grpId="0" nodeType="clickEffect">
                                  <p:stCondLst>
                                    <p:cond delay="0"/>
                                  </p:stCondLst>
                                  <p:childTnLst>
                                    <p:set>
                                      <p:cBhvr>
                                        <p:cTn id="22" dur="1" fill="hold">
                                          <p:stCondLst>
                                            <p:cond delay="0"/>
                                          </p:stCondLst>
                                        </p:cTn>
                                        <p:tgtEl>
                                          <p:spTgt spid="368652"/>
                                        </p:tgtEl>
                                        <p:attrNameLst>
                                          <p:attrName>style.visibility</p:attrName>
                                        </p:attrNameLst>
                                      </p:cBhvr>
                                      <p:to>
                                        <p:strVal val="visible"/>
                                      </p:to>
                                    </p:set>
                                    <p:anim calcmode="lin" valueType="num">
                                      <p:cBhvr>
                                        <p:cTn id="23" dur="500" fill="hold"/>
                                        <p:tgtEl>
                                          <p:spTgt spid="368652"/>
                                        </p:tgtEl>
                                        <p:attrNameLst>
                                          <p:attrName>ppt_w</p:attrName>
                                        </p:attrNameLst>
                                      </p:cBhvr>
                                      <p:tavLst>
                                        <p:tav tm="0">
                                          <p:val>
                                            <p:strVal val="#ppt_w*0.05"/>
                                          </p:val>
                                        </p:tav>
                                        <p:tav tm="100000">
                                          <p:val>
                                            <p:strVal val="#ppt_w"/>
                                          </p:val>
                                        </p:tav>
                                      </p:tavLst>
                                    </p:anim>
                                    <p:anim calcmode="lin" valueType="num">
                                      <p:cBhvr>
                                        <p:cTn id="24" dur="500" fill="hold"/>
                                        <p:tgtEl>
                                          <p:spTgt spid="368652"/>
                                        </p:tgtEl>
                                        <p:attrNameLst>
                                          <p:attrName>ppt_h</p:attrName>
                                        </p:attrNameLst>
                                      </p:cBhvr>
                                      <p:tavLst>
                                        <p:tav tm="0">
                                          <p:val>
                                            <p:strVal val="#ppt_h"/>
                                          </p:val>
                                        </p:tav>
                                        <p:tav tm="100000">
                                          <p:val>
                                            <p:strVal val="#ppt_h"/>
                                          </p:val>
                                        </p:tav>
                                      </p:tavLst>
                                    </p:anim>
                                    <p:anim calcmode="lin" valueType="num">
                                      <p:cBhvr>
                                        <p:cTn id="25" dur="500" fill="hold"/>
                                        <p:tgtEl>
                                          <p:spTgt spid="368652"/>
                                        </p:tgtEl>
                                        <p:attrNameLst>
                                          <p:attrName>ppt_x</p:attrName>
                                        </p:attrNameLst>
                                      </p:cBhvr>
                                      <p:tavLst>
                                        <p:tav tm="0">
                                          <p:val>
                                            <p:strVal val="#ppt_x-.2"/>
                                          </p:val>
                                        </p:tav>
                                        <p:tav tm="100000">
                                          <p:val>
                                            <p:strVal val="#ppt_x"/>
                                          </p:val>
                                        </p:tav>
                                      </p:tavLst>
                                    </p:anim>
                                    <p:anim calcmode="lin" valueType="num">
                                      <p:cBhvr>
                                        <p:cTn id="26" dur="500" fill="hold"/>
                                        <p:tgtEl>
                                          <p:spTgt spid="368652"/>
                                        </p:tgtEl>
                                        <p:attrNameLst>
                                          <p:attrName>ppt_y</p:attrName>
                                        </p:attrNameLst>
                                      </p:cBhvr>
                                      <p:tavLst>
                                        <p:tav tm="0">
                                          <p:val>
                                            <p:strVal val="#ppt_y"/>
                                          </p:val>
                                        </p:tav>
                                        <p:tav tm="100000">
                                          <p:val>
                                            <p:strVal val="#ppt_y"/>
                                          </p:val>
                                        </p:tav>
                                      </p:tavLst>
                                    </p:anim>
                                    <p:animEffect transition="in" filter="fade">
                                      <p:cBhvr>
                                        <p:cTn id="27" dur="500"/>
                                        <p:tgtEl>
                                          <p:spTgt spid="36865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68644"/>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68646"/>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68647"/>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686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44" grpId="0" animBg="1"/>
      <p:bldP spid="368645" grpId="0" animBg="1"/>
      <p:bldP spid="368646" grpId="0" animBg="1"/>
      <p:bldP spid="368647" grpId="0" animBg="1"/>
      <p:bldP spid="368648" grpId="0" animBg="1"/>
      <p:bldP spid="368649" grpId="0" animBg="1"/>
      <p:bldP spid="368650" grpId="0" animBg="1"/>
      <p:bldP spid="368651" grpId="0" animBg="1"/>
      <p:bldP spid="368652"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2" name="Title 1"/>
          <p:cNvSpPr>
            <a:spLocks noGrp="1"/>
          </p:cNvSpPr>
          <p:nvPr>
            <p:ph type="title"/>
          </p:nvPr>
        </p:nvSpPr>
        <p:spPr>
          <a:xfrm>
            <a:off x="0" y="549275"/>
            <a:ext cx="9144000" cy="762000"/>
          </a:xfrm>
        </p:spPr>
        <p:txBody>
          <a:bodyPr/>
          <a:lstStyle/>
          <a:p>
            <a:r>
              <a:rPr lang="en-US" altLang="en-US" smtClean="0"/>
              <a:t>Eliciting Requirements</a:t>
            </a:r>
            <a:endParaRPr lang="sv-SE" altLang="en-US" smtClean="0"/>
          </a:p>
        </p:txBody>
      </p:sp>
      <p:sp>
        <p:nvSpPr>
          <p:cNvPr id="71683" name="Content Placeholder 2"/>
          <p:cNvSpPr>
            <a:spLocks noGrp="1"/>
          </p:cNvSpPr>
          <p:nvPr>
            <p:ph idx="1"/>
          </p:nvPr>
        </p:nvSpPr>
        <p:spPr>
          <a:xfrm>
            <a:off x="395288" y="1412875"/>
            <a:ext cx="8424862" cy="4537075"/>
          </a:xfrm>
        </p:spPr>
        <p:txBody>
          <a:bodyPr/>
          <a:lstStyle/>
          <a:p>
            <a:r>
              <a:rPr lang="en-US" altLang="en-US" smtClean="0"/>
              <a:t>Interviewing</a:t>
            </a:r>
          </a:p>
          <a:p>
            <a:pPr lvl="1"/>
            <a:r>
              <a:rPr lang="en-US" altLang="en-US" smtClean="0"/>
              <a:t>Consult users</a:t>
            </a:r>
          </a:p>
          <a:p>
            <a:pPr lvl="1"/>
            <a:r>
              <a:rPr lang="en-US" altLang="en-US" smtClean="0"/>
              <a:t>Consult experts</a:t>
            </a:r>
          </a:p>
          <a:p>
            <a:pPr lvl="1"/>
            <a:endParaRPr lang="en-US" altLang="en-US" smtClean="0"/>
          </a:p>
          <a:p>
            <a:r>
              <a:rPr lang="en-US" altLang="en-US" smtClean="0"/>
              <a:t>Observation</a:t>
            </a:r>
          </a:p>
          <a:p>
            <a:pPr lvl="1"/>
            <a:r>
              <a:rPr lang="en-US" altLang="en-US" smtClean="0"/>
              <a:t>User interaction / work processes</a:t>
            </a:r>
          </a:p>
          <a:p>
            <a:pPr lvl="1"/>
            <a:endParaRPr lang="en-US" altLang="en-US" smtClean="0"/>
          </a:p>
          <a:p>
            <a:r>
              <a:rPr lang="en-US" altLang="en-US" smtClean="0"/>
              <a:t>Previous system / Existing system elsewhere</a:t>
            </a:r>
          </a:p>
          <a:p>
            <a:r>
              <a:rPr lang="en-US" altLang="en-US" smtClean="0"/>
              <a:t>Brainstorming</a:t>
            </a:r>
          </a:p>
          <a:p>
            <a:r>
              <a:rPr lang="en-US" altLang="en-US" smtClean="0"/>
              <a:t>Prototyping  / Story-boarding</a:t>
            </a:r>
            <a:endParaRPr lang="sv-SE" altLang="en-US" smtClean="0"/>
          </a:p>
        </p:txBody>
      </p:sp>
    </p:spTree>
    <p:extLst>
      <p:ext uri="{BB962C8B-B14F-4D97-AF65-F5344CB8AC3E}">
        <p14:creationId xmlns:p14="http://schemas.microsoft.com/office/powerpoint/2010/main" val="3213458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0" y="549275"/>
            <a:ext cx="9144000" cy="762000"/>
          </a:xfrm>
        </p:spPr>
        <p:txBody>
          <a:bodyPr/>
          <a:lstStyle/>
          <a:p>
            <a:r>
              <a:rPr lang="en-GB" altLang="en-US" smtClean="0"/>
              <a:t>Requirements Prioritization</a:t>
            </a:r>
          </a:p>
        </p:txBody>
      </p:sp>
      <p:sp>
        <p:nvSpPr>
          <p:cNvPr id="72707" name="Rectangle 3"/>
          <p:cNvSpPr>
            <a:spLocks noGrp="1" noChangeArrowheads="1"/>
          </p:cNvSpPr>
          <p:nvPr>
            <p:ph idx="1"/>
          </p:nvPr>
        </p:nvSpPr>
        <p:spPr>
          <a:xfrm>
            <a:off x="395288" y="1412875"/>
            <a:ext cx="8424862" cy="4537075"/>
          </a:xfrm>
        </p:spPr>
        <p:txBody>
          <a:bodyPr/>
          <a:lstStyle/>
          <a:p>
            <a:endParaRPr lang="nl-NL" altLang="en-US" smtClean="0"/>
          </a:p>
        </p:txBody>
      </p:sp>
    </p:spTree>
    <p:extLst>
      <p:ext uri="{BB962C8B-B14F-4D97-AF65-F5344CB8AC3E}">
        <p14:creationId xmlns:p14="http://schemas.microsoft.com/office/powerpoint/2010/main" val="1339441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3"/>
          <p:cNvSpPr txBox="1">
            <a:spLocks noChangeArrowheads="1"/>
          </p:cNvSpPr>
          <p:nvPr/>
        </p:nvSpPr>
        <p:spPr bwMode="auto">
          <a:xfrm>
            <a:off x="976313" y="1811338"/>
            <a:ext cx="7699375" cy="403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90000"/>
              </a:lnSpc>
              <a:buFontTx/>
              <a:buChar char="•"/>
            </a:pPr>
            <a:r>
              <a:rPr lang="nl-NL" altLang="en-US" dirty="0">
                <a:latin typeface="Lucida Sans Unicode" panose="020B0602030504020204" pitchFamily="34" charset="0"/>
              </a:rPr>
              <a:t> </a:t>
            </a:r>
            <a:r>
              <a:rPr lang="nl-NL" altLang="en-US" b="1" dirty="0">
                <a:latin typeface="Lucida Sans Unicode" panose="020B0602030504020204" pitchFamily="34" charset="0"/>
              </a:rPr>
              <a:t>MIL STD</a:t>
            </a:r>
            <a:r>
              <a:rPr lang="nl-NL" altLang="en-US" dirty="0">
                <a:latin typeface="Lucida Sans Unicode" panose="020B0602030504020204" pitchFamily="34" charset="0"/>
              </a:rPr>
              <a:t>: </a:t>
            </a:r>
          </a:p>
          <a:p>
            <a:pPr lvl="1" eaLnBrk="1" hangingPunct="1">
              <a:lnSpc>
                <a:spcPct val="90000"/>
              </a:lnSpc>
              <a:buFontTx/>
              <a:buChar char="•"/>
            </a:pPr>
            <a:r>
              <a:rPr lang="nl-NL" altLang="en-US" dirty="0">
                <a:latin typeface="Lucida Sans Unicode" panose="020B0602030504020204" pitchFamily="34" charset="0"/>
              </a:rPr>
              <a:t> Must have, will have, may have</a:t>
            </a:r>
          </a:p>
          <a:p>
            <a:pPr eaLnBrk="1" hangingPunct="1">
              <a:lnSpc>
                <a:spcPct val="90000"/>
              </a:lnSpc>
            </a:pPr>
            <a:endParaRPr lang="nl-NL" altLang="en-US" dirty="0">
              <a:latin typeface="Lucida Sans Unicode" panose="020B0602030504020204" pitchFamily="34" charset="0"/>
            </a:endParaRPr>
          </a:p>
          <a:p>
            <a:pPr eaLnBrk="1" hangingPunct="1">
              <a:lnSpc>
                <a:spcPct val="90000"/>
              </a:lnSpc>
              <a:buFontTx/>
              <a:buChar char="•"/>
            </a:pPr>
            <a:r>
              <a:rPr lang="nl-NL" altLang="en-US" dirty="0">
                <a:latin typeface="Lucida Sans Unicode" panose="020B0602030504020204" pitchFamily="34" charset="0"/>
              </a:rPr>
              <a:t> </a:t>
            </a:r>
            <a:r>
              <a:rPr lang="nl-NL" altLang="en-US" b="1" dirty="0">
                <a:latin typeface="Lucida Sans Unicode" panose="020B0602030504020204" pitchFamily="34" charset="0"/>
              </a:rPr>
              <a:t>RUP: MoSCoW</a:t>
            </a:r>
          </a:p>
          <a:p>
            <a:pPr eaLnBrk="1" hangingPunct="1">
              <a:lnSpc>
                <a:spcPct val="90000"/>
              </a:lnSpc>
            </a:pPr>
            <a:r>
              <a:rPr lang="nl-NL" altLang="en-US" dirty="0">
                <a:latin typeface="Lucida Sans Unicode" panose="020B0602030504020204" pitchFamily="34" charset="0"/>
              </a:rPr>
              <a:t> 	 Must have</a:t>
            </a:r>
          </a:p>
          <a:p>
            <a:pPr eaLnBrk="1" hangingPunct="1">
              <a:lnSpc>
                <a:spcPct val="90000"/>
              </a:lnSpc>
            </a:pPr>
            <a:r>
              <a:rPr lang="nl-NL" altLang="en-US" dirty="0">
                <a:latin typeface="Lucida Sans Unicode" panose="020B0602030504020204" pitchFamily="34" charset="0"/>
              </a:rPr>
              <a:t>	  Should have</a:t>
            </a:r>
          </a:p>
          <a:p>
            <a:pPr eaLnBrk="1" hangingPunct="1">
              <a:lnSpc>
                <a:spcPct val="90000"/>
              </a:lnSpc>
            </a:pPr>
            <a:r>
              <a:rPr lang="nl-NL" altLang="en-US" dirty="0">
                <a:latin typeface="Lucida Sans Unicode" panose="020B0602030504020204" pitchFamily="34" charset="0"/>
              </a:rPr>
              <a:t>	   Could have</a:t>
            </a:r>
          </a:p>
          <a:p>
            <a:pPr eaLnBrk="1" hangingPunct="1">
              <a:lnSpc>
                <a:spcPct val="90000"/>
              </a:lnSpc>
            </a:pPr>
            <a:r>
              <a:rPr lang="nl-NL" altLang="en-US" dirty="0">
                <a:latin typeface="Lucida Sans Unicode" panose="020B0602030504020204" pitchFamily="34" charset="0"/>
              </a:rPr>
              <a:t>	    Won’t have</a:t>
            </a:r>
          </a:p>
          <a:p>
            <a:pPr eaLnBrk="1" hangingPunct="1">
              <a:lnSpc>
                <a:spcPct val="90000"/>
              </a:lnSpc>
            </a:pPr>
            <a:endParaRPr lang="nl-NL" altLang="en-US" dirty="0">
              <a:latin typeface="Lucida Sans Unicode" panose="020B0602030504020204" pitchFamily="34" charset="0"/>
            </a:endParaRPr>
          </a:p>
          <a:p>
            <a:pPr eaLnBrk="1" hangingPunct="1">
              <a:lnSpc>
                <a:spcPct val="90000"/>
              </a:lnSpc>
            </a:pPr>
            <a:r>
              <a:rPr lang="nl-NL" altLang="en-US" dirty="0">
                <a:latin typeface="Lucida Sans Unicode" panose="020B0602030504020204" pitchFamily="34" charset="0"/>
              </a:rPr>
              <a:t>Criteria: indicate importance</a:t>
            </a:r>
          </a:p>
          <a:p>
            <a:pPr eaLnBrk="1" hangingPunct="1">
              <a:lnSpc>
                <a:spcPct val="90000"/>
              </a:lnSpc>
            </a:pPr>
            <a:endParaRPr lang="nl-NL" altLang="en-US" dirty="0">
              <a:latin typeface="Lucida Sans Unicode" panose="020B0602030504020204" pitchFamily="34" charset="0"/>
            </a:endParaRPr>
          </a:p>
          <a:p>
            <a:pPr eaLnBrk="1" hangingPunct="1">
              <a:lnSpc>
                <a:spcPct val="90000"/>
              </a:lnSpc>
            </a:pPr>
            <a:r>
              <a:rPr lang="nl-NL" altLang="en-US" dirty="0">
                <a:latin typeface="Lucida Sans Unicode" panose="020B0602030504020204" pitchFamily="34" charset="0"/>
              </a:rPr>
              <a:t>Alternative criteria: volitility, cost to realize, risk, ..</a:t>
            </a:r>
          </a:p>
        </p:txBody>
      </p:sp>
      <p:sp>
        <p:nvSpPr>
          <p:cNvPr id="74755" name="Rectangle 2"/>
          <p:cNvSpPr>
            <a:spLocks noGrp="1" noChangeArrowheads="1"/>
          </p:cNvSpPr>
          <p:nvPr>
            <p:ph type="title"/>
          </p:nvPr>
        </p:nvSpPr>
        <p:spPr>
          <a:xfrm>
            <a:off x="0" y="549275"/>
            <a:ext cx="9144000" cy="762000"/>
          </a:xfrm>
        </p:spPr>
        <p:txBody>
          <a:bodyPr/>
          <a:lstStyle/>
          <a:p>
            <a:r>
              <a:rPr lang="nl-NL" altLang="en-US" smtClean="0"/>
              <a:t>Prioritizing Requirements</a:t>
            </a:r>
          </a:p>
        </p:txBody>
      </p:sp>
      <p:pic>
        <p:nvPicPr>
          <p:cNvPr id="216071" name="Picture 7" descr="moscow_church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rot="449266">
            <a:off x="6831492" y="2103005"/>
            <a:ext cx="1755648" cy="2590800"/>
          </a:xfr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06541070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838200"/>
            <a:ext cx="6118448" cy="762000"/>
          </a:xfrm>
        </p:spPr>
        <p:txBody>
          <a:bodyPr/>
          <a:lstStyle/>
          <a:p>
            <a:pPr algn="l"/>
            <a:r>
              <a:rPr lang="sv-SE" dirty="0" err="1" smtClean="0"/>
              <a:t>Prioritizing</a:t>
            </a:r>
            <a:r>
              <a:rPr lang="sv-SE" dirty="0" smtClean="0"/>
              <a:t> </a:t>
            </a:r>
            <a:r>
              <a:rPr lang="sv-SE" dirty="0" err="1" smtClean="0"/>
              <a:t>Requirements</a:t>
            </a:r>
            <a:endParaRPr lang="en-US" dirty="0"/>
          </a:p>
        </p:txBody>
      </p:sp>
      <p:sp>
        <p:nvSpPr>
          <p:cNvPr id="3" name="Content Placeholder 2"/>
          <p:cNvSpPr>
            <a:spLocks noGrp="1"/>
          </p:cNvSpPr>
          <p:nvPr>
            <p:ph idx="1"/>
          </p:nvPr>
        </p:nvSpPr>
        <p:spPr>
          <a:xfrm>
            <a:off x="685800" y="1628800"/>
            <a:ext cx="6406480" cy="4848200"/>
          </a:xfrm>
        </p:spPr>
        <p:txBody>
          <a:bodyPr/>
          <a:lstStyle/>
          <a:p>
            <a:r>
              <a:rPr lang="en-US" b="1" dirty="0" err="1">
                <a:solidFill>
                  <a:srgbClr val="990000"/>
                </a:solidFill>
              </a:rPr>
              <a:t>MoSCoW</a:t>
            </a:r>
            <a:r>
              <a:rPr lang="en-US" dirty="0">
                <a:solidFill>
                  <a:srgbClr val="990000"/>
                </a:solidFill>
              </a:rPr>
              <a:t> </a:t>
            </a:r>
            <a:r>
              <a:rPr lang="en-US" dirty="0" smtClean="0"/>
              <a:t>Method:</a:t>
            </a:r>
            <a:endParaRPr lang="sv-SE" dirty="0" smtClean="0"/>
          </a:p>
          <a:p>
            <a:endParaRPr lang="en-US" sz="800" b="1" dirty="0" smtClean="0"/>
          </a:p>
          <a:p>
            <a:pPr lvl="1"/>
            <a:r>
              <a:rPr lang="en-US" b="1" dirty="0" smtClean="0">
                <a:solidFill>
                  <a:srgbClr val="990000"/>
                </a:solidFill>
              </a:rPr>
              <a:t>M</a:t>
            </a:r>
            <a:r>
              <a:rPr lang="en-US" dirty="0" smtClean="0">
                <a:solidFill>
                  <a:srgbClr val="990000"/>
                </a:solidFill>
              </a:rPr>
              <a:t> </a:t>
            </a:r>
            <a:r>
              <a:rPr lang="en-US" dirty="0">
                <a:solidFill>
                  <a:srgbClr val="990000"/>
                </a:solidFill>
              </a:rPr>
              <a:t>- </a:t>
            </a:r>
            <a:r>
              <a:rPr lang="en-US" b="1" dirty="0">
                <a:solidFill>
                  <a:srgbClr val="990000"/>
                </a:solidFill>
              </a:rPr>
              <a:t>MUST</a:t>
            </a:r>
            <a:r>
              <a:rPr lang="en-US" dirty="0"/>
              <a:t>: Describes a requirement that must be satisfied in the final solution for </a:t>
            </a:r>
            <a:r>
              <a:rPr lang="en-US" dirty="0" smtClean="0"/>
              <a:t>the </a:t>
            </a:r>
            <a:r>
              <a:rPr lang="en-US" dirty="0"/>
              <a:t>solution to be considered a success</a:t>
            </a:r>
            <a:r>
              <a:rPr lang="en-US" dirty="0" smtClean="0"/>
              <a:t>.</a:t>
            </a:r>
          </a:p>
          <a:p>
            <a:pPr lvl="1"/>
            <a:endParaRPr lang="en-US" sz="800" dirty="0"/>
          </a:p>
          <a:p>
            <a:pPr lvl="1"/>
            <a:r>
              <a:rPr lang="en-US" b="1" dirty="0">
                <a:solidFill>
                  <a:srgbClr val="990000"/>
                </a:solidFill>
              </a:rPr>
              <a:t>S</a:t>
            </a:r>
            <a:r>
              <a:rPr lang="en-US" dirty="0">
                <a:solidFill>
                  <a:srgbClr val="990000"/>
                </a:solidFill>
              </a:rPr>
              <a:t> - </a:t>
            </a:r>
            <a:r>
              <a:rPr lang="en-US" b="1" dirty="0">
                <a:solidFill>
                  <a:srgbClr val="990000"/>
                </a:solidFill>
              </a:rPr>
              <a:t>SHOULD</a:t>
            </a:r>
            <a:r>
              <a:rPr lang="en-US" dirty="0"/>
              <a:t>: Represents a high-priority item that should be included in the solution if it is possible. This is often a critical requirement but one which can be satisfied in other ways if strictly necessary</a:t>
            </a:r>
            <a:r>
              <a:rPr lang="en-US" dirty="0" smtClean="0"/>
              <a:t>.</a:t>
            </a:r>
          </a:p>
          <a:p>
            <a:pPr lvl="1"/>
            <a:endParaRPr lang="en-US" sz="800" dirty="0"/>
          </a:p>
          <a:p>
            <a:pPr lvl="1"/>
            <a:r>
              <a:rPr lang="en-US" b="1" dirty="0">
                <a:solidFill>
                  <a:srgbClr val="990000"/>
                </a:solidFill>
              </a:rPr>
              <a:t>C</a:t>
            </a:r>
            <a:r>
              <a:rPr lang="en-US" dirty="0">
                <a:solidFill>
                  <a:srgbClr val="990000"/>
                </a:solidFill>
              </a:rPr>
              <a:t> - </a:t>
            </a:r>
            <a:r>
              <a:rPr lang="en-US" b="1" dirty="0">
                <a:solidFill>
                  <a:srgbClr val="990000"/>
                </a:solidFill>
              </a:rPr>
              <a:t>COULD</a:t>
            </a:r>
            <a:r>
              <a:rPr lang="en-US" dirty="0"/>
              <a:t>: Describes a requirement which is considered desirable but not necessary. This will be included if time and resources permit</a:t>
            </a:r>
            <a:r>
              <a:rPr lang="en-US" dirty="0" smtClean="0"/>
              <a:t>.</a:t>
            </a:r>
          </a:p>
          <a:p>
            <a:pPr lvl="1"/>
            <a:endParaRPr lang="en-US" sz="800" dirty="0"/>
          </a:p>
          <a:p>
            <a:pPr lvl="1"/>
            <a:r>
              <a:rPr lang="en-US" b="1" dirty="0">
                <a:solidFill>
                  <a:srgbClr val="990000"/>
                </a:solidFill>
              </a:rPr>
              <a:t>W</a:t>
            </a:r>
            <a:r>
              <a:rPr lang="en-US" dirty="0">
                <a:solidFill>
                  <a:srgbClr val="990000"/>
                </a:solidFill>
              </a:rPr>
              <a:t> - </a:t>
            </a:r>
            <a:r>
              <a:rPr lang="en-US" b="1" dirty="0">
                <a:solidFill>
                  <a:srgbClr val="990000"/>
                </a:solidFill>
              </a:rPr>
              <a:t>WON'T</a:t>
            </a:r>
            <a:r>
              <a:rPr lang="en-US" dirty="0"/>
              <a:t>: Represents a requirement that stakeholders have agreed will not be implemented in a given release, but may be considered for the </a:t>
            </a:r>
            <a:r>
              <a:rPr lang="en-US" dirty="0" smtClean="0"/>
              <a:t>future.</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D3849320-BEB5-49EA-BA63-E9B2300A7F39}" type="slidenum">
              <a:rPr lang="en-US" smtClean="0"/>
              <a:t>68</a:t>
            </a:fld>
            <a:endParaRPr lang="en-US"/>
          </a:p>
        </p:txBody>
      </p:sp>
      <p:pic>
        <p:nvPicPr>
          <p:cNvPr id="5" name="Picture 4"/>
          <p:cNvPicPr>
            <a:picLocks noChangeAspect="1"/>
          </p:cNvPicPr>
          <p:nvPr/>
        </p:nvPicPr>
        <p:blipFill>
          <a:blip r:embed="rId2"/>
          <a:stretch>
            <a:fillRect/>
          </a:stretch>
        </p:blipFill>
        <p:spPr>
          <a:xfrm>
            <a:off x="6895065" y="841056"/>
            <a:ext cx="2106443" cy="157983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768329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Question</a:t>
            </a:r>
            <a:endParaRPr lang="sv-SE" dirty="0"/>
          </a:p>
        </p:txBody>
      </p:sp>
      <p:sp>
        <p:nvSpPr>
          <p:cNvPr id="4" name="Slide Number Placeholder 3"/>
          <p:cNvSpPr>
            <a:spLocks noGrp="1"/>
          </p:cNvSpPr>
          <p:nvPr>
            <p:ph type="sldNum" sz="quarter" idx="12"/>
          </p:nvPr>
        </p:nvSpPr>
        <p:spPr/>
        <p:txBody>
          <a:bodyPr/>
          <a:lstStyle/>
          <a:p>
            <a:pPr>
              <a:defRPr/>
            </a:pPr>
            <a:fld id="{D3849320-BEB5-49EA-BA63-E9B2300A7F39}" type="slidenum">
              <a:rPr lang="en-US" smtClean="0"/>
              <a:t>69</a:t>
            </a:fld>
            <a:endParaRPr lang="en-US"/>
          </a:p>
        </p:txBody>
      </p:sp>
      <p:pic>
        <p:nvPicPr>
          <p:cNvPr id="7" name="Picture 36" descr="callout-bg-m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444891"/>
            <a:ext cx="4896544" cy="2856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p:cNvSpPr>
            <a:spLocks noGrp="1"/>
          </p:cNvSpPr>
          <p:nvPr>
            <p:ph idx="1"/>
          </p:nvPr>
        </p:nvSpPr>
        <p:spPr>
          <a:xfrm>
            <a:off x="2630016" y="2564904"/>
            <a:ext cx="3886200" cy="1728191"/>
          </a:xfrm>
        </p:spPr>
        <p:txBody>
          <a:bodyPr/>
          <a:lstStyle/>
          <a:p>
            <a:pPr marL="0" lvl="3" indent="0" algn="ctr">
              <a:buNone/>
            </a:pPr>
            <a:endParaRPr lang="sv-SE" dirty="0" smtClean="0"/>
          </a:p>
          <a:p>
            <a:pPr marL="0" lvl="3" indent="0" algn="ctr">
              <a:buNone/>
            </a:pPr>
            <a:r>
              <a:rPr lang="sv-SE" dirty="0" err="1" smtClean="0"/>
              <a:t>Are</a:t>
            </a:r>
            <a:r>
              <a:rPr lang="sv-SE" dirty="0" smtClean="0"/>
              <a:t> business </a:t>
            </a:r>
            <a:r>
              <a:rPr lang="sv-SE" dirty="0" err="1" smtClean="0"/>
              <a:t>needs</a:t>
            </a:r>
            <a:r>
              <a:rPr lang="sv-SE" dirty="0" smtClean="0"/>
              <a:t> </a:t>
            </a:r>
            <a:r>
              <a:rPr lang="sv-SE" dirty="0" err="1" smtClean="0"/>
              <a:t>typically</a:t>
            </a:r>
            <a:r>
              <a:rPr lang="sv-SE" dirty="0" smtClean="0"/>
              <a:t> </a:t>
            </a:r>
            <a:r>
              <a:rPr lang="sv-SE" dirty="0" err="1" smtClean="0"/>
              <a:t>formulated</a:t>
            </a:r>
            <a:r>
              <a:rPr lang="sv-SE" dirty="0" smtClean="0"/>
              <a:t> </a:t>
            </a:r>
            <a:r>
              <a:rPr lang="sv-SE" dirty="0" err="1" smtClean="0"/>
              <a:t>around</a:t>
            </a:r>
            <a:r>
              <a:rPr lang="sv-SE" dirty="0" smtClean="0"/>
              <a:t> </a:t>
            </a:r>
            <a:r>
              <a:rPr lang="sv-SE" dirty="0" err="1" smtClean="0"/>
              <a:t>functional</a:t>
            </a:r>
            <a:r>
              <a:rPr lang="sv-SE" dirty="0" smtClean="0"/>
              <a:t> features or system </a:t>
            </a:r>
            <a:r>
              <a:rPr lang="sv-SE" dirty="0" err="1" smtClean="0"/>
              <a:t>qualities</a:t>
            </a:r>
            <a:r>
              <a:rPr lang="sv-SE" dirty="0" smtClean="0"/>
              <a:t>?</a:t>
            </a:r>
            <a:endParaRPr lang="en-US" dirty="0"/>
          </a:p>
        </p:txBody>
      </p:sp>
    </p:spTree>
    <p:extLst>
      <p:ext uri="{BB962C8B-B14F-4D97-AF65-F5344CB8AC3E}">
        <p14:creationId xmlns:p14="http://schemas.microsoft.com/office/powerpoint/2010/main" val="34202691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Architectural</a:t>
            </a:r>
            <a:r>
              <a:rPr lang="sv-SE" dirty="0"/>
              <a:t> </a:t>
            </a:r>
            <a:r>
              <a:rPr lang="sv-SE" dirty="0" smtClean="0"/>
              <a:t>Drivers</a:t>
            </a:r>
            <a:endParaRPr lang="en-US" dirty="0"/>
          </a:p>
        </p:txBody>
      </p:sp>
      <p:sp>
        <p:nvSpPr>
          <p:cNvPr id="3" name="Content Placeholder 2"/>
          <p:cNvSpPr>
            <a:spLocks noGrp="1"/>
          </p:cNvSpPr>
          <p:nvPr>
            <p:ph idx="1"/>
          </p:nvPr>
        </p:nvSpPr>
        <p:spPr/>
        <p:txBody>
          <a:bodyPr/>
          <a:lstStyle/>
          <a:p>
            <a:r>
              <a:rPr lang="en-US" b="1" dirty="0">
                <a:solidFill>
                  <a:srgbClr val="990000"/>
                </a:solidFill>
              </a:rPr>
              <a:t>Architectural drivers </a:t>
            </a:r>
            <a:r>
              <a:rPr lang="en-US" dirty="0"/>
              <a:t>are the design </a:t>
            </a:r>
            <a:r>
              <a:rPr lang="en-US" b="1" dirty="0">
                <a:solidFill>
                  <a:srgbClr val="990000"/>
                </a:solidFill>
              </a:rPr>
              <a:t>forces</a:t>
            </a:r>
            <a:r>
              <a:rPr lang="en-US" dirty="0"/>
              <a:t> that </a:t>
            </a:r>
            <a:r>
              <a:rPr lang="en-US" dirty="0" smtClean="0"/>
              <a:t>influence </a:t>
            </a:r>
            <a:r>
              <a:rPr lang="en-US" dirty="0"/>
              <a:t>the early design decisions the </a:t>
            </a:r>
            <a:r>
              <a:rPr lang="en-US" dirty="0" smtClean="0"/>
              <a:t>architects make</a:t>
            </a:r>
            <a:r>
              <a:rPr lang="en-US" dirty="0"/>
              <a:t> </a:t>
            </a:r>
            <a:endParaRPr lang="en-US" dirty="0" smtClean="0"/>
          </a:p>
          <a:p>
            <a:endParaRPr lang="en-US" dirty="0"/>
          </a:p>
          <a:p>
            <a:r>
              <a:rPr lang="en-US" dirty="0" smtClean="0"/>
              <a:t>Architectural </a:t>
            </a:r>
            <a:r>
              <a:rPr lang="en-US" dirty="0"/>
              <a:t>drivers are not all </a:t>
            </a:r>
            <a:r>
              <a:rPr lang="en-US" dirty="0" smtClean="0"/>
              <a:t>the </a:t>
            </a:r>
            <a:r>
              <a:rPr lang="en-US" dirty="0"/>
              <a:t>requirements for a system, but they are </a:t>
            </a:r>
            <a:r>
              <a:rPr lang="en-US" dirty="0" smtClean="0"/>
              <a:t>those </a:t>
            </a:r>
            <a:r>
              <a:rPr lang="en-US" dirty="0"/>
              <a:t>requirements, that are </a:t>
            </a:r>
            <a:r>
              <a:rPr lang="en-US" b="1" dirty="0">
                <a:solidFill>
                  <a:srgbClr val="990000"/>
                </a:solidFill>
              </a:rPr>
              <a:t>most influential </a:t>
            </a:r>
            <a:r>
              <a:rPr lang="en-US" dirty="0"/>
              <a:t>to the architect making early design decisions</a:t>
            </a:r>
            <a:r>
              <a:rPr lang="en-US" dirty="0" smtClean="0"/>
              <a:t>.</a:t>
            </a:r>
            <a:endParaRPr lang="sv-SE" dirty="0"/>
          </a:p>
          <a:p>
            <a:endParaRPr lang="sv-SE" dirty="0" smtClean="0"/>
          </a:p>
          <a:p>
            <a:pPr marL="400050" lvl="1" indent="0">
              <a:buNone/>
            </a:pPr>
            <a:r>
              <a:rPr lang="en-US" dirty="0" smtClean="0">
                <a:sym typeface="Wingdings" panose="05000000000000000000" pitchFamily="2" charset="2"/>
              </a:rPr>
              <a:t> </a:t>
            </a:r>
            <a:r>
              <a:rPr lang="en-US" sz="2000" b="1" dirty="0" smtClean="0">
                <a:solidFill>
                  <a:srgbClr val="990000"/>
                </a:solidFill>
              </a:rPr>
              <a:t>architecturally </a:t>
            </a:r>
            <a:r>
              <a:rPr lang="en-US" sz="2000" b="1" dirty="0">
                <a:solidFill>
                  <a:srgbClr val="990000"/>
                </a:solidFill>
              </a:rPr>
              <a:t>significant requirements</a:t>
            </a:r>
            <a:endParaRPr lang="sv-SE" sz="2000" b="1" dirty="0">
              <a:solidFill>
                <a:srgbClr val="990000"/>
              </a:solidFill>
            </a:endParaRPr>
          </a:p>
          <a:p>
            <a:pPr marL="1257300" lvl="3" indent="0">
              <a:buNone/>
            </a:pPr>
            <a:r>
              <a:rPr lang="sv-SE" dirty="0" smtClean="0"/>
              <a:t>	</a:t>
            </a:r>
            <a:r>
              <a:rPr lang="sv-SE" dirty="0" err="1" smtClean="0"/>
              <a:t>Architects</a:t>
            </a:r>
            <a:r>
              <a:rPr lang="sv-SE" dirty="0" smtClean="0"/>
              <a:t> </a:t>
            </a:r>
            <a:r>
              <a:rPr lang="sv-SE" dirty="0" err="1"/>
              <a:t>pay</a:t>
            </a:r>
            <a:r>
              <a:rPr lang="sv-SE" dirty="0"/>
              <a:t> </a:t>
            </a:r>
            <a:r>
              <a:rPr lang="sv-SE" dirty="0" err="1"/>
              <a:t>more</a:t>
            </a:r>
            <a:r>
              <a:rPr lang="sv-SE" dirty="0"/>
              <a:t> attention to </a:t>
            </a:r>
            <a:r>
              <a:rPr lang="sv-SE" b="1" dirty="0" err="1">
                <a:solidFill>
                  <a:srgbClr val="990000"/>
                </a:solidFill>
              </a:rPr>
              <a:t>qualities</a:t>
            </a:r>
            <a:r>
              <a:rPr lang="sv-SE" dirty="0">
                <a:solidFill>
                  <a:srgbClr val="990000"/>
                </a:solidFill>
              </a:rPr>
              <a:t> </a:t>
            </a:r>
            <a:r>
              <a:rPr lang="sv-SE" dirty="0" err="1"/>
              <a:t>that</a:t>
            </a:r>
            <a:r>
              <a:rPr lang="sv-SE" dirty="0"/>
              <a:t> </a:t>
            </a:r>
            <a:r>
              <a:rPr lang="sv-SE" dirty="0" smtClean="0"/>
              <a:t>	</a:t>
            </a:r>
            <a:r>
              <a:rPr lang="sv-SE" dirty="0" err="1" smtClean="0"/>
              <a:t>relate</a:t>
            </a:r>
            <a:r>
              <a:rPr lang="sv-SE" dirty="0" smtClean="0"/>
              <a:t> to </a:t>
            </a:r>
            <a:r>
              <a:rPr lang="sv-SE" dirty="0" err="1" smtClean="0"/>
              <a:t>architecture</a:t>
            </a:r>
            <a:r>
              <a:rPr lang="sv-SE" dirty="0" smtClean="0"/>
              <a:t> design </a:t>
            </a:r>
            <a:r>
              <a:rPr lang="sv-SE" dirty="0" err="1" smtClean="0"/>
              <a:t>choices</a:t>
            </a:r>
            <a:endParaRPr lang="en-US" dirty="0"/>
          </a:p>
        </p:txBody>
      </p:sp>
      <p:sp>
        <p:nvSpPr>
          <p:cNvPr id="4" name="Slide Number Placeholder 3"/>
          <p:cNvSpPr>
            <a:spLocks noGrp="1"/>
          </p:cNvSpPr>
          <p:nvPr>
            <p:ph type="sldNum" sz="quarter" idx="4294967295"/>
          </p:nvPr>
        </p:nvSpPr>
        <p:spPr>
          <a:xfrm>
            <a:off x="8739188" y="6489700"/>
            <a:ext cx="404812" cy="323850"/>
          </a:xfrm>
        </p:spPr>
        <p:txBody>
          <a:bodyPr/>
          <a:lstStyle/>
          <a:p>
            <a:pPr>
              <a:defRPr/>
            </a:pPr>
            <a:fld id="{D3849320-BEB5-49EA-BA63-E9B2300A7F39}" type="slidenum">
              <a:rPr lang="en-US" smtClean="0"/>
              <a:t>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5158680"/>
            <a:ext cx="892696" cy="892696"/>
          </a:xfrm>
          <a:prstGeom prst="rect">
            <a:avLst/>
          </a:prstGeom>
        </p:spPr>
      </p:pic>
    </p:spTree>
    <p:extLst>
      <p:ext uri="{BB962C8B-B14F-4D97-AF65-F5344CB8AC3E}">
        <p14:creationId xmlns:p14="http://schemas.microsoft.com/office/powerpoint/2010/main" val="30128884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smtClean="0"/>
              <a:t>Quality</a:t>
            </a:r>
            <a:r>
              <a:rPr lang="fi-FI" dirty="0" smtClean="0"/>
              <a:t> </a:t>
            </a:r>
            <a:r>
              <a:rPr lang="fi-FI" dirty="0" err="1" smtClean="0"/>
              <a:t>Attributes</a:t>
            </a:r>
            <a:r>
              <a:rPr lang="fi-FI" dirty="0" smtClean="0"/>
              <a:t>*</a:t>
            </a:r>
            <a:endParaRPr lang="en-US" dirty="0"/>
          </a:p>
        </p:txBody>
      </p:sp>
      <p:sp>
        <p:nvSpPr>
          <p:cNvPr id="4" name="Slide Number Placeholder 3"/>
          <p:cNvSpPr>
            <a:spLocks noGrp="1"/>
          </p:cNvSpPr>
          <p:nvPr>
            <p:ph type="sldNum" sz="quarter" idx="12"/>
          </p:nvPr>
        </p:nvSpPr>
        <p:spPr/>
        <p:txBody>
          <a:bodyPr/>
          <a:lstStyle/>
          <a:p>
            <a:pPr>
              <a:defRPr/>
            </a:pPr>
            <a:fld id="{D3849320-BEB5-49EA-BA63-E9B2300A7F39}" type="slidenum">
              <a:rPr lang="en-US" smtClean="0"/>
              <a:t>70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989634661"/>
              </p:ext>
            </p:extLst>
          </p:nvPr>
        </p:nvGraphicFramePr>
        <p:xfrm>
          <a:off x="395536" y="1916832"/>
          <a:ext cx="8352928" cy="4023360"/>
        </p:xfrm>
        <a:graphic>
          <a:graphicData uri="http://schemas.openxmlformats.org/drawingml/2006/table">
            <a:tbl>
              <a:tblPr firstRow="1" bandRow="1">
                <a:tableStyleId>{5C22544A-7EE6-4342-B048-85BDC9FD1C3A}</a:tableStyleId>
              </a:tblPr>
              <a:tblGrid>
                <a:gridCol w="1800200"/>
                <a:gridCol w="6552728"/>
              </a:tblGrid>
              <a:tr h="314862">
                <a:tc>
                  <a:txBody>
                    <a:bodyPr/>
                    <a:lstStyle/>
                    <a:p>
                      <a:r>
                        <a:rPr lang="sv-SE" dirty="0" err="1" smtClean="0">
                          <a:solidFill>
                            <a:schemeClr val="tx1"/>
                          </a:solidFill>
                        </a:rPr>
                        <a:t>Attribute</a:t>
                      </a:r>
                      <a:endParaRPr lang="en-US" dirty="0">
                        <a:solidFill>
                          <a:schemeClr val="tx1"/>
                        </a:solidFill>
                      </a:endParaRPr>
                    </a:p>
                  </a:txBody>
                  <a:tcPr/>
                </a:tc>
                <a:tc>
                  <a:txBody>
                    <a:bodyPr/>
                    <a:lstStyle/>
                    <a:p>
                      <a:r>
                        <a:rPr lang="sv-SE" dirty="0" err="1" smtClean="0">
                          <a:solidFill>
                            <a:schemeClr val="tx1"/>
                          </a:solidFill>
                        </a:rPr>
                        <a:t>Description</a:t>
                      </a:r>
                      <a:endParaRPr lang="en-US" dirty="0">
                        <a:solidFill>
                          <a:schemeClr val="tx1"/>
                        </a:solidFill>
                      </a:endParaRPr>
                    </a:p>
                  </a:txBody>
                  <a:tcPr/>
                </a:tc>
              </a:tr>
              <a:tr h="314862">
                <a:tc>
                  <a:txBody>
                    <a:bodyPr/>
                    <a:lstStyle/>
                    <a:p>
                      <a:r>
                        <a:rPr lang="sv-SE" dirty="0" err="1" smtClean="0">
                          <a:solidFill>
                            <a:srgbClr val="990000"/>
                          </a:solidFill>
                        </a:rPr>
                        <a:t>Performance</a:t>
                      </a:r>
                      <a:endParaRPr lang="en-US" dirty="0">
                        <a:solidFill>
                          <a:srgbClr val="990000"/>
                        </a:solidFill>
                      </a:endParaRPr>
                    </a:p>
                  </a:txBody>
                  <a:tcPr/>
                </a:tc>
                <a:tc>
                  <a:txBody>
                    <a:bodyPr/>
                    <a:lstStyle/>
                    <a:p>
                      <a:r>
                        <a:rPr lang="sv-SE" dirty="0" err="1" smtClean="0"/>
                        <a:t>How</a:t>
                      </a:r>
                      <a:r>
                        <a:rPr lang="sv-SE" dirty="0" smtClean="0"/>
                        <a:t> fast </a:t>
                      </a:r>
                      <a:r>
                        <a:rPr lang="sv-SE" dirty="0" err="1" smtClean="0"/>
                        <a:t>does</a:t>
                      </a:r>
                      <a:r>
                        <a:rPr lang="sv-SE" baseline="0" dirty="0" smtClean="0"/>
                        <a:t> it </a:t>
                      </a:r>
                      <a:r>
                        <a:rPr lang="sv-SE" baseline="0" dirty="0" err="1" smtClean="0"/>
                        <a:t>respond</a:t>
                      </a:r>
                      <a:r>
                        <a:rPr lang="sv-SE" baseline="0" dirty="0" smtClean="0"/>
                        <a:t> or </a:t>
                      </a:r>
                      <a:r>
                        <a:rPr lang="sv-SE" baseline="0" dirty="0" err="1" smtClean="0"/>
                        <a:t>execute</a:t>
                      </a:r>
                      <a:r>
                        <a:rPr lang="sv-SE" baseline="0" dirty="0" smtClean="0"/>
                        <a:t>?</a:t>
                      </a:r>
                      <a:endParaRPr lang="en-US" dirty="0"/>
                    </a:p>
                  </a:txBody>
                  <a:tcPr/>
                </a:tc>
              </a:tr>
              <a:tr h="314862">
                <a:tc>
                  <a:txBody>
                    <a:bodyPr/>
                    <a:lstStyle/>
                    <a:p>
                      <a:r>
                        <a:rPr lang="sv-SE" dirty="0" err="1" smtClean="0">
                          <a:solidFill>
                            <a:srgbClr val="990000"/>
                          </a:solidFill>
                        </a:rPr>
                        <a:t>Availability</a:t>
                      </a:r>
                      <a:endParaRPr lang="en-US" dirty="0">
                        <a:solidFill>
                          <a:srgbClr val="990000"/>
                        </a:solidFill>
                      </a:endParaRPr>
                    </a:p>
                  </a:txBody>
                  <a:tcPr/>
                </a:tc>
                <a:tc>
                  <a:txBody>
                    <a:bodyPr/>
                    <a:lstStyle/>
                    <a:p>
                      <a:r>
                        <a:rPr lang="sv-SE" dirty="0" smtClean="0"/>
                        <a:t>Is it </a:t>
                      </a:r>
                      <a:r>
                        <a:rPr lang="sv-SE" dirty="0" err="1" smtClean="0"/>
                        <a:t>available</a:t>
                      </a:r>
                      <a:r>
                        <a:rPr lang="sv-SE" dirty="0" smtClean="0"/>
                        <a:t> </a:t>
                      </a:r>
                      <a:r>
                        <a:rPr lang="sv-SE" dirty="0" err="1" smtClean="0"/>
                        <a:t>when</a:t>
                      </a:r>
                      <a:r>
                        <a:rPr lang="sv-SE" baseline="0" dirty="0" smtClean="0"/>
                        <a:t> and </a:t>
                      </a:r>
                      <a:r>
                        <a:rPr lang="sv-SE" baseline="0" dirty="0" err="1" smtClean="0"/>
                        <a:t>where</a:t>
                      </a:r>
                      <a:r>
                        <a:rPr lang="sv-SE" baseline="0" dirty="0" smtClean="0"/>
                        <a:t> I </a:t>
                      </a:r>
                      <a:r>
                        <a:rPr lang="sv-SE" baseline="0" dirty="0" err="1" smtClean="0"/>
                        <a:t>need</a:t>
                      </a:r>
                      <a:r>
                        <a:rPr lang="sv-SE" baseline="0" dirty="0" smtClean="0"/>
                        <a:t> to </a:t>
                      </a:r>
                      <a:r>
                        <a:rPr lang="sv-SE" baseline="0" dirty="0" err="1" smtClean="0"/>
                        <a:t>use</a:t>
                      </a:r>
                      <a:r>
                        <a:rPr lang="sv-SE" baseline="0" dirty="0" smtClean="0"/>
                        <a:t> it?</a:t>
                      </a:r>
                      <a:endParaRPr lang="en-US" dirty="0"/>
                    </a:p>
                  </a:txBody>
                  <a:tcPr/>
                </a:tc>
              </a:tr>
              <a:tr h="314862">
                <a:tc>
                  <a:txBody>
                    <a:bodyPr/>
                    <a:lstStyle/>
                    <a:p>
                      <a:r>
                        <a:rPr lang="sv-SE" dirty="0" err="1" smtClean="0">
                          <a:solidFill>
                            <a:srgbClr val="990000"/>
                          </a:solidFill>
                        </a:rPr>
                        <a:t>Safety</a:t>
                      </a:r>
                      <a:endParaRPr lang="en-US" dirty="0">
                        <a:solidFill>
                          <a:srgbClr val="990000"/>
                        </a:solidFill>
                      </a:endParaRPr>
                    </a:p>
                  </a:txBody>
                  <a:tcPr/>
                </a:tc>
                <a:tc>
                  <a:txBody>
                    <a:bodyPr/>
                    <a:lstStyle/>
                    <a:p>
                      <a:r>
                        <a:rPr lang="sv-SE" dirty="0" err="1" smtClean="0"/>
                        <a:t>How</a:t>
                      </a:r>
                      <a:r>
                        <a:rPr lang="sv-SE" dirty="0" smtClean="0"/>
                        <a:t> </a:t>
                      </a:r>
                      <a:r>
                        <a:rPr lang="sv-SE" dirty="0" err="1" smtClean="0"/>
                        <a:t>well</a:t>
                      </a:r>
                      <a:r>
                        <a:rPr lang="sv-SE" baseline="0" dirty="0" smtClean="0"/>
                        <a:t> </a:t>
                      </a:r>
                      <a:r>
                        <a:rPr lang="sv-SE" baseline="0" dirty="0" err="1" smtClean="0"/>
                        <a:t>does</a:t>
                      </a:r>
                      <a:r>
                        <a:rPr lang="sv-SE" baseline="0" dirty="0" smtClean="0"/>
                        <a:t> it </a:t>
                      </a:r>
                      <a:r>
                        <a:rPr lang="sv-SE" baseline="0" dirty="0" err="1" smtClean="0"/>
                        <a:t>protect</a:t>
                      </a:r>
                      <a:r>
                        <a:rPr lang="sv-SE" baseline="0" dirty="0" smtClean="0"/>
                        <a:t> </a:t>
                      </a:r>
                      <a:r>
                        <a:rPr lang="sv-SE" baseline="0" dirty="0" err="1" smtClean="0"/>
                        <a:t>against</a:t>
                      </a:r>
                      <a:r>
                        <a:rPr lang="sv-SE" baseline="0" dirty="0" smtClean="0"/>
                        <a:t> </a:t>
                      </a:r>
                      <a:r>
                        <a:rPr lang="sv-SE" baseline="0" dirty="0" err="1" smtClean="0"/>
                        <a:t>damage</a:t>
                      </a:r>
                      <a:r>
                        <a:rPr lang="sv-SE" baseline="0" dirty="0" smtClean="0"/>
                        <a:t>?</a:t>
                      </a:r>
                      <a:endParaRPr lang="en-US" dirty="0"/>
                    </a:p>
                  </a:txBody>
                  <a:tcPr/>
                </a:tc>
              </a:tr>
              <a:tr h="314862">
                <a:tc>
                  <a:txBody>
                    <a:bodyPr/>
                    <a:lstStyle/>
                    <a:p>
                      <a:r>
                        <a:rPr lang="sv-SE" dirty="0" err="1" smtClean="0">
                          <a:solidFill>
                            <a:srgbClr val="990000"/>
                          </a:solidFill>
                        </a:rPr>
                        <a:t>Usability</a:t>
                      </a:r>
                      <a:endParaRPr lang="en-US" dirty="0">
                        <a:solidFill>
                          <a:srgbClr val="990000"/>
                        </a:solidFill>
                      </a:endParaRPr>
                    </a:p>
                  </a:txBody>
                  <a:tcPr/>
                </a:tc>
                <a:tc>
                  <a:txBody>
                    <a:bodyPr/>
                    <a:lstStyle/>
                    <a:p>
                      <a:r>
                        <a:rPr lang="sv-SE" dirty="0" err="1" smtClean="0"/>
                        <a:t>How</a:t>
                      </a:r>
                      <a:r>
                        <a:rPr lang="sv-SE" dirty="0" smtClean="0"/>
                        <a:t> </a:t>
                      </a:r>
                      <a:r>
                        <a:rPr lang="sv-SE" dirty="0" err="1" smtClean="0"/>
                        <a:t>easy</a:t>
                      </a:r>
                      <a:r>
                        <a:rPr lang="sv-SE" dirty="0" smtClean="0"/>
                        <a:t> it is for </a:t>
                      </a:r>
                      <a:r>
                        <a:rPr lang="sv-SE" dirty="0" err="1" smtClean="0"/>
                        <a:t>people</a:t>
                      </a:r>
                      <a:r>
                        <a:rPr lang="sv-SE" dirty="0" smtClean="0"/>
                        <a:t> </a:t>
                      </a:r>
                      <a:r>
                        <a:rPr lang="sv-SE" dirty="0" err="1" smtClean="0"/>
                        <a:t>to</a:t>
                      </a:r>
                      <a:r>
                        <a:rPr lang="sv-SE" dirty="0" smtClean="0"/>
                        <a:t> </a:t>
                      </a:r>
                      <a:r>
                        <a:rPr lang="sv-SE" dirty="0" err="1" smtClean="0"/>
                        <a:t>learn</a:t>
                      </a:r>
                      <a:r>
                        <a:rPr lang="sv-SE" dirty="0" smtClean="0"/>
                        <a:t> and </a:t>
                      </a:r>
                      <a:r>
                        <a:rPr lang="sv-SE" dirty="0" err="1" smtClean="0"/>
                        <a:t>use</a:t>
                      </a:r>
                      <a:r>
                        <a:rPr lang="sv-SE" dirty="0" smtClean="0"/>
                        <a:t>?</a:t>
                      </a:r>
                      <a:endParaRPr lang="en-US" dirty="0"/>
                    </a:p>
                  </a:txBody>
                  <a:tcPr/>
                </a:tc>
              </a:tr>
              <a:tr h="314862">
                <a:tc>
                  <a:txBody>
                    <a:bodyPr/>
                    <a:lstStyle/>
                    <a:p>
                      <a:r>
                        <a:rPr lang="sv-SE" dirty="0" err="1" smtClean="0">
                          <a:solidFill>
                            <a:srgbClr val="990000"/>
                          </a:solidFill>
                        </a:rPr>
                        <a:t>Interoperability</a:t>
                      </a:r>
                      <a:endParaRPr lang="en-US" dirty="0">
                        <a:solidFill>
                          <a:srgbClr val="990000"/>
                        </a:solidFill>
                      </a:endParaRPr>
                    </a:p>
                  </a:txBody>
                  <a:tcPr/>
                </a:tc>
                <a:tc>
                  <a:txBody>
                    <a:bodyPr/>
                    <a:lstStyle/>
                    <a:p>
                      <a:r>
                        <a:rPr lang="sv-SE" dirty="0" err="1" smtClean="0"/>
                        <a:t>How</a:t>
                      </a:r>
                      <a:r>
                        <a:rPr lang="sv-SE" dirty="0" smtClean="0"/>
                        <a:t> </a:t>
                      </a:r>
                      <a:r>
                        <a:rPr lang="sv-SE" dirty="0" err="1" smtClean="0"/>
                        <a:t>easily</a:t>
                      </a:r>
                      <a:r>
                        <a:rPr lang="sv-SE" dirty="0" smtClean="0"/>
                        <a:t> </a:t>
                      </a:r>
                      <a:r>
                        <a:rPr lang="sv-SE" dirty="0" err="1" smtClean="0"/>
                        <a:t>does</a:t>
                      </a:r>
                      <a:r>
                        <a:rPr lang="sv-SE" dirty="0" smtClean="0"/>
                        <a:t> it </a:t>
                      </a:r>
                      <a:r>
                        <a:rPr lang="sv-SE" dirty="0" err="1" smtClean="0"/>
                        <a:t>interconnect</a:t>
                      </a:r>
                      <a:r>
                        <a:rPr lang="sv-SE" dirty="0" smtClean="0"/>
                        <a:t> </a:t>
                      </a:r>
                      <a:r>
                        <a:rPr lang="sv-SE" dirty="0" err="1" smtClean="0"/>
                        <a:t>with</a:t>
                      </a:r>
                      <a:r>
                        <a:rPr lang="sv-SE" dirty="0" smtClean="0"/>
                        <a:t> </a:t>
                      </a:r>
                      <a:r>
                        <a:rPr lang="sv-SE" dirty="0" err="1" smtClean="0"/>
                        <a:t>other</a:t>
                      </a:r>
                      <a:r>
                        <a:rPr lang="sv-SE" dirty="0" smtClean="0"/>
                        <a:t> systems?</a:t>
                      </a:r>
                      <a:endParaRPr lang="en-US" dirty="0"/>
                    </a:p>
                  </a:txBody>
                  <a:tcPr/>
                </a:tc>
              </a:tr>
              <a:tr h="314862">
                <a:tc>
                  <a:txBody>
                    <a:bodyPr/>
                    <a:lstStyle/>
                    <a:p>
                      <a:r>
                        <a:rPr lang="sv-SE" dirty="0" err="1" smtClean="0">
                          <a:solidFill>
                            <a:srgbClr val="990000"/>
                          </a:solidFill>
                        </a:rPr>
                        <a:t>Integrity</a:t>
                      </a:r>
                      <a:endParaRPr lang="en-US" dirty="0">
                        <a:solidFill>
                          <a:srgbClr val="990000"/>
                        </a:solidFill>
                      </a:endParaRPr>
                    </a:p>
                  </a:txBody>
                  <a:tcPr/>
                </a:tc>
                <a:tc>
                  <a:txBody>
                    <a:bodyPr/>
                    <a:lstStyle/>
                    <a:p>
                      <a:r>
                        <a:rPr lang="sv-SE" dirty="0" smtClean="0"/>
                        <a:t>Does it </a:t>
                      </a:r>
                      <a:r>
                        <a:rPr lang="sv-SE" dirty="0" err="1" smtClean="0"/>
                        <a:t>protect</a:t>
                      </a:r>
                      <a:r>
                        <a:rPr lang="sv-SE" dirty="0" smtClean="0"/>
                        <a:t> </a:t>
                      </a:r>
                      <a:r>
                        <a:rPr lang="sv-SE" dirty="0" err="1" smtClean="0"/>
                        <a:t>against</a:t>
                      </a:r>
                      <a:r>
                        <a:rPr lang="sv-SE" dirty="0" smtClean="0"/>
                        <a:t> </a:t>
                      </a:r>
                      <a:r>
                        <a:rPr lang="sv-SE" dirty="0" err="1" smtClean="0"/>
                        <a:t>unauthorized</a:t>
                      </a:r>
                      <a:r>
                        <a:rPr lang="sv-SE" dirty="0" smtClean="0"/>
                        <a:t> access and data loss?</a:t>
                      </a:r>
                      <a:endParaRPr lang="en-US" dirty="0"/>
                    </a:p>
                  </a:txBody>
                  <a:tcPr/>
                </a:tc>
              </a:tr>
              <a:tr h="314862">
                <a:tc>
                  <a:txBody>
                    <a:bodyPr/>
                    <a:lstStyle/>
                    <a:p>
                      <a:r>
                        <a:rPr lang="sv-SE" dirty="0" err="1" smtClean="0">
                          <a:solidFill>
                            <a:srgbClr val="990000"/>
                          </a:solidFill>
                        </a:rPr>
                        <a:t>Installability</a:t>
                      </a:r>
                      <a:endParaRPr lang="en-US" dirty="0">
                        <a:solidFill>
                          <a:srgbClr val="990000"/>
                        </a:solidFill>
                      </a:endParaRPr>
                    </a:p>
                  </a:txBody>
                  <a:tcPr/>
                </a:tc>
                <a:tc>
                  <a:txBody>
                    <a:bodyPr/>
                    <a:lstStyle/>
                    <a:p>
                      <a:r>
                        <a:rPr lang="sv-SE" dirty="0" err="1" smtClean="0"/>
                        <a:t>How</a:t>
                      </a:r>
                      <a:r>
                        <a:rPr lang="sv-SE" dirty="0" smtClean="0"/>
                        <a:t> </a:t>
                      </a:r>
                      <a:r>
                        <a:rPr lang="sv-SE" dirty="0" err="1" smtClean="0"/>
                        <a:t>easy</a:t>
                      </a:r>
                      <a:r>
                        <a:rPr lang="sv-SE" baseline="0" dirty="0" smtClean="0"/>
                        <a:t> is it </a:t>
                      </a:r>
                      <a:r>
                        <a:rPr lang="sv-SE" baseline="0" dirty="0" err="1" smtClean="0"/>
                        <a:t>to</a:t>
                      </a:r>
                      <a:r>
                        <a:rPr lang="sv-SE" baseline="0" dirty="0" smtClean="0"/>
                        <a:t> </a:t>
                      </a:r>
                      <a:r>
                        <a:rPr lang="sv-SE" baseline="0" dirty="0" err="1" smtClean="0"/>
                        <a:t>correctly</a:t>
                      </a:r>
                      <a:r>
                        <a:rPr lang="sv-SE" baseline="0" dirty="0" smtClean="0"/>
                        <a:t> </a:t>
                      </a:r>
                      <a:r>
                        <a:rPr lang="sv-SE" baseline="0" dirty="0" err="1" smtClean="0"/>
                        <a:t>install</a:t>
                      </a:r>
                      <a:r>
                        <a:rPr lang="sv-SE" baseline="0" dirty="0" smtClean="0"/>
                        <a:t> the </a:t>
                      </a:r>
                      <a:r>
                        <a:rPr lang="sv-SE" baseline="0" dirty="0" err="1" smtClean="0"/>
                        <a:t>product</a:t>
                      </a:r>
                      <a:r>
                        <a:rPr lang="sv-SE" baseline="0" dirty="0" smtClean="0"/>
                        <a:t>?</a:t>
                      </a:r>
                      <a:endParaRPr lang="en-US" dirty="0"/>
                    </a:p>
                  </a:txBody>
                  <a:tcPr/>
                </a:tc>
              </a:tr>
              <a:tr h="314862">
                <a:tc>
                  <a:txBody>
                    <a:bodyPr/>
                    <a:lstStyle/>
                    <a:p>
                      <a:r>
                        <a:rPr lang="sv-SE" dirty="0" err="1" smtClean="0">
                          <a:solidFill>
                            <a:srgbClr val="990000"/>
                          </a:solidFill>
                        </a:rPr>
                        <a:t>Robustness</a:t>
                      </a:r>
                      <a:endParaRPr lang="en-US" dirty="0">
                        <a:solidFill>
                          <a:srgbClr val="990000"/>
                        </a:solidFill>
                      </a:endParaRPr>
                    </a:p>
                  </a:txBody>
                  <a:tcPr/>
                </a:tc>
                <a:tc>
                  <a:txBody>
                    <a:bodyPr/>
                    <a:lstStyle/>
                    <a:p>
                      <a:r>
                        <a:rPr lang="sv-SE" dirty="0" err="1" smtClean="0"/>
                        <a:t>How</a:t>
                      </a:r>
                      <a:r>
                        <a:rPr lang="sv-SE" dirty="0" smtClean="0"/>
                        <a:t> </a:t>
                      </a:r>
                      <a:r>
                        <a:rPr lang="sv-SE" dirty="0" err="1" smtClean="0"/>
                        <a:t>well</a:t>
                      </a:r>
                      <a:r>
                        <a:rPr lang="sv-SE" dirty="0" smtClean="0"/>
                        <a:t> </a:t>
                      </a:r>
                      <a:r>
                        <a:rPr lang="sv-SE" dirty="0" err="1" smtClean="0"/>
                        <a:t>does</a:t>
                      </a:r>
                      <a:r>
                        <a:rPr lang="sv-SE" dirty="0" smtClean="0"/>
                        <a:t> it </a:t>
                      </a:r>
                      <a:r>
                        <a:rPr lang="sv-SE" dirty="0" err="1" smtClean="0"/>
                        <a:t>respond</a:t>
                      </a:r>
                      <a:r>
                        <a:rPr lang="sv-SE" dirty="0" smtClean="0"/>
                        <a:t> </a:t>
                      </a:r>
                      <a:r>
                        <a:rPr lang="sv-SE" dirty="0" err="1" smtClean="0"/>
                        <a:t>to</a:t>
                      </a:r>
                      <a:r>
                        <a:rPr lang="sv-SE" dirty="0" smtClean="0"/>
                        <a:t> </a:t>
                      </a:r>
                      <a:r>
                        <a:rPr lang="sv-SE" dirty="0" err="1" smtClean="0"/>
                        <a:t>unexpected</a:t>
                      </a:r>
                      <a:r>
                        <a:rPr lang="sv-SE" dirty="0" smtClean="0"/>
                        <a:t> operating </a:t>
                      </a:r>
                      <a:r>
                        <a:rPr lang="sv-SE" dirty="0" err="1" smtClean="0"/>
                        <a:t>conditions</a:t>
                      </a:r>
                      <a:r>
                        <a:rPr lang="sv-SE" dirty="0" smtClean="0"/>
                        <a:t>?</a:t>
                      </a:r>
                      <a:endParaRPr lang="en-US" dirty="0"/>
                    </a:p>
                  </a:txBody>
                  <a:tcPr/>
                </a:tc>
              </a:tr>
              <a:tr h="314862">
                <a:tc>
                  <a:txBody>
                    <a:bodyPr/>
                    <a:lstStyle/>
                    <a:p>
                      <a:r>
                        <a:rPr lang="sv-SE" dirty="0" err="1" smtClean="0">
                          <a:solidFill>
                            <a:srgbClr val="990000"/>
                          </a:solidFill>
                        </a:rPr>
                        <a:t>Reliability</a:t>
                      </a:r>
                      <a:endParaRPr lang="en-US" dirty="0">
                        <a:solidFill>
                          <a:srgbClr val="990000"/>
                        </a:solidFill>
                      </a:endParaRPr>
                    </a:p>
                  </a:txBody>
                  <a:tcPr/>
                </a:tc>
                <a:tc>
                  <a:txBody>
                    <a:bodyPr/>
                    <a:lstStyle/>
                    <a:p>
                      <a:r>
                        <a:rPr lang="sv-SE" dirty="0" err="1" smtClean="0"/>
                        <a:t>How</a:t>
                      </a:r>
                      <a:r>
                        <a:rPr lang="sv-SE" dirty="0" smtClean="0"/>
                        <a:t> long </a:t>
                      </a:r>
                      <a:r>
                        <a:rPr lang="sv-SE" dirty="0" err="1" smtClean="0"/>
                        <a:t>does</a:t>
                      </a:r>
                      <a:r>
                        <a:rPr lang="sv-SE" dirty="0" smtClean="0"/>
                        <a:t> it </a:t>
                      </a:r>
                      <a:r>
                        <a:rPr lang="sv-SE" dirty="0" err="1" smtClean="0"/>
                        <a:t>run</a:t>
                      </a:r>
                      <a:r>
                        <a:rPr lang="sv-SE" dirty="0" smtClean="0"/>
                        <a:t> </a:t>
                      </a:r>
                      <a:r>
                        <a:rPr lang="sv-SE" dirty="0" err="1" smtClean="0"/>
                        <a:t>before</a:t>
                      </a:r>
                      <a:r>
                        <a:rPr lang="sv-SE" dirty="0" smtClean="0"/>
                        <a:t> </a:t>
                      </a:r>
                      <a:r>
                        <a:rPr lang="sv-SE" dirty="0" err="1" smtClean="0"/>
                        <a:t>experiencing</a:t>
                      </a:r>
                      <a:r>
                        <a:rPr lang="sv-SE" dirty="0" smtClean="0"/>
                        <a:t> a </a:t>
                      </a:r>
                      <a:r>
                        <a:rPr lang="sv-SE" dirty="0" err="1" smtClean="0"/>
                        <a:t>failure</a:t>
                      </a:r>
                      <a:r>
                        <a:rPr lang="sv-SE" dirty="0" smtClean="0"/>
                        <a:t>?</a:t>
                      </a:r>
                      <a:endParaRPr lang="en-US" dirty="0"/>
                    </a:p>
                  </a:txBody>
                  <a:tcPr/>
                </a:tc>
              </a:tr>
              <a:tr h="314862">
                <a:tc>
                  <a:txBody>
                    <a:bodyPr/>
                    <a:lstStyle/>
                    <a:p>
                      <a:r>
                        <a:rPr lang="sv-SE" dirty="0" err="1" smtClean="0">
                          <a:solidFill>
                            <a:srgbClr val="990000"/>
                          </a:solidFill>
                        </a:rPr>
                        <a:t>Recoverability</a:t>
                      </a:r>
                      <a:endParaRPr lang="en-US" dirty="0">
                        <a:solidFill>
                          <a:srgbClr val="990000"/>
                        </a:solidFill>
                      </a:endParaRPr>
                    </a:p>
                  </a:txBody>
                  <a:tcPr/>
                </a:tc>
                <a:tc>
                  <a:txBody>
                    <a:bodyPr/>
                    <a:lstStyle/>
                    <a:p>
                      <a:r>
                        <a:rPr lang="sv-SE" dirty="0" err="1" smtClean="0"/>
                        <a:t>How</a:t>
                      </a:r>
                      <a:r>
                        <a:rPr lang="sv-SE" dirty="0" smtClean="0"/>
                        <a:t> </a:t>
                      </a:r>
                      <a:r>
                        <a:rPr lang="sv-SE" dirty="0" err="1" smtClean="0"/>
                        <a:t>quickly</a:t>
                      </a:r>
                      <a:r>
                        <a:rPr lang="sv-SE" dirty="0" smtClean="0"/>
                        <a:t> </a:t>
                      </a:r>
                      <a:r>
                        <a:rPr lang="sv-SE" dirty="0" err="1" smtClean="0"/>
                        <a:t>can</a:t>
                      </a:r>
                      <a:r>
                        <a:rPr lang="sv-SE" dirty="0" smtClean="0"/>
                        <a:t> the </a:t>
                      </a:r>
                      <a:r>
                        <a:rPr lang="sv-SE" dirty="0" err="1" smtClean="0"/>
                        <a:t>user</a:t>
                      </a:r>
                      <a:r>
                        <a:rPr lang="sv-SE" dirty="0" smtClean="0"/>
                        <a:t> </a:t>
                      </a:r>
                      <a:r>
                        <a:rPr lang="sv-SE" dirty="0" err="1" smtClean="0"/>
                        <a:t>recover</a:t>
                      </a:r>
                      <a:r>
                        <a:rPr lang="sv-SE" dirty="0" smtClean="0"/>
                        <a:t> from a </a:t>
                      </a:r>
                      <a:r>
                        <a:rPr lang="sv-SE" dirty="0" err="1" smtClean="0"/>
                        <a:t>failure</a:t>
                      </a:r>
                      <a:r>
                        <a:rPr lang="sv-SE" dirty="0" smtClean="0"/>
                        <a:t>?</a:t>
                      </a:r>
                      <a:endParaRPr lang="en-US" dirty="0"/>
                    </a:p>
                  </a:txBody>
                  <a:tcPr/>
                </a:tc>
              </a:tr>
            </a:tbl>
          </a:graphicData>
        </a:graphic>
      </p:graphicFrame>
      <p:sp>
        <p:nvSpPr>
          <p:cNvPr id="8" name="TextBox 7"/>
          <p:cNvSpPr txBox="1"/>
          <p:nvPr/>
        </p:nvSpPr>
        <p:spPr>
          <a:xfrm>
            <a:off x="7020272" y="6021288"/>
            <a:ext cx="1789272" cy="461665"/>
          </a:xfrm>
          <a:prstGeom prst="rect">
            <a:avLst/>
          </a:prstGeom>
          <a:noFill/>
        </p:spPr>
        <p:txBody>
          <a:bodyPr wrap="none" rtlCol="0">
            <a:spAutoFit/>
          </a:bodyPr>
          <a:lstStyle/>
          <a:p>
            <a:r>
              <a:rPr lang="sv-SE" dirty="0" smtClean="0">
                <a:solidFill>
                  <a:srgbClr val="002060"/>
                </a:solidFill>
              </a:rPr>
              <a:t>*</a:t>
            </a:r>
            <a:r>
              <a:rPr lang="sv-SE" sz="1600" dirty="0" err="1" smtClean="0">
                <a:solidFill>
                  <a:srgbClr val="002060"/>
                </a:solidFill>
              </a:rPr>
              <a:t>EnfocusSolutions</a:t>
            </a:r>
            <a:endParaRPr lang="sv-SE" sz="1600" dirty="0">
              <a:solidFill>
                <a:srgbClr val="002060"/>
              </a:solidFill>
            </a:endParaRPr>
          </a:p>
        </p:txBody>
      </p:sp>
    </p:spTree>
    <p:extLst>
      <p:ext uri="{BB962C8B-B14F-4D97-AF65-F5344CB8AC3E}">
        <p14:creationId xmlns:p14="http://schemas.microsoft.com/office/powerpoint/2010/main" val="205653922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smtClean="0"/>
              <a:t>Quality</a:t>
            </a:r>
            <a:r>
              <a:rPr lang="fi-FI" dirty="0" smtClean="0"/>
              <a:t> </a:t>
            </a:r>
            <a:r>
              <a:rPr lang="fi-FI" dirty="0" err="1" smtClean="0"/>
              <a:t>Attributes</a:t>
            </a:r>
            <a:endParaRPr lang="en-US" dirty="0"/>
          </a:p>
        </p:txBody>
      </p:sp>
      <p:sp>
        <p:nvSpPr>
          <p:cNvPr id="4" name="Slide Number Placeholder 3"/>
          <p:cNvSpPr>
            <a:spLocks noGrp="1"/>
          </p:cNvSpPr>
          <p:nvPr>
            <p:ph type="sldNum" sz="quarter" idx="12"/>
          </p:nvPr>
        </p:nvSpPr>
        <p:spPr/>
        <p:txBody>
          <a:bodyPr/>
          <a:lstStyle/>
          <a:p>
            <a:pPr>
              <a:defRPr/>
            </a:pPr>
            <a:fld id="{D3849320-BEB5-49EA-BA63-E9B2300A7F39}" type="slidenum">
              <a:rPr lang="en-US" smtClean="0"/>
              <a:t>71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268246230"/>
              </p:ext>
            </p:extLst>
          </p:nvPr>
        </p:nvGraphicFramePr>
        <p:xfrm>
          <a:off x="395536" y="1916832"/>
          <a:ext cx="8352928" cy="3840480"/>
        </p:xfrm>
        <a:graphic>
          <a:graphicData uri="http://schemas.openxmlformats.org/drawingml/2006/table">
            <a:tbl>
              <a:tblPr firstRow="1" bandRow="1">
                <a:tableStyleId>{5C22544A-7EE6-4342-B048-85BDC9FD1C3A}</a:tableStyleId>
              </a:tblPr>
              <a:tblGrid>
                <a:gridCol w="1800200"/>
                <a:gridCol w="6552728"/>
              </a:tblGrid>
              <a:tr h="314862">
                <a:tc>
                  <a:txBody>
                    <a:bodyPr/>
                    <a:lstStyle/>
                    <a:p>
                      <a:r>
                        <a:rPr lang="sv-SE" dirty="0" err="1" smtClean="0">
                          <a:solidFill>
                            <a:schemeClr val="tx1"/>
                          </a:solidFill>
                        </a:rPr>
                        <a:t>Attribute</a:t>
                      </a:r>
                      <a:endParaRPr lang="en-US" dirty="0">
                        <a:solidFill>
                          <a:schemeClr val="tx1"/>
                        </a:solidFill>
                      </a:endParaRPr>
                    </a:p>
                  </a:txBody>
                  <a:tcPr/>
                </a:tc>
                <a:tc>
                  <a:txBody>
                    <a:bodyPr/>
                    <a:lstStyle/>
                    <a:p>
                      <a:r>
                        <a:rPr lang="sv-SE" dirty="0" err="1" smtClean="0">
                          <a:solidFill>
                            <a:schemeClr val="tx1"/>
                          </a:solidFill>
                        </a:rPr>
                        <a:t>Description</a:t>
                      </a:r>
                      <a:endParaRPr lang="en-US" dirty="0">
                        <a:solidFill>
                          <a:schemeClr val="tx1"/>
                        </a:solidFill>
                      </a:endParaRPr>
                    </a:p>
                  </a:txBody>
                  <a:tcPr/>
                </a:tc>
              </a:tr>
              <a:tr h="314862">
                <a:tc>
                  <a:txBody>
                    <a:bodyPr/>
                    <a:lstStyle/>
                    <a:p>
                      <a:r>
                        <a:rPr lang="sv-SE" sz="1800" kern="1200" dirty="0" err="1" smtClean="0">
                          <a:solidFill>
                            <a:srgbClr val="990000"/>
                          </a:solidFill>
                          <a:latin typeface="+mn-lt"/>
                          <a:ea typeface="+mn-ea"/>
                          <a:cs typeface="+mn-cs"/>
                        </a:rPr>
                        <a:t>Efficiency</a:t>
                      </a:r>
                      <a:endParaRPr lang="en-US" sz="1800" kern="1200" dirty="0">
                        <a:solidFill>
                          <a:srgbClr val="990000"/>
                        </a:solidFill>
                        <a:latin typeface="+mn-lt"/>
                        <a:ea typeface="+mn-ea"/>
                        <a:cs typeface="+mn-cs"/>
                      </a:endParaRPr>
                    </a:p>
                  </a:txBody>
                  <a:tcPr/>
                </a:tc>
                <a:tc>
                  <a:txBody>
                    <a:bodyPr/>
                    <a:lstStyle/>
                    <a:p>
                      <a:r>
                        <a:rPr lang="sv-SE" dirty="0" err="1" smtClean="0"/>
                        <a:t>How</a:t>
                      </a:r>
                      <a:r>
                        <a:rPr lang="sv-SE" dirty="0" smtClean="0"/>
                        <a:t> </a:t>
                      </a:r>
                      <a:r>
                        <a:rPr lang="sv-SE" dirty="0" err="1" smtClean="0"/>
                        <a:t>well</a:t>
                      </a:r>
                      <a:r>
                        <a:rPr lang="sv-SE" dirty="0" smtClean="0"/>
                        <a:t> </a:t>
                      </a:r>
                      <a:r>
                        <a:rPr lang="sv-SE" dirty="0" err="1" smtClean="0"/>
                        <a:t>does</a:t>
                      </a:r>
                      <a:r>
                        <a:rPr lang="sv-SE" dirty="0" smtClean="0"/>
                        <a:t> it </a:t>
                      </a:r>
                      <a:r>
                        <a:rPr lang="sv-SE" dirty="0" err="1" smtClean="0"/>
                        <a:t>utilize</a:t>
                      </a:r>
                      <a:r>
                        <a:rPr lang="sv-SE" dirty="0" smtClean="0"/>
                        <a:t> processor </a:t>
                      </a:r>
                      <a:r>
                        <a:rPr lang="sv-SE" dirty="0" err="1" smtClean="0"/>
                        <a:t>capacity</a:t>
                      </a:r>
                      <a:r>
                        <a:rPr lang="sv-SE" dirty="0" smtClean="0"/>
                        <a:t>,</a:t>
                      </a:r>
                      <a:r>
                        <a:rPr lang="sv-SE" baseline="0" dirty="0" smtClean="0"/>
                        <a:t> disk space, </a:t>
                      </a:r>
                      <a:r>
                        <a:rPr lang="sv-SE" baseline="0" dirty="0" err="1" smtClean="0"/>
                        <a:t>memory</a:t>
                      </a:r>
                      <a:r>
                        <a:rPr lang="sv-SE" baseline="0" dirty="0" smtClean="0"/>
                        <a:t>, </a:t>
                      </a:r>
                      <a:r>
                        <a:rPr lang="sv-SE" baseline="0" dirty="0" err="1" smtClean="0"/>
                        <a:t>bandwidth</a:t>
                      </a:r>
                      <a:r>
                        <a:rPr lang="sv-SE" baseline="0" dirty="0" smtClean="0"/>
                        <a:t>, and </a:t>
                      </a:r>
                      <a:r>
                        <a:rPr lang="sv-SE" baseline="0" dirty="0" err="1" smtClean="0"/>
                        <a:t>other</a:t>
                      </a:r>
                      <a:r>
                        <a:rPr lang="sv-SE" baseline="0" dirty="0" smtClean="0"/>
                        <a:t> </a:t>
                      </a:r>
                      <a:r>
                        <a:rPr lang="sv-SE" baseline="0" dirty="0" err="1" smtClean="0"/>
                        <a:t>resources</a:t>
                      </a:r>
                      <a:r>
                        <a:rPr lang="sv-SE" baseline="0" dirty="0" smtClean="0"/>
                        <a:t>?</a:t>
                      </a:r>
                      <a:endParaRPr lang="en-US" dirty="0"/>
                    </a:p>
                  </a:txBody>
                  <a:tcPr/>
                </a:tc>
              </a:tr>
              <a:tr h="314862">
                <a:tc>
                  <a:txBody>
                    <a:bodyPr/>
                    <a:lstStyle/>
                    <a:p>
                      <a:r>
                        <a:rPr lang="sv-SE" sz="1800" kern="1200" dirty="0" err="1" smtClean="0">
                          <a:solidFill>
                            <a:srgbClr val="990000"/>
                          </a:solidFill>
                          <a:latin typeface="+mn-lt"/>
                          <a:ea typeface="+mn-ea"/>
                          <a:cs typeface="+mn-cs"/>
                        </a:rPr>
                        <a:t>Flexibility</a:t>
                      </a:r>
                      <a:endParaRPr lang="en-US" sz="1800" kern="1200" dirty="0">
                        <a:solidFill>
                          <a:srgbClr val="990000"/>
                        </a:solidFill>
                        <a:latin typeface="+mn-lt"/>
                        <a:ea typeface="+mn-ea"/>
                        <a:cs typeface="+mn-cs"/>
                      </a:endParaRPr>
                    </a:p>
                  </a:txBody>
                  <a:tcPr/>
                </a:tc>
                <a:tc>
                  <a:txBody>
                    <a:bodyPr/>
                    <a:lstStyle/>
                    <a:p>
                      <a:r>
                        <a:rPr lang="sv-SE" dirty="0" err="1" smtClean="0"/>
                        <a:t>How</a:t>
                      </a:r>
                      <a:r>
                        <a:rPr lang="sv-SE" dirty="0" smtClean="0"/>
                        <a:t> </a:t>
                      </a:r>
                      <a:r>
                        <a:rPr lang="sv-SE" dirty="0" err="1" smtClean="0"/>
                        <a:t>easily</a:t>
                      </a:r>
                      <a:r>
                        <a:rPr lang="sv-SE" dirty="0" smtClean="0"/>
                        <a:t> is</a:t>
                      </a:r>
                      <a:r>
                        <a:rPr lang="sv-SE" baseline="0" dirty="0" smtClean="0"/>
                        <a:t> it to </a:t>
                      </a:r>
                      <a:r>
                        <a:rPr lang="sv-SE" dirty="0" err="1" smtClean="0"/>
                        <a:t>modify</a:t>
                      </a:r>
                      <a:r>
                        <a:rPr lang="sv-SE" dirty="0" smtClean="0"/>
                        <a:t> </a:t>
                      </a:r>
                      <a:r>
                        <a:rPr lang="sv-SE" dirty="0" err="1" smtClean="0"/>
                        <a:t>functionality</a:t>
                      </a:r>
                      <a:r>
                        <a:rPr lang="sv-SE" dirty="0" smtClean="0"/>
                        <a:t> / UI?</a:t>
                      </a:r>
                      <a:endParaRPr lang="en-US" dirty="0"/>
                    </a:p>
                  </a:txBody>
                  <a:tcPr/>
                </a:tc>
              </a:tr>
              <a:tr h="314862">
                <a:tc>
                  <a:txBody>
                    <a:bodyPr/>
                    <a:lstStyle/>
                    <a:p>
                      <a:r>
                        <a:rPr lang="sv-SE" sz="1800" kern="1200" dirty="0" err="1" smtClean="0">
                          <a:solidFill>
                            <a:srgbClr val="990000"/>
                          </a:solidFill>
                          <a:latin typeface="+mn-lt"/>
                          <a:ea typeface="+mn-ea"/>
                          <a:cs typeface="+mn-cs"/>
                        </a:rPr>
                        <a:t>Maintainability</a:t>
                      </a:r>
                      <a:endParaRPr lang="en-US" sz="1800" kern="1200" dirty="0">
                        <a:solidFill>
                          <a:srgbClr val="990000"/>
                        </a:solidFill>
                        <a:latin typeface="+mn-lt"/>
                        <a:ea typeface="+mn-ea"/>
                        <a:cs typeface="+mn-cs"/>
                      </a:endParaRPr>
                    </a:p>
                  </a:txBody>
                  <a:tcPr/>
                </a:tc>
                <a:tc>
                  <a:txBody>
                    <a:bodyPr/>
                    <a:lstStyle/>
                    <a:p>
                      <a:r>
                        <a:rPr lang="sv-SE" dirty="0" err="1" smtClean="0"/>
                        <a:t>How</a:t>
                      </a:r>
                      <a:r>
                        <a:rPr lang="sv-SE" dirty="0" smtClean="0"/>
                        <a:t> </a:t>
                      </a:r>
                      <a:r>
                        <a:rPr lang="sv-SE" dirty="0" err="1" smtClean="0"/>
                        <a:t>easy</a:t>
                      </a:r>
                      <a:r>
                        <a:rPr lang="sv-SE" dirty="0" smtClean="0"/>
                        <a:t> is it </a:t>
                      </a:r>
                      <a:r>
                        <a:rPr lang="sv-SE" dirty="0" err="1" smtClean="0"/>
                        <a:t>to</a:t>
                      </a:r>
                      <a:r>
                        <a:rPr lang="sv-SE" dirty="0" smtClean="0"/>
                        <a:t> </a:t>
                      </a:r>
                      <a:r>
                        <a:rPr lang="sv-SE" dirty="0" err="1" smtClean="0"/>
                        <a:t>correct</a:t>
                      </a:r>
                      <a:r>
                        <a:rPr lang="sv-SE" dirty="0" smtClean="0"/>
                        <a:t> </a:t>
                      </a:r>
                      <a:r>
                        <a:rPr lang="sv-SE" dirty="0" err="1" smtClean="0"/>
                        <a:t>defects</a:t>
                      </a:r>
                      <a:r>
                        <a:rPr lang="sv-SE" dirty="0" smtClean="0"/>
                        <a:t> or make </a:t>
                      </a:r>
                      <a:r>
                        <a:rPr lang="sv-SE" dirty="0" err="1" smtClean="0"/>
                        <a:t>changes</a:t>
                      </a:r>
                      <a:r>
                        <a:rPr lang="sv-SE" dirty="0" smtClean="0"/>
                        <a:t>?</a:t>
                      </a:r>
                      <a:endParaRPr lang="en-US" dirty="0"/>
                    </a:p>
                  </a:txBody>
                  <a:tcPr/>
                </a:tc>
              </a:tr>
              <a:tr h="314862">
                <a:tc>
                  <a:txBody>
                    <a:bodyPr/>
                    <a:lstStyle/>
                    <a:p>
                      <a:r>
                        <a:rPr lang="sv-SE" sz="1800" kern="1200" dirty="0" err="1" smtClean="0">
                          <a:solidFill>
                            <a:srgbClr val="990000"/>
                          </a:solidFill>
                          <a:latin typeface="+mn-lt"/>
                          <a:ea typeface="+mn-ea"/>
                          <a:cs typeface="+mn-cs"/>
                        </a:rPr>
                        <a:t>Portability</a:t>
                      </a:r>
                      <a:endParaRPr lang="en-US" sz="1800" kern="1200" dirty="0">
                        <a:solidFill>
                          <a:srgbClr val="990000"/>
                        </a:solidFill>
                        <a:latin typeface="+mn-lt"/>
                        <a:ea typeface="+mn-ea"/>
                        <a:cs typeface="+mn-cs"/>
                      </a:endParaRPr>
                    </a:p>
                  </a:txBody>
                  <a:tcPr/>
                </a:tc>
                <a:tc>
                  <a:txBody>
                    <a:bodyPr/>
                    <a:lstStyle/>
                    <a:p>
                      <a:r>
                        <a:rPr lang="sv-SE" dirty="0" err="1" smtClean="0"/>
                        <a:t>How</a:t>
                      </a:r>
                      <a:r>
                        <a:rPr lang="sv-SE" dirty="0" smtClean="0"/>
                        <a:t> </a:t>
                      </a:r>
                      <a:r>
                        <a:rPr lang="sv-SE" dirty="0" err="1" smtClean="0"/>
                        <a:t>easily</a:t>
                      </a:r>
                      <a:r>
                        <a:rPr lang="sv-SE" dirty="0" smtClean="0"/>
                        <a:t> </a:t>
                      </a:r>
                      <a:r>
                        <a:rPr lang="sv-SE" dirty="0" err="1" smtClean="0"/>
                        <a:t>can</a:t>
                      </a:r>
                      <a:r>
                        <a:rPr lang="sv-SE" dirty="0" smtClean="0"/>
                        <a:t> it be </a:t>
                      </a:r>
                      <a:r>
                        <a:rPr lang="sv-SE" dirty="0" err="1" smtClean="0"/>
                        <a:t>made</a:t>
                      </a:r>
                      <a:r>
                        <a:rPr lang="sv-SE" dirty="0" smtClean="0"/>
                        <a:t> </a:t>
                      </a:r>
                      <a:r>
                        <a:rPr lang="sv-SE" dirty="0" err="1" smtClean="0"/>
                        <a:t>to</a:t>
                      </a:r>
                      <a:r>
                        <a:rPr lang="sv-SE" dirty="0" smtClean="0"/>
                        <a:t> </a:t>
                      </a:r>
                      <a:r>
                        <a:rPr lang="sv-SE" dirty="0" err="1" smtClean="0"/>
                        <a:t>work</a:t>
                      </a:r>
                      <a:r>
                        <a:rPr lang="sv-SE" dirty="0" smtClean="0"/>
                        <a:t> on </a:t>
                      </a:r>
                      <a:r>
                        <a:rPr lang="sv-SE" dirty="0" err="1" smtClean="0"/>
                        <a:t>other</a:t>
                      </a:r>
                      <a:r>
                        <a:rPr lang="sv-SE" dirty="0" smtClean="0"/>
                        <a:t> </a:t>
                      </a:r>
                      <a:r>
                        <a:rPr lang="sv-SE" dirty="0" err="1" smtClean="0"/>
                        <a:t>platforms</a:t>
                      </a:r>
                      <a:r>
                        <a:rPr lang="sv-SE" dirty="0" smtClean="0"/>
                        <a:t>?</a:t>
                      </a:r>
                      <a:endParaRPr lang="en-US" dirty="0"/>
                    </a:p>
                  </a:txBody>
                  <a:tcPr/>
                </a:tc>
              </a:tr>
              <a:tr h="314862">
                <a:tc>
                  <a:txBody>
                    <a:bodyPr/>
                    <a:lstStyle/>
                    <a:p>
                      <a:r>
                        <a:rPr lang="sv-SE" sz="1800" kern="1200" dirty="0" err="1" smtClean="0">
                          <a:solidFill>
                            <a:srgbClr val="990000"/>
                          </a:solidFill>
                          <a:latin typeface="+mn-lt"/>
                          <a:ea typeface="+mn-ea"/>
                          <a:cs typeface="+mn-cs"/>
                        </a:rPr>
                        <a:t>Reusability</a:t>
                      </a:r>
                      <a:endParaRPr lang="en-US" sz="1800" kern="1200" dirty="0">
                        <a:solidFill>
                          <a:srgbClr val="990000"/>
                        </a:solidFill>
                        <a:latin typeface="+mn-lt"/>
                        <a:ea typeface="+mn-ea"/>
                        <a:cs typeface="+mn-cs"/>
                      </a:endParaRPr>
                    </a:p>
                  </a:txBody>
                  <a:tcPr/>
                </a:tc>
                <a:tc>
                  <a:txBody>
                    <a:bodyPr/>
                    <a:lstStyle/>
                    <a:p>
                      <a:r>
                        <a:rPr lang="sv-SE" dirty="0" err="1" smtClean="0"/>
                        <a:t>How</a:t>
                      </a:r>
                      <a:r>
                        <a:rPr lang="sv-SE" dirty="0" smtClean="0"/>
                        <a:t> </a:t>
                      </a:r>
                      <a:r>
                        <a:rPr lang="sv-SE" dirty="0" err="1" smtClean="0"/>
                        <a:t>easily</a:t>
                      </a:r>
                      <a:r>
                        <a:rPr lang="sv-SE" dirty="0" smtClean="0"/>
                        <a:t> </a:t>
                      </a:r>
                      <a:r>
                        <a:rPr lang="sv-SE" dirty="0" err="1" smtClean="0"/>
                        <a:t>can</a:t>
                      </a:r>
                      <a:r>
                        <a:rPr lang="sv-SE" dirty="0" smtClean="0"/>
                        <a:t> </a:t>
                      </a:r>
                      <a:r>
                        <a:rPr lang="sv-SE" dirty="0" err="1" smtClean="0"/>
                        <a:t>we</a:t>
                      </a:r>
                      <a:r>
                        <a:rPr lang="sv-SE" dirty="0" smtClean="0"/>
                        <a:t> </a:t>
                      </a:r>
                      <a:r>
                        <a:rPr lang="sv-SE" dirty="0" err="1" smtClean="0"/>
                        <a:t>use</a:t>
                      </a:r>
                      <a:r>
                        <a:rPr lang="sv-SE" dirty="0" smtClean="0"/>
                        <a:t> </a:t>
                      </a:r>
                      <a:r>
                        <a:rPr lang="sv-SE" dirty="0" err="1" smtClean="0"/>
                        <a:t>components</a:t>
                      </a:r>
                      <a:r>
                        <a:rPr lang="sv-SE" dirty="0" smtClean="0"/>
                        <a:t> in </a:t>
                      </a:r>
                      <a:r>
                        <a:rPr lang="sv-SE" dirty="0" err="1" smtClean="0"/>
                        <a:t>other</a:t>
                      </a:r>
                      <a:r>
                        <a:rPr lang="sv-SE" dirty="0" smtClean="0"/>
                        <a:t> systems?</a:t>
                      </a:r>
                      <a:endParaRPr lang="en-US" dirty="0"/>
                    </a:p>
                  </a:txBody>
                  <a:tcPr/>
                </a:tc>
              </a:tr>
              <a:tr h="314862">
                <a:tc>
                  <a:txBody>
                    <a:bodyPr/>
                    <a:lstStyle/>
                    <a:p>
                      <a:r>
                        <a:rPr lang="sv-SE" sz="1800" kern="1200" dirty="0" err="1" smtClean="0">
                          <a:solidFill>
                            <a:srgbClr val="990000"/>
                          </a:solidFill>
                          <a:latin typeface="+mn-lt"/>
                          <a:ea typeface="+mn-ea"/>
                          <a:cs typeface="+mn-cs"/>
                        </a:rPr>
                        <a:t>Scalability</a:t>
                      </a:r>
                      <a:endParaRPr lang="en-US" sz="1800" kern="1200" dirty="0">
                        <a:solidFill>
                          <a:srgbClr val="990000"/>
                        </a:solidFill>
                        <a:latin typeface="+mn-lt"/>
                        <a:ea typeface="+mn-ea"/>
                        <a:cs typeface="+mn-cs"/>
                      </a:endParaRPr>
                    </a:p>
                  </a:txBody>
                  <a:tcPr/>
                </a:tc>
                <a:tc>
                  <a:txBody>
                    <a:bodyPr/>
                    <a:lstStyle/>
                    <a:p>
                      <a:r>
                        <a:rPr lang="sv-SE" dirty="0" err="1" smtClean="0"/>
                        <a:t>How</a:t>
                      </a:r>
                      <a:r>
                        <a:rPr lang="sv-SE" dirty="0" smtClean="0"/>
                        <a:t> </a:t>
                      </a:r>
                      <a:r>
                        <a:rPr lang="sv-SE" dirty="0" err="1" smtClean="0"/>
                        <a:t>easily</a:t>
                      </a:r>
                      <a:r>
                        <a:rPr lang="sv-SE" dirty="0" smtClean="0"/>
                        <a:t> </a:t>
                      </a:r>
                      <a:r>
                        <a:rPr lang="sv-SE" dirty="0" err="1" smtClean="0"/>
                        <a:t>can</a:t>
                      </a:r>
                      <a:r>
                        <a:rPr lang="sv-SE" dirty="0" smtClean="0"/>
                        <a:t> I </a:t>
                      </a:r>
                      <a:r>
                        <a:rPr lang="sv-SE" dirty="0" err="1" smtClean="0"/>
                        <a:t>add</a:t>
                      </a:r>
                      <a:r>
                        <a:rPr lang="sv-SE" dirty="0" smtClean="0"/>
                        <a:t> </a:t>
                      </a:r>
                      <a:r>
                        <a:rPr lang="sv-SE" dirty="0" err="1" smtClean="0"/>
                        <a:t>more</a:t>
                      </a:r>
                      <a:r>
                        <a:rPr lang="sv-SE" dirty="0" smtClean="0"/>
                        <a:t> </a:t>
                      </a:r>
                      <a:r>
                        <a:rPr lang="sv-SE" dirty="0" err="1" smtClean="0"/>
                        <a:t>users</a:t>
                      </a:r>
                      <a:r>
                        <a:rPr lang="sv-SE" dirty="0" smtClean="0"/>
                        <a:t>, servers, or </a:t>
                      </a:r>
                      <a:r>
                        <a:rPr lang="sv-SE" dirty="0" err="1" smtClean="0"/>
                        <a:t>other</a:t>
                      </a:r>
                      <a:r>
                        <a:rPr lang="sv-SE" dirty="0" smtClean="0"/>
                        <a:t> extensions?</a:t>
                      </a:r>
                      <a:endParaRPr lang="en-US" dirty="0"/>
                    </a:p>
                  </a:txBody>
                  <a:tcPr/>
                </a:tc>
              </a:tr>
              <a:tr h="314862">
                <a:tc>
                  <a:txBody>
                    <a:bodyPr/>
                    <a:lstStyle/>
                    <a:p>
                      <a:r>
                        <a:rPr lang="sv-SE" sz="1800" kern="1200" dirty="0" err="1" smtClean="0">
                          <a:solidFill>
                            <a:srgbClr val="990000"/>
                          </a:solidFill>
                          <a:latin typeface="+mn-lt"/>
                          <a:ea typeface="+mn-ea"/>
                          <a:cs typeface="+mn-cs"/>
                        </a:rPr>
                        <a:t>Supportability</a:t>
                      </a:r>
                      <a:endParaRPr lang="en-US" sz="1800" kern="1200" dirty="0">
                        <a:solidFill>
                          <a:srgbClr val="990000"/>
                        </a:solidFill>
                        <a:latin typeface="+mn-lt"/>
                        <a:ea typeface="+mn-ea"/>
                        <a:cs typeface="+mn-cs"/>
                      </a:endParaRPr>
                    </a:p>
                  </a:txBody>
                  <a:tcPr/>
                </a:tc>
                <a:tc>
                  <a:txBody>
                    <a:bodyPr/>
                    <a:lstStyle/>
                    <a:p>
                      <a:r>
                        <a:rPr lang="sv-SE" dirty="0" err="1" smtClean="0"/>
                        <a:t>How</a:t>
                      </a:r>
                      <a:r>
                        <a:rPr lang="sv-SE" dirty="0" smtClean="0"/>
                        <a:t> </a:t>
                      </a:r>
                      <a:r>
                        <a:rPr lang="sv-SE" dirty="0" err="1" smtClean="0"/>
                        <a:t>easy</a:t>
                      </a:r>
                      <a:r>
                        <a:rPr lang="sv-SE" dirty="0" smtClean="0"/>
                        <a:t> </a:t>
                      </a:r>
                      <a:r>
                        <a:rPr lang="sv-SE" dirty="0" err="1" smtClean="0"/>
                        <a:t>will</a:t>
                      </a:r>
                      <a:r>
                        <a:rPr lang="sv-SE" dirty="0" smtClean="0"/>
                        <a:t> it be support </a:t>
                      </a:r>
                      <a:r>
                        <a:rPr lang="sv-SE" dirty="0" err="1" smtClean="0"/>
                        <a:t>after</a:t>
                      </a:r>
                      <a:r>
                        <a:rPr lang="sv-SE" baseline="0" dirty="0" smtClean="0"/>
                        <a:t> installation?</a:t>
                      </a:r>
                      <a:endParaRPr lang="en-US" dirty="0"/>
                    </a:p>
                  </a:txBody>
                  <a:tcPr/>
                </a:tc>
              </a:tr>
              <a:tr h="314862">
                <a:tc>
                  <a:txBody>
                    <a:bodyPr/>
                    <a:lstStyle/>
                    <a:p>
                      <a:r>
                        <a:rPr lang="sv-SE" sz="1800" kern="1200" dirty="0" err="1" smtClean="0">
                          <a:solidFill>
                            <a:srgbClr val="990000"/>
                          </a:solidFill>
                          <a:latin typeface="+mn-lt"/>
                          <a:ea typeface="+mn-ea"/>
                          <a:cs typeface="+mn-cs"/>
                        </a:rPr>
                        <a:t>Testability</a:t>
                      </a:r>
                      <a:endParaRPr lang="en-US" sz="1800" kern="1200" dirty="0">
                        <a:solidFill>
                          <a:srgbClr val="990000"/>
                        </a:solidFill>
                        <a:latin typeface="+mn-lt"/>
                        <a:ea typeface="+mn-ea"/>
                        <a:cs typeface="+mn-cs"/>
                      </a:endParaRPr>
                    </a:p>
                  </a:txBody>
                  <a:tcPr/>
                </a:tc>
                <a:tc>
                  <a:txBody>
                    <a:bodyPr/>
                    <a:lstStyle/>
                    <a:p>
                      <a:r>
                        <a:rPr lang="sv-SE" dirty="0" err="1" smtClean="0"/>
                        <a:t>Can</a:t>
                      </a:r>
                      <a:r>
                        <a:rPr lang="sv-SE" dirty="0" smtClean="0"/>
                        <a:t> I </a:t>
                      </a:r>
                      <a:r>
                        <a:rPr lang="sv-SE" dirty="0" err="1" smtClean="0"/>
                        <a:t>verify</a:t>
                      </a:r>
                      <a:r>
                        <a:rPr lang="sv-SE" dirty="0" smtClean="0"/>
                        <a:t> </a:t>
                      </a:r>
                      <a:r>
                        <a:rPr lang="sv-SE" dirty="0" err="1" smtClean="0"/>
                        <a:t>that</a:t>
                      </a:r>
                      <a:r>
                        <a:rPr lang="sv-SE" dirty="0" smtClean="0"/>
                        <a:t> it is </a:t>
                      </a:r>
                      <a:r>
                        <a:rPr lang="sv-SE" dirty="0" err="1" smtClean="0"/>
                        <a:t>implemented</a:t>
                      </a:r>
                      <a:r>
                        <a:rPr lang="sv-SE" dirty="0" smtClean="0"/>
                        <a:t> </a:t>
                      </a:r>
                      <a:r>
                        <a:rPr lang="sv-SE" dirty="0" err="1" smtClean="0"/>
                        <a:t>correctly</a:t>
                      </a:r>
                      <a:r>
                        <a:rPr lang="sv-SE" dirty="0" smtClean="0"/>
                        <a:t>?</a:t>
                      </a:r>
                      <a:endParaRPr lang="en-US" dirty="0"/>
                    </a:p>
                  </a:txBody>
                  <a:tcPr/>
                </a:tc>
              </a:tr>
            </a:tbl>
          </a:graphicData>
        </a:graphic>
      </p:graphicFrame>
    </p:spTree>
    <p:extLst>
      <p:ext uri="{BB962C8B-B14F-4D97-AF65-F5344CB8AC3E}">
        <p14:creationId xmlns:p14="http://schemas.microsoft.com/office/powerpoint/2010/main" val="72789429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Quality</a:t>
            </a:r>
            <a:r>
              <a:rPr lang="sv-SE" dirty="0" smtClean="0"/>
              <a:t> </a:t>
            </a:r>
            <a:r>
              <a:rPr lang="sv-SE" dirty="0" err="1" smtClean="0"/>
              <a:t>Models</a:t>
            </a:r>
            <a:endParaRPr lang="en-US" dirty="0"/>
          </a:p>
        </p:txBody>
      </p:sp>
      <p:sp>
        <p:nvSpPr>
          <p:cNvPr id="4" name="Slide Number Placeholder 3"/>
          <p:cNvSpPr>
            <a:spLocks noGrp="1"/>
          </p:cNvSpPr>
          <p:nvPr>
            <p:ph type="sldNum" sz="quarter" idx="12"/>
          </p:nvPr>
        </p:nvSpPr>
        <p:spPr/>
        <p:txBody>
          <a:bodyPr/>
          <a:lstStyle/>
          <a:p>
            <a:pPr>
              <a:defRPr/>
            </a:pPr>
            <a:fld id="{D3849320-BEB5-49EA-BA63-E9B2300A7F39}" type="slidenum">
              <a:rPr lang="en-US" smtClean="0"/>
              <a:t>72</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545784991"/>
              </p:ext>
            </p:extLst>
          </p:nvPr>
        </p:nvGraphicFramePr>
        <p:xfrm>
          <a:off x="1259632" y="1536146"/>
          <a:ext cx="6768751" cy="4626864"/>
        </p:xfrm>
        <a:graphic>
          <a:graphicData uri="http://schemas.openxmlformats.org/drawingml/2006/table">
            <a:tbl>
              <a:tblPr firstRow="1" firstCol="1" bandRow="1">
                <a:tableStyleId>{5C22544A-7EE6-4342-B048-85BDC9FD1C3A}</a:tableStyleId>
              </a:tblPr>
              <a:tblGrid>
                <a:gridCol w="1785165"/>
                <a:gridCol w="743819"/>
                <a:gridCol w="1190110"/>
                <a:gridCol w="1190110"/>
                <a:gridCol w="1248714"/>
                <a:gridCol w="610833"/>
              </a:tblGrid>
              <a:tr h="272473">
                <a:tc>
                  <a:txBody>
                    <a:bodyPr/>
                    <a:lstStyle/>
                    <a:p>
                      <a:pPr algn="just">
                        <a:lnSpc>
                          <a:spcPct val="115000"/>
                        </a:lnSpc>
                        <a:spcAft>
                          <a:spcPts val="0"/>
                        </a:spcAft>
                      </a:pPr>
                      <a:r>
                        <a:rPr lang="en-US" sz="800" dirty="0">
                          <a:solidFill>
                            <a:schemeClr val="tx1"/>
                          </a:solidFill>
                          <a:effectLst/>
                        </a:rPr>
                        <a:t>Quality Attributes</a:t>
                      </a:r>
                    </a:p>
                    <a:p>
                      <a:pPr algn="just">
                        <a:lnSpc>
                          <a:spcPct val="115000"/>
                        </a:lnSpc>
                        <a:spcAft>
                          <a:spcPts val="0"/>
                        </a:spcAft>
                      </a:pPr>
                      <a:r>
                        <a:rPr lang="en-US" sz="800" dirty="0">
                          <a:solidFill>
                            <a:schemeClr val="tx1"/>
                          </a:solidFill>
                          <a:effectLst/>
                        </a:rPr>
                        <a:t> </a:t>
                      </a:r>
                      <a:endParaRPr lang="en-US" sz="800" dirty="0">
                        <a:solidFill>
                          <a:schemeClr val="tx1"/>
                        </a:solidFill>
                        <a:effectLst/>
                        <a:latin typeface="Times New Roman"/>
                        <a:ea typeface="Calibri"/>
                      </a:endParaRPr>
                    </a:p>
                  </a:txBody>
                  <a:tcPr marL="44425" marR="44425" marT="0" marB="0"/>
                </a:tc>
                <a:tc>
                  <a:txBody>
                    <a:bodyPr/>
                    <a:lstStyle/>
                    <a:p>
                      <a:pPr algn="just">
                        <a:lnSpc>
                          <a:spcPct val="115000"/>
                        </a:lnSpc>
                        <a:spcAft>
                          <a:spcPts val="0"/>
                        </a:spcAft>
                      </a:pPr>
                      <a:r>
                        <a:rPr lang="en-US" sz="800">
                          <a:solidFill>
                            <a:schemeClr val="tx1"/>
                          </a:solidFill>
                          <a:effectLst/>
                        </a:rPr>
                        <a:t>McCall, </a:t>
                      </a:r>
                    </a:p>
                    <a:p>
                      <a:pPr algn="just">
                        <a:lnSpc>
                          <a:spcPct val="115000"/>
                        </a:lnSpc>
                        <a:spcAft>
                          <a:spcPts val="0"/>
                        </a:spcAft>
                      </a:pPr>
                      <a:r>
                        <a:rPr lang="en-US" sz="800">
                          <a:solidFill>
                            <a:schemeClr val="tx1"/>
                          </a:solidFill>
                          <a:effectLst/>
                        </a:rPr>
                        <a:t>1976/77</a:t>
                      </a:r>
                      <a:endParaRPr lang="en-US" sz="800">
                        <a:solidFill>
                          <a:schemeClr val="tx1"/>
                        </a:solidFill>
                        <a:effectLst/>
                        <a:latin typeface="Times New Roman"/>
                        <a:ea typeface="Calibri"/>
                      </a:endParaRPr>
                    </a:p>
                  </a:txBody>
                  <a:tcPr marL="44425" marR="44425" marT="0" marB="0"/>
                </a:tc>
                <a:tc>
                  <a:txBody>
                    <a:bodyPr/>
                    <a:lstStyle/>
                    <a:p>
                      <a:pPr algn="just">
                        <a:lnSpc>
                          <a:spcPct val="115000"/>
                        </a:lnSpc>
                        <a:spcAft>
                          <a:spcPts val="0"/>
                        </a:spcAft>
                      </a:pPr>
                      <a:r>
                        <a:rPr lang="en-US" sz="800">
                          <a:solidFill>
                            <a:schemeClr val="tx1"/>
                          </a:solidFill>
                          <a:effectLst/>
                        </a:rPr>
                        <a:t>Boehm, </a:t>
                      </a:r>
                    </a:p>
                    <a:p>
                      <a:pPr algn="just">
                        <a:lnSpc>
                          <a:spcPct val="115000"/>
                        </a:lnSpc>
                        <a:spcAft>
                          <a:spcPts val="0"/>
                        </a:spcAft>
                      </a:pPr>
                      <a:r>
                        <a:rPr lang="en-US" sz="800">
                          <a:solidFill>
                            <a:schemeClr val="tx1"/>
                          </a:solidFill>
                          <a:effectLst/>
                        </a:rPr>
                        <a:t>1978</a:t>
                      </a:r>
                      <a:endParaRPr lang="en-US" sz="800">
                        <a:solidFill>
                          <a:schemeClr val="tx1"/>
                        </a:solidFill>
                        <a:effectLst/>
                        <a:latin typeface="Times New Roman"/>
                        <a:ea typeface="Calibri"/>
                      </a:endParaRPr>
                    </a:p>
                  </a:txBody>
                  <a:tcPr marL="44425" marR="44425" marT="0" marB="0"/>
                </a:tc>
                <a:tc>
                  <a:txBody>
                    <a:bodyPr/>
                    <a:lstStyle/>
                    <a:p>
                      <a:pPr algn="just">
                        <a:lnSpc>
                          <a:spcPct val="115000"/>
                        </a:lnSpc>
                        <a:spcAft>
                          <a:spcPts val="0"/>
                        </a:spcAft>
                      </a:pPr>
                      <a:r>
                        <a:rPr lang="en-US" sz="800" dirty="0">
                          <a:solidFill>
                            <a:schemeClr val="tx1"/>
                          </a:solidFill>
                          <a:effectLst/>
                        </a:rPr>
                        <a:t>FURPS, FURPS+</a:t>
                      </a:r>
                    </a:p>
                    <a:p>
                      <a:pPr algn="just">
                        <a:lnSpc>
                          <a:spcPct val="115000"/>
                        </a:lnSpc>
                        <a:spcAft>
                          <a:spcPts val="0"/>
                        </a:spcAft>
                      </a:pPr>
                      <a:r>
                        <a:rPr lang="en-US" sz="800" dirty="0">
                          <a:solidFill>
                            <a:schemeClr val="tx1"/>
                          </a:solidFill>
                          <a:effectLst/>
                        </a:rPr>
                        <a:t>1987, 1992</a:t>
                      </a:r>
                      <a:endParaRPr lang="en-US" sz="800" dirty="0">
                        <a:solidFill>
                          <a:schemeClr val="tx1"/>
                        </a:solidFill>
                        <a:effectLst/>
                        <a:latin typeface="Times New Roman"/>
                        <a:ea typeface="Calibri"/>
                      </a:endParaRPr>
                    </a:p>
                  </a:txBody>
                  <a:tcPr marL="44425" marR="44425" marT="0" marB="0"/>
                </a:tc>
                <a:tc>
                  <a:txBody>
                    <a:bodyPr/>
                    <a:lstStyle/>
                    <a:p>
                      <a:pPr algn="just">
                        <a:lnSpc>
                          <a:spcPct val="115000"/>
                        </a:lnSpc>
                        <a:spcAft>
                          <a:spcPts val="0"/>
                        </a:spcAft>
                      </a:pPr>
                      <a:r>
                        <a:rPr lang="en-US" sz="800">
                          <a:solidFill>
                            <a:schemeClr val="tx1"/>
                          </a:solidFill>
                          <a:effectLst/>
                        </a:rPr>
                        <a:t>ISO/IEC 9126, </a:t>
                      </a:r>
                    </a:p>
                    <a:p>
                      <a:pPr algn="just">
                        <a:lnSpc>
                          <a:spcPct val="115000"/>
                        </a:lnSpc>
                        <a:spcAft>
                          <a:spcPts val="0"/>
                        </a:spcAft>
                      </a:pPr>
                      <a:r>
                        <a:rPr lang="en-US" sz="800">
                          <a:solidFill>
                            <a:schemeClr val="tx1"/>
                          </a:solidFill>
                          <a:effectLst/>
                        </a:rPr>
                        <a:t>1991</a:t>
                      </a:r>
                      <a:endParaRPr lang="en-US" sz="800">
                        <a:solidFill>
                          <a:schemeClr val="tx1"/>
                        </a:solidFill>
                        <a:effectLst/>
                        <a:latin typeface="Times New Roman"/>
                        <a:ea typeface="Calibri"/>
                      </a:endParaRPr>
                    </a:p>
                  </a:txBody>
                  <a:tcPr marL="44425" marR="44425" marT="0" marB="0"/>
                </a:tc>
                <a:tc>
                  <a:txBody>
                    <a:bodyPr/>
                    <a:lstStyle/>
                    <a:p>
                      <a:pPr algn="just">
                        <a:lnSpc>
                          <a:spcPct val="115000"/>
                        </a:lnSpc>
                        <a:spcAft>
                          <a:spcPts val="0"/>
                        </a:spcAft>
                      </a:pPr>
                      <a:r>
                        <a:rPr lang="en-US" sz="800" dirty="0">
                          <a:solidFill>
                            <a:schemeClr val="tx1"/>
                          </a:solidFill>
                          <a:effectLst/>
                        </a:rPr>
                        <a:t>Garvin,</a:t>
                      </a:r>
                    </a:p>
                    <a:p>
                      <a:pPr algn="just">
                        <a:lnSpc>
                          <a:spcPct val="115000"/>
                        </a:lnSpc>
                        <a:spcAft>
                          <a:spcPts val="0"/>
                        </a:spcAft>
                      </a:pPr>
                      <a:r>
                        <a:rPr lang="en-US" sz="800" dirty="0">
                          <a:solidFill>
                            <a:schemeClr val="tx1"/>
                          </a:solidFill>
                          <a:effectLst/>
                        </a:rPr>
                        <a:t>1988</a:t>
                      </a:r>
                      <a:endParaRPr lang="en-US" sz="800" dirty="0">
                        <a:solidFill>
                          <a:schemeClr val="tx1"/>
                        </a:solidFill>
                        <a:effectLst/>
                        <a:latin typeface="Times New Roman"/>
                        <a:ea typeface="Calibri"/>
                      </a:endParaRPr>
                    </a:p>
                  </a:txBody>
                  <a:tcPr marL="44425" marR="44425" marT="0" marB="0"/>
                </a:tc>
              </a:tr>
              <a:tr h="136236">
                <a:tc>
                  <a:txBody>
                    <a:bodyPr/>
                    <a:lstStyle/>
                    <a:p>
                      <a:pPr algn="just">
                        <a:lnSpc>
                          <a:spcPct val="115000"/>
                        </a:lnSpc>
                        <a:spcAft>
                          <a:spcPts val="0"/>
                        </a:spcAft>
                      </a:pPr>
                      <a:r>
                        <a:rPr lang="en-US" sz="800" dirty="0">
                          <a:solidFill>
                            <a:srgbClr val="990000"/>
                          </a:solidFill>
                          <a:effectLst/>
                        </a:rPr>
                        <a:t>Aesthetics</a:t>
                      </a:r>
                      <a:endParaRPr lang="en-US" sz="800" dirty="0">
                        <a:solidFill>
                          <a:srgbClr val="990000"/>
                        </a:solidFill>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 </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Usability</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a:t>
                      </a:r>
                      <a:endParaRPr lang="en-US" sz="800">
                        <a:effectLst/>
                        <a:latin typeface="Times New Roman"/>
                        <a:ea typeface="Calibri"/>
                      </a:endParaRPr>
                    </a:p>
                  </a:txBody>
                  <a:tcPr marL="44425" marR="44425" marT="0" marB="0"/>
                </a:tc>
              </a:tr>
              <a:tr h="136236">
                <a:tc>
                  <a:txBody>
                    <a:bodyPr/>
                    <a:lstStyle/>
                    <a:p>
                      <a:pPr algn="just">
                        <a:lnSpc>
                          <a:spcPct val="115000"/>
                        </a:lnSpc>
                        <a:spcAft>
                          <a:spcPts val="0"/>
                        </a:spcAft>
                      </a:pPr>
                      <a:r>
                        <a:rPr lang="en-US" sz="800" dirty="0">
                          <a:solidFill>
                            <a:srgbClr val="990000"/>
                          </a:solidFill>
                          <a:effectLst/>
                        </a:rPr>
                        <a:t>Clarity</a:t>
                      </a:r>
                      <a:endParaRPr lang="en-US" sz="800" dirty="0">
                        <a:solidFill>
                          <a:srgbClr val="990000"/>
                        </a:solidFill>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dirty="0" smtClean="0">
                          <a:effectLst/>
                        </a:rPr>
                        <a:t>Understandability</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r>
              <a:tr h="136236">
                <a:tc>
                  <a:txBody>
                    <a:bodyPr/>
                    <a:lstStyle/>
                    <a:p>
                      <a:pPr algn="just">
                        <a:lnSpc>
                          <a:spcPct val="115000"/>
                        </a:lnSpc>
                        <a:spcAft>
                          <a:spcPts val="0"/>
                        </a:spcAft>
                      </a:pPr>
                      <a:r>
                        <a:rPr lang="en-US" sz="800" dirty="0">
                          <a:solidFill>
                            <a:srgbClr val="990000"/>
                          </a:solidFill>
                          <a:effectLst/>
                        </a:rPr>
                        <a:t>Compatibility</a:t>
                      </a:r>
                      <a:endParaRPr lang="en-US" sz="800" dirty="0">
                        <a:solidFill>
                          <a:srgbClr val="990000"/>
                        </a:solidFill>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 </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Supportability</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r>
              <a:tr h="136236">
                <a:tc>
                  <a:txBody>
                    <a:bodyPr/>
                    <a:lstStyle/>
                    <a:p>
                      <a:pPr algn="just">
                        <a:lnSpc>
                          <a:spcPct val="115000"/>
                        </a:lnSpc>
                        <a:spcAft>
                          <a:spcPts val="0"/>
                        </a:spcAft>
                      </a:pPr>
                      <a:r>
                        <a:rPr lang="en-US" sz="800" dirty="0">
                          <a:solidFill>
                            <a:srgbClr val="990000"/>
                          </a:solidFill>
                          <a:effectLst/>
                        </a:rPr>
                        <a:t>Conformance</a:t>
                      </a:r>
                      <a:endParaRPr lang="en-US" sz="800" dirty="0">
                        <a:solidFill>
                          <a:srgbClr val="990000"/>
                        </a:solidFill>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 </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Portability</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a:t>
                      </a:r>
                      <a:endParaRPr lang="en-US" sz="800">
                        <a:effectLst/>
                        <a:latin typeface="Times New Roman"/>
                        <a:ea typeface="Calibri"/>
                      </a:endParaRPr>
                    </a:p>
                  </a:txBody>
                  <a:tcPr marL="44425" marR="44425" marT="0" marB="0"/>
                </a:tc>
              </a:tr>
              <a:tr h="136236">
                <a:tc>
                  <a:txBody>
                    <a:bodyPr/>
                    <a:lstStyle/>
                    <a:p>
                      <a:pPr algn="just">
                        <a:lnSpc>
                          <a:spcPct val="115000"/>
                        </a:lnSpc>
                        <a:spcAft>
                          <a:spcPts val="0"/>
                        </a:spcAft>
                      </a:pPr>
                      <a:r>
                        <a:rPr lang="en-US" sz="800" dirty="0">
                          <a:solidFill>
                            <a:srgbClr val="990000"/>
                          </a:solidFill>
                          <a:effectLst/>
                        </a:rPr>
                        <a:t>Correctness</a:t>
                      </a:r>
                      <a:endParaRPr lang="en-US" sz="800" dirty="0">
                        <a:solidFill>
                          <a:srgbClr val="990000"/>
                        </a:solidFill>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Maintainability</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r>
              <a:tr h="136236">
                <a:tc>
                  <a:txBody>
                    <a:bodyPr/>
                    <a:lstStyle/>
                    <a:p>
                      <a:pPr algn="just">
                        <a:lnSpc>
                          <a:spcPct val="115000"/>
                        </a:lnSpc>
                        <a:spcAft>
                          <a:spcPts val="0"/>
                        </a:spcAft>
                      </a:pPr>
                      <a:r>
                        <a:rPr lang="en-US" sz="800" dirty="0">
                          <a:solidFill>
                            <a:srgbClr val="990000"/>
                          </a:solidFill>
                          <a:effectLst/>
                        </a:rPr>
                        <a:t>Device Efficiency</a:t>
                      </a:r>
                      <a:endParaRPr lang="en-US" sz="800" dirty="0">
                        <a:solidFill>
                          <a:srgbClr val="990000"/>
                        </a:solidFill>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Performance</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r>
              <a:tr h="136236">
                <a:tc>
                  <a:txBody>
                    <a:bodyPr/>
                    <a:lstStyle/>
                    <a:p>
                      <a:pPr algn="just">
                        <a:lnSpc>
                          <a:spcPct val="115000"/>
                        </a:lnSpc>
                        <a:spcAft>
                          <a:spcPts val="0"/>
                        </a:spcAft>
                      </a:pPr>
                      <a:r>
                        <a:rPr lang="en-US" sz="800">
                          <a:solidFill>
                            <a:srgbClr val="990000"/>
                          </a:solidFill>
                          <a:effectLst/>
                        </a:rPr>
                        <a:t>Documentation</a:t>
                      </a:r>
                      <a:endParaRPr lang="en-US" sz="800">
                        <a:solidFill>
                          <a:srgbClr val="990000"/>
                        </a:solidFill>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Usability</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r>
              <a:tr h="136236">
                <a:tc>
                  <a:txBody>
                    <a:bodyPr/>
                    <a:lstStyle/>
                    <a:p>
                      <a:pPr algn="just">
                        <a:lnSpc>
                          <a:spcPct val="115000"/>
                        </a:lnSpc>
                        <a:spcAft>
                          <a:spcPts val="0"/>
                        </a:spcAft>
                      </a:pPr>
                      <a:r>
                        <a:rPr lang="en-US" sz="800" dirty="0">
                          <a:solidFill>
                            <a:srgbClr val="990000"/>
                          </a:solidFill>
                          <a:effectLst/>
                        </a:rPr>
                        <a:t>Durability</a:t>
                      </a:r>
                      <a:endParaRPr lang="en-US" sz="800" dirty="0">
                        <a:solidFill>
                          <a:srgbClr val="990000"/>
                        </a:solidFill>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 </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a:t>
                      </a:r>
                      <a:endParaRPr lang="en-US" sz="800">
                        <a:effectLst/>
                        <a:latin typeface="Times New Roman"/>
                        <a:ea typeface="Calibri"/>
                      </a:endParaRPr>
                    </a:p>
                  </a:txBody>
                  <a:tcPr marL="44425" marR="44425" marT="0" marB="0"/>
                </a:tc>
              </a:tr>
              <a:tr h="136236">
                <a:tc>
                  <a:txBody>
                    <a:bodyPr/>
                    <a:lstStyle/>
                    <a:p>
                      <a:pPr algn="just">
                        <a:lnSpc>
                          <a:spcPct val="115000"/>
                        </a:lnSpc>
                        <a:spcAft>
                          <a:spcPts val="0"/>
                        </a:spcAft>
                      </a:pPr>
                      <a:r>
                        <a:rPr lang="en-US" sz="800" dirty="0">
                          <a:solidFill>
                            <a:srgbClr val="990000"/>
                          </a:solidFill>
                          <a:effectLst/>
                        </a:rPr>
                        <a:t>Economy</a:t>
                      </a:r>
                      <a:endParaRPr lang="en-US" sz="800" dirty="0">
                        <a:solidFill>
                          <a:srgbClr val="990000"/>
                        </a:solidFill>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r>
              <a:tr h="136236">
                <a:tc>
                  <a:txBody>
                    <a:bodyPr/>
                    <a:lstStyle/>
                    <a:p>
                      <a:pPr algn="just">
                        <a:lnSpc>
                          <a:spcPct val="115000"/>
                        </a:lnSpc>
                        <a:spcAft>
                          <a:spcPts val="0"/>
                        </a:spcAft>
                      </a:pPr>
                      <a:r>
                        <a:rPr lang="en-US" sz="800" dirty="0">
                          <a:solidFill>
                            <a:srgbClr val="990000"/>
                          </a:solidFill>
                          <a:effectLst/>
                        </a:rPr>
                        <a:t>Features</a:t>
                      </a:r>
                      <a:endParaRPr lang="en-US" sz="800" dirty="0">
                        <a:solidFill>
                          <a:srgbClr val="990000"/>
                        </a:solidFill>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 </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 </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a:t>
                      </a:r>
                      <a:endParaRPr lang="en-US" sz="800">
                        <a:effectLst/>
                        <a:latin typeface="Times New Roman"/>
                        <a:ea typeface="Calibri"/>
                      </a:endParaRPr>
                    </a:p>
                  </a:txBody>
                  <a:tcPr marL="44425" marR="44425" marT="0" marB="0"/>
                </a:tc>
              </a:tr>
              <a:tr h="136236">
                <a:tc>
                  <a:txBody>
                    <a:bodyPr/>
                    <a:lstStyle/>
                    <a:p>
                      <a:pPr algn="just">
                        <a:lnSpc>
                          <a:spcPct val="115000"/>
                        </a:lnSpc>
                        <a:spcAft>
                          <a:spcPts val="0"/>
                        </a:spcAft>
                      </a:pPr>
                      <a:r>
                        <a:rPr lang="en-US" sz="800" dirty="0">
                          <a:solidFill>
                            <a:srgbClr val="990000"/>
                          </a:solidFill>
                          <a:effectLst/>
                        </a:rPr>
                        <a:t>Flexibility</a:t>
                      </a:r>
                      <a:endParaRPr lang="en-US" sz="800" dirty="0">
                        <a:solidFill>
                          <a:srgbClr val="990000"/>
                        </a:solidFill>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r>
              <a:tr h="136236">
                <a:tc>
                  <a:txBody>
                    <a:bodyPr/>
                    <a:lstStyle/>
                    <a:p>
                      <a:pPr algn="just">
                        <a:lnSpc>
                          <a:spcPct val="115000"/>
                        </a:lnSpc>
                        <a:spcAft>
                          <a:spcPts val="0"/>
                        </a:spcAft>
                      </a:pPr>
                      <a:r>
                        <a:rPr lang="en-US" sz="800">
                          <a:solidFill>
                            <a:srgbClr val="990000"/>
                          </a:solidFill>
                          <a:effectLst/>
                        </a:rPr>
                        <a:t>Functionality</a:t>
                      </a:r>
                      <a:endParaRPr lang="en-US" sz="800">
                        <a:solidFill>
                          <a:srgbClr val="990000"/>
                        </a:solidFill>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 </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r>
              <a:tr h="136236">
                <a:tc>
                  <a:txBody>
                    <a:bodyPr/>
                    <a:lstStyle/>
                    <a:p>
                      <a:pPr algn="just">
                        <a:lnSpc>
                          <a:spcPct val="115000"/>
                        </a:lnSpc>
                        <a:spcAft>
                          <a:spcPts val="0"/>
                        </a:spcAft>
                      </a:pPr>
                      <a:r>
                        <a:rPr lang="en-US" sz="800" dirty="0">
                          <a:solidFill>
                            <a:srgbClr val="990000"/>
                          </a:solidFill>
                          <a:effectLst/>
                        </a:rPr>
                        <a:t>Generality</a:t>
                      </a:r>
                      <a:endParaRPr lang="en-US" sz="800" dirty="0">
                        <a:solidFill>
                          <a:srgbClr val="990000"/>
                        </a:solidFill>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r>
              <a:tr h="136236">
                <a:tc>
                  <a:txBody>
                    <a:bodyPr/>
                    <a:lstStyle/>
                    <a:p>
                      <a:pPr algn="just">
                        <a:lnSpc>
                          <a:spcPct val="115000"/>
                        </a:lnSpc>
                        <a:spcAft>
                          <a:spcPts val="0"/>
                        </a:spcAft>
                      </a:pPr>
                      <a:r>
                        <a:rPr lang="en-US" sz="800">
                          <a:solidFill>
                            <a:srgbClr val="990000"/>
                          </a:solidFill>
                          <a:effectLst/>
                        </a:rPr>
                        <a:t>Integrity</a:t>
                      </a:r>
                      <a:endParaRPr lang="en-US" sz="800">
                        <a:solidFill>
                          <a:srgbClr val="990000"/>
                        </a:solidFill>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r>
              <a:tr h="136236">
                <a:tc>
                  <a:txBody>
                    <a:bodyPr/>
                    <a:lstStyle/>
                    <a:p>
                      <a:pPr algn="just">
                        <a:lnSpc>
                          <a:spcPct val="115000"/>
                        </a:lnSpc>
                        <a:spcAft>
                          <a:spcPts val="0"/>
                        </a:spcAft>
                      </a:pPr>
                      <a:r>
                        <a:rPr lang="en-US" sz="800" dirty="0">
                          <a:solidFill>
                            <a:srgbClr val="990000"/>
                          </a:solidFill>
                          <a:effectLst/>
                        </a:rPr>
                        <a:t>Interoperability  </a:t>
                      </a:r>
                      <a:endParaRPr lang="en-US" sz="800" dirty="0">
                        <a:solidFill>
                          <a:srgbClr val="990000"/>
                        </a:solidFill>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 </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Functionality</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r>
              <a:tr h="136236">
                <a:tc>
                  <a:txBody>
                    <a:bodyPr/>
                    <a:lstStyle/>
                    <a:p>
                      <a:pPr algn="just">
                        <a:lnSpc>
                          <a:spcPct val="115000"/>
                        </a:lnSpc>
                        <a:spcAft>
                          <a:spcPts val="0"/>
                        </a:spcAft>
                      </a:pPr>
                      <a:r>
                        <a:rPr lang="en-US" sz="800">
                          <a:solidFill>
                            <a:srgbClr val="990000"/>
                          </a:solidFill>
                          <a:effectLst/>
                        </a:rPr>
                        <a:t>Maintainability  </a:t>
                      </a:r>
                      <a:endParaRPr lang="en-US" sz="800">
                        <a:solidFill>
                          <a:srgbClr val="990000"/>
                        </a:solidFill>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Supportability</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r>
              <a:tr h="136236">
                <a:tc>
                  <a:txBody>
                    <a:bodyPr/>
                    <a:lstStyle/>
                    <a:p>
                      <a:pPr algn="just">
                        <a:lnSpc>
                          <a:spcPct val="115000"/>
                        </a:lnSpc>
                        <a:spcAft>
                          <a:spcPts val="0"/>
                        </a:spcAft>
                      </a:pPr>
                      <a:r>
                        <a:rPr lang="en-US" sz="800">
                          <a:solidFill>
                            <a:srgbClr val="990000"/>
                          </a:solidFill>
                          <a:effectLst/>
                        </a:rPr>
                        <a:t>Modifiability </a:t>
                      </a:r>
                      <a:endParaRPr lang="en-US" sz="800">
                        <a:solidFill>
                          <a:srgbClr val="990000"/>
                        </a:solidFill>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dirty="0" smtClean="0">
                          <a:effectLst/>
                        </a:rPr>
                        <a:t>Maintainability</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Maintainability</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r>
              <a:tr h="136236">
                <a:tc>
                  <a:txBody>
                    <a:bodyPr/>
                    <a:lstStyle/>
                    <a:p>
                      <a:pPr algn="just">
                        <a:lnSpc>
                          <a:spcPct val="115000"/>
                        </a:lnSpc>
                        <a:spcAft>
                          <a:spcPts val="0"/>
                        </a:spcAft>
                      </a:pPr>
                      <a:r>
                        <a:rPr lang="en-US" sz="800">
                          <a:solidFill>
                            <a:srgbClr val="990000"/>
                          </a:solidFill>
                          <a:effectLst/>
                        </a:rPr>
                        <a:t>Modularity</a:t>
                      </a:r>
                      <a:endParaRPr lang="en-US" sz="800">
                        <a:solidFill>
                          <a:srgbClr val="990000"/>
                        </a:solidFill>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r>
              <a:tr h="136236">
                <a:tc>
                  <a:txBody>
                    <a:bodyPr/>
                    <a:lstStyle/>
                    <a:p>
                      <a:pPr algn="just">
                        <a:lnSpc>
                          <a:spcPct val="115000"/>
                        </a:lnSpc>
                        <a:spcAft>
                          <a:spcPts val="0"/>
                        </a:spcAft>
                      </a:pPr>
                      <a:r>
                        <a:rPr lang="en-US" sz="800">
                          <a:solidFill>
                            <a:srgbClr val="990000"/>
                          </a:solidFill>
                          <a:effectLst/>
                        </a:rPr>
                        <a:t>Perceived Quality </a:t>
                      </a:r>
                      <a:endParaRPr lang="en-US" sz="800">
                        <a:solidFill>
                          <a:srgbClr val="990000"/>
                        </a:solidFill>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 </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 </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a:t>
                      </a:r>
                      <a:endParaRPr lang="en-US" sz="800">
                        <a:effectLst/>
                        <a:latin typeface="Times New Roman"/>
                        <a:ea typeface="Calibri"/>
                      </a:endParaRPr>
                    </a:p>
                  </a:txBody>
                  <a:tcPr marL="44425" marR="44425" marT="0" marB="0"/>
                </a:tc>
              </a:tr>
              <a:tr h="136236">
                <a:tc>
                  <a:txBody>
                    <a:bodyPr/>
                    <a:lstStyle/>
                    <a:p>
                      <a:pPr algn="just">
                        <a:lnSpc>
                          <a:spcPct val="115000"/>
                        </a:lnSpc>
                        <a:spcAft>
                          <a:spcPts val="0"/>
                        </a:spcAft>
                      </a:pPr>
                      <a:r>
                        <a:rPr lang="en-US" sz="800" dirty="0">
                          <a:solidFill>
                            <a:srgbClr val="990000"/>
                          </a:solidFill>
                          <a:effectLst/>
                        </a:rPr>
                        <a:t>Performance</a:t>
                      </a:r>
                      <a:endParaRPr lang="en-US" sz="800" dirty="0">
                        <a:solidFill>
                          <a:srgbClr val="990000"/>
                        </a:solidFill>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 </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a:t>
                      </a:r>
                      <a:endParaRPr lang="en-US" sz="800">
                        <a:effectLst/>
                        <a:latin typeface="Times New Roman"/>
                        <a:ea typeface="Calibri"/>
                      </a:endParaRPr>
                    </a:p>
                  </a:txBody>
                  <a:tcPr marL="44425" marR="44425" marT="0" marB="0"/>
                </a:tc>
              </a:tr>
              <a:tr h="136236">
                <a:tc>
                  <a:txBody>
                    <a:bodyPr/>
                    <a:lstStyle/>
                    <a:p>
                      <a:pPr algn="just">
                        <a:lnSpc>
                          <a:spcPct val="115000"/>
                        </a:lnSpc>
                        <a:spcAft>
                          <a:spcPts val="0"/>
                        </a:spcAft>
                      </a:pPr>
                      <a:r>
                        <a:rPr lang="en-US" sz="800" dirty="0">
                          <a:solidFill>
                            <a:srgbClr val="990000"/>
                          </a:solidFill>
                          <a:effectLst/>
                        </a:rPr>
                        <a:t>Portability</a:t>
                      </a:r>
                      <a:endParaRPr lang="en-US" sz="800" dirty="0">
                        <a:solidFill>
                          <a:srgbClr val="990000"/>
                        </a:solidFill>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r>
              <a:tr h="136236">
                <a:tc>
                  <a:txBody>
                    <a:bodyPr/>
                    <a:lstStyle/>
                    <a:p>
                      <a:pPr algn="just">
                        <a:lnSpc>
                          <a:spcPct val="115000"/>
                        </a:lnSpc>
                        <a:spcAft>
                          <a:spcPts val="0"/>
                        </a:spcAft>
                      </a:pPr>
                      <a:r>
                        <a:rPr lang="en-US" sz="800" dirty="0">
                          <a:solidFill>
                            <a:srgbClr val="990000"/>
                          </a:solidFill>
                          <a:effectLst/>
                        </a:rPr>
                        <a:t>Reliability</a:t>
                      </a:r>
                      <a:endParaRPr lang="en-US" sz="800" dirty="0">
                        <a:solidFill>
                          <a:srgbClr val="990000"/>
                        </a:solidFill>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a:t>
                      </a:r>
                      <a:endParaRPr lang="en-US" sz="800">
                        <a:effectLst/>
                        <a:latin typeface="Times New Roman"/>
                        <a:ea typeface="Calibri"/>
                      </a:endParaRPr>
                    </a:p>
                  </a:txBody>
                  <a:tcPr marL="44425" marR="44425" marT="0" marB="0"/>
                </a:tc>
              </a:tr>
              <a:tr h="136236">
                <a:tc>
                  <a:txBody>
                    <a:bodyPr/>
                    <a:lstStyle/>
                    <a:p>
                      <a:pPr algn="just">
                        <a:lnSpc>
                          <a:spcPct val="115000"/>
                        </a:lnSpc>
                        <a:spcAft>
                          <a:spcPts val="0"/>
                        </a:spcAft>
                      </a:pPr>
                      <a:r>
                        <a:rPr lang="en-US" sz="800">
                          <a:solidFill>
                            <a:srgbClr val="990000"/>
                          </a:solidFill>
                          <a:effectLst/>
                        </a:rPr>
                        <a:t>Resilience</a:t>
                      </a:r>
                      <a:endParaRPr lang="en-US" sz="800">
                        <a:solidFill>
                          <a:srgbClr val="990000"/>
                        </a:solidFill>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dirty="0" smtClean="0">
                          <a:effectLst/>
                        </a:rPr>
                        <a:t>Flexibility</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r>
              <a:tr h="136236">
                <a:tc>
                  <a:txBody>
                    <a:bodyPr/>
                    <a:lstStyle/>
                    <a:p>
                      <a:pPr algn="just">
                        <a:lnSpc>
                          <a:spcPct val="115000"/>
                        </a:lnSpc>
                        <a:spcAft>
                          <a:spcPts val="0"/>
                        </a:spcAft>
                      </a:pPr>
                      <a:r>
                        <a:rPr lang="en-US" sz="800">
                          <a:solidFill>
                            <a:srgbClr val="990000"/>
                          </a:solidFill>
                          <a:effectLst/>
                        </a:rPr>
                        <a:t>Reusability</a:t>
                      </a:r>
                      <a:endParaRPr lang="en-US" sz="800">
                        <a:solidFill>
                          <a:srgbClr val="990000"/>
                        </a:solidFill>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r>
              <a:tr h="136236">
                <a:tc>
                  <a:txBody>
                    <a:bodyPr/>
                    <a:lstStyle/>
                    <a:p>
                      <a:pPr algn="just">
                        <a:lnSpc>
                          <a:spcPct val="115000"/>
                        </a:lnSpc>
                        <a:spcAft>
                          <a:spcPts val="0"/>
                        </a:spcAft>
                      </a:pPr>
                      <a:r>
                        <a:rPr lang="en-US" sz="800">
                          <a:solidFill>
                            <a:srgbClr val="990000"/>
                          </a:solidFill>
                          <a:effectLst/>
                        </a:rPr>
                        <a:t>Security</a:t>
                      </a:r>
                      <a:endParaRPr lang="en-US" sz="800">
                        <a:solidFill>
                          <a:srgbClr val="990000"/>
                        </a:solidFill>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 </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Functionality</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r>
              <a:tr h="136236">
                <a:tc>
                  <a:txBody>
                    <a:bodyPr/>
                    <a:lstStyle/>
                    <a:p>
                      <a:pPr algn="just">
                        <a:lnSpc>
                          <a:spcPct val="115000"/>
                        </a:lnSpc>
                        <a:spcAft>
                          <a:spcPts val="0"/>
                        </a:spcAft>
                      </a:pPr>
                      <a:r>
                        <a:rPr lang="en-US" sz="800" dirty="0">
                          <a:solidFill>
                            <a:srgbClr val="990000"/>
                          </a:solidFill>
                          <a:effectLst/>
                        </a:rPr>
                        <a:t>Serviceability</a:t>
                      </a:r>
                      <a:endParaRPr lang="en-US" sz="800" dirty="0">
                        <a:solidFill>
                          <a:srgbClr val="990000"/>
                        </a:solidFill>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 </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Supportability</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 </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a:t>
                      </a:r>
                      <a:endParaRPr lang="en-US" sz="800">
                        <a:effectLst/>
                        <a:latin typeface="Times New Roman"/>
                        <a:ea typeface="Calibri"/>
                      </a:endParaRPr>
                    </a:p>
                  </a:txBody>
                  <a:tcPr marL="44425" marR="44425" marT="0" marB="0"/>
                </a:tc>
              </a:tr>
              <a:tr h="136236">
                <a:tc>
                  <a:txBody>
                    <a:bodyPr/>
                    <a:lstStyle/>
                    <a:p>
                      <a:pPr algn="just">
                        <a:lnSpc>
                          <a:spcPct val="115000"/>
                        </a:lnSpc>
                        <a:spcAft>
                          <a:spcPts val="0"/>
                        </a:spcAft>
                      </a:pPr>
                      <a:r>
                        <a:rPr lang="en-US" sz="800">
                          <a:solidFill>
                            <a:srgbClr val="990000"/>
                          </a:solidFill>
                          <a:effectLst/>
                        </a:rPr>
                        <a:t>Supportability</a:t>
                      </a:r>
                      <a:endParaRPr lang="en-US" sz="800">
                        <a:solidFill>
                          <a:srgbClr val="990000"/>
                        </a:solidFill>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 </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 </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r>
              <a:tr h="136236">
                <a:tc>
                  <a:txBody>
                    <a:bodyPr/>
                    <a:lstStyle/>
                    <a:p>
                      <a:pPr algn="just">
                        <a:lnSpc>
                          <a:spcPct val="115000"/>
                        </a:lnSpc>
                        <a:spcAft>
                          <a:spcPts val="0"/>
                        </a:spcAft>
                      </a:pPr>
                      <a:r>
                        <a:rPr lang="en-US" sz="800" dirty="0">
                          <a:solidFill>
                            <a:srgbClr val="990000"/>
                          </a:solidFill>
                          <a:effectLst/>
                        </a:rPr>
                        <a:t>Testability  </a:t>
                      </a:r>
                      <a:endParaRPr lang="en-US" sz="800" dirty="0">
                        <a:solidFill>
                          <a:srgbClr val="990000"/>
                        </a:solidFill>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a:t>
                      </a:r>
                      <a:endParaRPr lang="en-US" sz="800">
                        <a:effectLst/>
                        <a:latin typeface="Times New Roman"/>
                        <a:ea typeface="Calibri"/>
                      </a:endParaRPr>
                    </a:p>
                  </a:txBody>
                  <a:tcPr marL="44425" marR="44425" marT="0" marB="0"/>
                </a:tc>
                <a:tc>
                  <a:txBody>
                    <a:bodyPr/>
                    <a:lstStyle/>
                    <a:p>
                      <a:pPr algn="just">
                        <a:lnSpc>
                          <a:spcPct val="115000"/>
                        </a:lnSpc>
                        <a:spcAft>
                          <a:spcPts val="0"/>
                        </a:spcAft>
                        <a:buFont typeface="Arial" pitchFamily="34" charset="0"/>
                        <a:buNone/>
                      </a:pPr>
                      <a:r>
                        <a:rPr lang="en-US" sz="800" dirty="0" smtClean="0">
                          <a:effectLst/>
                        </a:rPr>
                        <a:t>Maintainability</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Supportability</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Maintainability</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 </a:t>
                      </a:r>
                      <a:endParaRPr lang="en-US" sz="800" dirty="0">
                        <a:effectLst/>
                        <a:latin typeface="Times New Roman"/>
                        <a:ea typeface="Calibri"/>
                      </a:endParaRPr>
                    </a:p>
                  </a:txBody>
                  <a:tcPr marL="44425" marR="44425" marT="0" marB="0"/>
                </a:tc>
              </a:tr>
              <a:tr h="136236">
                <a:tc>
                  <a:txBody>
                    <a:bodyPr/>
                    <a:lstStyle/>
                    <a:p>
                      <a:pPr algn="just">
                        <a:lnSpc>
                          <a:spcPct val="115000"/>
                        </a:lnSpc>
                        <a:spcAft>
                          <a:spcPts val="0"/>
                        </a:spcAft>
                      </a:pPr>
                      <a:r>
                        <a:rPr lang="en-US" sz="800">
                          <a:solidFill>
                            <a:srgbClr val="990000"/>
                          </a:solidFill>
                          <a:effectLst/>
                        </a:rPr>
                        <a:t>Understandability</a:t>
                      </a:r>
                      <a:endParaRPr lang="en-US" sz="800">
                        <a:solidFill>
                          <a:srgbClr val="990000"/>
                        </a:solidFill>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buFont typeface="Arial" pitchFamily="34" charset="0"/>
                        <a:buNone/>
                      </a:pPr>
                      <a:r>
                        <a:rPr lang="en-US" sz="800" dirty="0" smtClean="0">
                          <a:effectLst/>
                        </a:rPr>
                        <a:t>Maintainability</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Usability</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 </a:t>
                      </a:r>
                      <a:endParaRPr lang="en-US" sz="800" dirty="0">
                        <a:effectLst/>
                        <a:latin typeface="Times New Roman"/>
                        <a:ea typeface="Calibri"/>
                      </a:endParaRPr>
                    </a:p>
                  </a:txBody>
                  <a:tcPr marL="44425" marR="44425" marT="0" marB="0"/>
                </a:tc>
              </a:tr>
              <a:tr h="136236">
                <a:tc>
                  <a:txBody>
                    <a:bodyPr/>
                    <a:lstStyle/>
                    <a:p>
                      <a:pPr algn="just">
                        <a:lnSpc>
                          <a:spcPct val="115000"/>
                        </a:lnSpc>
                        <a:spcAft>
                          <a:spcPts val="0"/>
                        </a:spcAft>
                      </a:pPr>
                      <a:r>
                        <a:rPr lang="en-US" sz="800">
                          <a:solidFill>
                            <a:srgbClr val="990000"/>
                          </a:solidFill>
                          <a:effectLst/>
                        </a:rPr>
                        <a:t>Usability</a:t>
                      </a:r>
                      <a:endParaRPr lang="en-US" sz="800">
                        <a:solidFill>
                          <a:srgbClr val="990000"/>
                        </a:solidFill>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a:t>
                      </a:r>
                      <a:endParaRPr lang="en-US" sz="800" dirty="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 </a:t>
                      </a:r>
                      <a:endParaRPr lang="en-US" sz="800" dirty="0">
                        <a:effectLst/>
                        <a:latin typeface="Times New Roman"/>
                        <a:ea typeface="Calibri"/>
                      </a:endParaRPr>
                    </a:p>
                  </a:txBody>
                  <a:tcPr marL="44425" marR="44425" marT="0" marB="0"/>
                </a:tc>
              </a:tr>
              <a:tr h="136236">
                <a:tc>
                  <a:txBody>
                    <a:bodyPr/>
                    <a:lstStyle/>
                    <a:p>
                      <a:pPr algn="just">
                        <a:lnSpc>
                          <a:spcPct val="115000"/>
                        </a:lnSpc>
                        <a:spcAft>
                          <a:spcPts val="0"/>
                        </a:spcAft>
                      </a:pPr>
                      <a:r>
                        <a:rPr lang="en-US" sz="800" dirty="0">
                          <a:solidFill>
                            <a:srgbClr val="990000"/>
                          </a:solidFill>
                          <a:effectLst/>
                        </a:rPr>
                        <a:t>Validity </a:t>
                      </a:r>
                      <a:endParaRPr lang="en-US" sz="800" dirty="0">
                        <a:solidFill>
                          <a:srgbClr val="990000"/>
                        </a:solidFill>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 </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a:effectLst/>
                        </a:rPr>
                        <a:t>Maintainability</a:t>
                      </a:r>
                      <a:endParaRPr lang="en-US" sz="800">
                        <a:effectLst/>
                        <a:latin typeface="Times New Roman"/>
                        <a:ea typeface="Calibri"/>
                      </a:endParaRPr>
                    </a:p>
                  </a:txBody>
                  <a:tcPr marL="44425" marR="44425" marT="0" marB="0"/>
                </a:tc>
                <a:tc>
                  <a:txBody>
                    <a:bodyPr/>
                    <a:lstStyle/>
                    <a:p>
                      <a:pPr algn="just">
                        <a:lnSpc>
                          <a:spcPct val="115000"/>
                        </a:lnSpc>
                        <a:spcAft>
                          <a:spcPts val="0"/>
                        </a:spcAft>
                      </a:pPr>
                      <a:r>
                        <a:rPr lang="en-US" sz="800" dirty="0">
                          <a:effectLst/>
                        </a:rPr>
                        <a:t> </a:t>
                      </a:r>
                      <a:endParaRPr lang="en-US" sz="800" dirty="0">
                        <a:effectLst/>
                        <a:latin typeface="Times New Roman"/>
                        <a:ea typeface="Calibri"/>
                      </a:endParaRPr>
                    </a:p>
                  </a:txBody>
                  <a:tcPr marL="44425" marR="44425" marT="0" marB="0"/>
                </a:tc>
              </a:tr>
            </a:tbl>
          </a:graphicData>
        </a:graphic>
      </p:graphicFrame>
    </p:spTree>
    <p:extLst>
      <p:ext uri="{BB962C8B-B14F-4D97-AF65-F5344CB8AC3E}">
        <p14:creationId xmlns:p14="http://schemas.microsoft.com/office/powerpoint/2010/main" val="142902147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932040" y="5191844"/>
            <a:ext cx="3240360" cy="151487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2" name="Title 1"/>
          <p:cNvSpPr>
            <a:spLocks noGrp="1"/>
          </p:cNvSpPr>
          <p:nvPr>
            <p:ph type="title"/>
          </p:nvPr>
        </p:nvSpPr>
        <p:spPr/>
        <p:txBody>
          <a:bodyPr/>
          <a:lstStyle/>
          <a:p>
            <a:r>
              <a:rPr lang="sv-SE" dirty="0" err="1" smtClean="0"/>
              <a:t>Addressing</a:t>
            </a:r>
            <a:r>
              <a:rPr lang="sv-SE" dirty="0" smtClean="0"/>
              <a:t> </a:t>
            </a:r>
            <a:r>
              <a:rPr lang="sv-SE" dirty="0" err="1" smtClean="0"/>
              <a:t>Quality</a:t>
            </a:r>
            <a:r>
              <a:rPr lang="sv-SE" dirty="0" smtClean="0"/>
              <a:t> </a:t>
            </a:r>
            <a:r>
              <a:rPr lang="sv-SE" dirty="0" err="1" smtClean="0"/>
              <a:t>Attributes</a:t>
            </a:r>
            <a:endParaRPr lang="en-US" dirty="0"/>
          </a:p>
        </p:txBody>
      </p:sp>
      <p:sp>
        <p:nvSpPr>
          <p:cNvPr id="3" name="Content Placeholder 2"/>
          <p:cNvSpPr>
            <a:spLocks noGrp="1"/>
          </p:cNvSpPr>
          <p:nvPr>
            <p:ph idx="1"/>
          </p:nvPr>
        </p:nvSpPr>
        <p:spPr/>
        <p:txBody>
          <a:bodyPr/>
          <a:lstStyle/>
          <a:p>
            <a:r>
              <a:rPr lang="en-US" altLang="en-US" dirty="0"/>
              <a:t>Quality attributes can be addressed </a:t>
            </a:r>
            <a:r>
              <a:rPr lang="en-US" altLang="en-US" dirty="0" smtClean="0"/>
              <a:t>through different (architectural) tactics:</a:t>
            </a:r>
            <a:endParaRPr lang="en-US" altLang="en-US" dirty="0"/>
          </a:p>
          <a:p>
            <a:pPr lvl="1"/>
            <a:r>
              <a:rPr lang="en-US" altLang="en-US" b="1" dirty="0">
                <a:solidFill>
                  <a:srgbClr val="990000"/>
                </a:solidFill>
              </a:rPr>
              <a:t>Architectural </a:t>
            </a:r>
            <a:r>
              <a:rPr lang="en-US" altLang="en-US" b="1" dirty="0" smtClean="0">
                <a:solidFill>
                  <a:srgbClr val="990000"/>
                </a:solidFill>
              </a:rPr>
              <a:t>styles</a:t>
            </a:r>
            <a:r>
              <a:rPr lang="en-US" altLang="en-US" dirty="0" smtClean="0"/>
              <a:t>: for example pipes-and-filters, MVC, blackboard, publish-subscribe,…</a:t>
            </a:r>
            <a:endParaRPr lang="en-US" altLang="en-US" dirty="0"/>
          </a:p>
          <a:p>
            <a:pPr lvl="1"/>
            <a:r>
              <a:rPr lang="en-US" altLang="en-US" b="1" dirty="0">
                <a:solidFill>
                  <a:srgbClr val="990000"/>
                </a:solidFill>
              </a:rPr>
              <a:t>Design </a:t>
            </a:r>
            <a:r>
              <a:rPr lang="en-US" altLang="en-US" b="1" dirty="0" smtClean="0">
                <a:solidFill>
                  <a:srgbClr val="990000"/>
                </a:solidFill>
              </a:rPr>
              <a:t>patterns</a:t>
            </a:r>
            <a:r>
              <a:rPr lang="en-US" altLang="en-US" dirty="0" smtClean="0"/>
              <a:t>: for example Abstract Factory, Adapter, Command, Observer,…</a:t>
            </a:r>
            <a:endParaRPr lang="en-US" altLang="en-US" dirty="0"/>
          </a:p>
          <a:p>
            <a:pPr lvl="1"/>
            <a:endParaRPr lang="sv-SE" dirty="0" smtClean="0"/>
          </a:p>
          <a:p>
            <a:r>
              <a:rPr lang="sv-SE" dirty="0" err="1" smtClean="0"/>
              <a:t>Quality</a:t>
            </a:r>
            <a:r>
              <a:rPr lang="sv-SE" dirty="0" smtClean="0"/>
              <a:t> </a:t>
            </a:r>
            <a:r>
              <a:rPr lang="sv-SE" dirty="0" err="1" smtClean="0"/>
              <a:t>requirements</a:t>
            </a:r>
            <a:r>
              <a:rPr lang="sv-SE" dirty="0" smtClean="0"/>
              <a:t> </a:t>
            </a:r>
            <a:r>
              <a:rPr lang="sv-SE" b="1" dirty="0" err="1" smtClean="0">
                <a:solidFill>
                  <a:srgbClr val="990000"/>
                </a:solidFill>
              </a:rPr>
              <a:t>are</a:t>
            </a:r>
            <a:r>
              <a:rPr lang="sv-SE" b="1" dirty="0" smtClean="0">
                <a:solidFill>
                  <a:srgbClr val="990000"/>
                </a:solidFill>
              </a:rPr>
              <a:t> </a:t>
            </a:r>
            <a:r>
              <a:rPr lang="sv-SE" b="1" dirty="0" err="1" smtClean="0">
                <a:solidFill>
                  <a:srgbClr val="990000"/>
                </a:solidFill>
              </a:rPr>
              <a:t>often</a:t>
            </a:r>
            <a:r>
              <a:rPr lang="sv-SE" b="1" dirty="0" smtClean="0">
                <a:solidFill>
                  <a:srgbClr val="990000"/>
                </a:solidFill>
              </a:rPr>
              <a:t> </a:t>
            </a:r>
            <a:r>
              <a:rPr lang="sv-SE" b="1" dirty="0" err="1" smtClean="0">
                <a:solidFill>
                  <a:srgbClr val="990000"/>
                </a:solidFill>
              </a:rPr>
              <a:t>holistic</a:t>
            </a:r>
            <a:r>
              <a:rPr lang="sv-SE" b="1" dirty="0" smtClean="0">
                <a:solidFill>
                  <a:srgbClr val="990000"/>
                </a:solidFill>
              </a:rPr>
              <a:t> </a:t>
            </a:r>
            <a:r>
              <a:rPr lang="sv-SE" dirty="0"/>
              <a:t> </a:t>
            </a:r>
            <a:r>
              <a:rPr lang="sv-SE" dirty="0" err="1" smtClean="0"/>
              <a:t>they</a:t>
            </a:r>
            <a:r>
              <a:rPr lang="sv-SE" dirty="0" smtClean="0"/>
              <a:t> </a:t>
            </a:r>
            <a:r>
              <a:rPr lang="sv-SE" dirty="0" err="1" smtClean="0"/>
              <a:t>are</a:t>
            </a:r>
            <a:r>
              <a:rPr lang="sv-SE" dirty="0" smtClean="0"/>
              <a:t> a </a:t>
            </a:r>
            <a:r>
              <a:rPr lang="sv-SE" dirty="0" err="1" smtClean="0"/>
              <a:t>property</a:t>
            </a:r>
            <a:r>
              <a:rPr lang="sv-SE" dirty="0" smtClean="0"/>
              <a:t> </a:t>
            </a:r>
            <a:r>
              <a:rPr lang="sv-SE" dirty="0" err="1" smtClean="0"/>
              <a:t>of</a:t>
            </a:r>
            <a:r>
              <a:rPr lang="sv-SE" dirty="0" smtClean="0"/>
              <a:t> the system as a </a:t>
            </a:r>
            <a:r>
              <a:rPr lang="sv-SE" dirty="0" err="1" smtClean="0"/>
              <a:t>whole</a:t>
            </a:r>
            <a:r>
              <a:rPr lang="sv-SE" dirty="0" smtClean="0"/>
              <a:t> and </a:t>
            </a:r>
            <a:r>
              <a:rPr lang="sv-SE" dirty="0" err="1" smtClean="0"/>
              <a:t>cannot</a:t>
            </a:r>
            <a:r>
              <a:rPr lang="sv-SE" dirty="0" smtClean="0"/>
              <a:t> be </a:t>
            </a:r>
            <a:r>
              <a:rPr lang="sv-SE" dirty="0" err="1" smtClean="0"/>
              <a:t>decomposed</a:t>
            </a:r>
            <a:r>
              <a:rPr lang="sv-SE" dirty="0" smtClean="0"/>
              <a:t> </a:t>
            </a:r>
            <a:r>
              <a:rPr lang="sv-SE" dirty="0" err="1" smtClean="0"/>
              <a:t>into</a:t>
            </a:r>
            <a:r>
              <a:rPr lang="sv-SE" dirty="0" smtClean="0"/>
              <a:t> subsystems or </a:t>
            </a:r>
            <a:r>
              <a:rPr lang="sv-SE" dirty="0" err="1" smtClean="0"/>
              <a:t>components</a:t>
            </a:r>
            <a:r>
              <a:rPr lang="sv-SE" dirty="0" smtClean="0"/>
              <a:t>.</a:t>
            </a:r>
          </a:p>
        </p:txBody>
      </p:sp>
      <p:sp>
        <p:nvSpPr>
          <p:cNvPr id="4" name="Slide Number Placeholder 3"/>
          <p:cNvSpPr>
            <a:spLocks noGrp="1"/>
          </p:cNvSpPr>
          <p:nvPr>
            <p:ph type="sldNum" sz="quarter" idx="4294967295"/>
          </p:nvPr>
        </p:nvSpPr>
        <p:spPr>
          <a:xfrm>
            <a:off x="8739188" y="6489700"/>
            <a:ext cx="404812" cy="323850"/>
          </a:xfrm>
        </p:spPr>
        <p:txBody>
          <a:bodyPr/>
          <a:lstStyle/>
          <a:p>
            <a:pPr>
              <a:defRPr/>
            </a:pPr>
            <a:fld id="{D3849320-BEB5-49EA-BA63-E9B2300A7F39}" type="slidenum">
              <a:rPr lang="en-US" smtClean="0"/>
              <a:t>73</a:t>
            </a:fld>
            <a:endParaRPr lang="en-US"/>
          </a:p>
        </p:txBody>
      </p:sp>
      <p:sp>
        <p:nvSpPr>
          <p:cNvPr id="10" name="Rectangle 9"/>
          <p:cNvSpPr/>
          <p:nvPr/>
        </p:nvSpPr>
        <p:spPr bwMode="auto">
          <a:xfrm>
            <a:off x="5220072" y="6202660"/>
            <a:ext cx="100811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security</a:t>
            </a:r>
            <a:endParaRPr kumimoji="0" lang="en-GB"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2" name="Rectangle 11"/>
          <p:cNvSpPr/>
          <p:nvPr/>
        </p:nvSpPr>
        <p:spPr bwMode="auto">
          <a:xfrm>
            <a:off x="6516216" y="6202660"/>
            <a:ext cx="1447160"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performance</a:t>
            </a:r>
            <a:endParaRPr kumimoji="0" lang="en-GB"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3" name="Rectangle 12"/>
          <p:cNvSpPr/>
          <p:nvPr/>
        </p:nvSpPr>
        <p:spPr bwMode="auto">
          <a:xfrm>
            <a:off x="5220072" y="5346412"/>
            <a:ext cx="100811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4" name="Rectangle 13"/>
          <p:cNvSpPr/>
          <p:nvPr/>
        </p:nvSpPr>
        <p:spPr bwMode="auto">
          <a:xfrm>
            <a:off x="6516216" y="5338564"/>
            <a:ext cx="100811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5" name="Rectangle 14"/>
          <p:cNvSpPr/>
          <p:nvPr/>
        </p:nvSpPr>
        <p:spPr bwMode="auto">
          <a:xfrm>
            <a:off x="5215592" y="5763220"/>
            <a:ext cx="100811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6" name="Rectangle 15"/>
          <p:cNvSpPr/>
          <p:nvPr/>
        </p:nvSpPr>
        <p:spPr bwMode="auto">
          <a:xfrm>
            <a:off x="6516216" y="5770612"/>
            <a:ext cx="1008112"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8857173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Evaluating</a:t>
            </a:r>
            <a:r>
              <a:rPr lang="sv-SE" dirty="0" smtClean="0"/>
              <a:t> </a:t>
            </a:r>
            <a:r>
              <a:rPr lang="sv-SE" dirty="0" err="1" smtClean="0"/>
              <a:t>Quality</a:t>
            </a:r>
            <a:r>
              <a:rPr lang="sv-SE" dirty="0" smtClean="0"/>
              <a:t> </a:t>
            </a:r>
            <a:r>
              <a:rPr lang="sv-SE" dirty="0" err="1" smtClean="0"/>
              <a:t>Attributes</a:t>
            </a:r>
            <a:endParaRPr lang="en-US" dirty="0"/>
          </a:p>
        </p:txBody>
      </p:sp>
      <p:sp>
        <p:nvSpPr>
          <p:cNvPr id="3" name="Content Placeholder 2"/>
          <p:cNvSpPr>
            <a:spLocks noGrp="1"/>
          </p:cNvSpPr>
          <p:nvPr>
            <p:ph idx="1"/>
          </p:nvPr>
        </p:nvSpPr>
        <p:spPr/>
        <p:txBody>
          <a:bodyPr/>
          <a:lstStyle/>
          <a:p>
            <a:r>
              <a:rPr lang="en-US" dirty="0"/>
              <a:t>Q</a:t>
            </a:r>
            <a:r>
              <a:rPr lang="en-US" dirty="0" smtClean="0"/>
              <a:t>uality attributes can be evaluated through:</a:t>
            </a:r>
          </a:p>
          <a:p>
            <a:endParaRPr lang="en-US" sz="800" dirty="0"/>
          </a:p>
          <a:p>
            <a:pPr lvl="1"/>
            <a:r>
              <a:rPr lang="en-US" b="1" dirty="0">
                <a:solidFill>
                  <a:srgbClr val="990000"/>
                </a:solidFill>
              </a:rPr>
              <a:t>Scenario-based evaluation</a:t>
            </a:r>
            <a:r>
              <a:rPr lang="en-US" dirty="0"/>
              <a:t>: for example </a:t>
            </a:r>
            <a:r>
              <a:rPr lang="en-US" i="1" dirty="0"/>
              <a:t>change scenarios </a:t>
            </a:r>
            <a:r>
              <a:rPr lang="en-US" dirty="0"/>
              <a:t>for assessing </a:t>
            </a:r>
            <a:r>
              <a:rPr lang="en-US" dirty="0" smtClean="0"/>
              <a:t>maintainability</a:t>
            </a:r>
          </a:p>
          <a:p>
            <a:pPr lvl="1"/>
            <a:endParaRPr lang="en-US" sz="800" dirty="0"/>
          </a:p>
          <a:p>
            <a:pPr lvl="1"/>
            <a:r>
              <a:rPr lang="en-US" b="1" dirty="0">
                <a:solidFill>
                  <a:srgbClr val="990000"/>
                </a:solidFill>
              </a:rPr>
              <a:t>Simulation</a:t>
            </a:r>
            <a:r>
              <a:rPr lang="en-US" dirty="0"/>
              <a:t>: </a:t>
            </a:r>
            <a:r>
              <a:rPr lang="en-US" dirty="0" smtClean="0"/>
              <a:t>for example </a:t>
            </a:r>
            <a:r>
              <a:rPr lang="en-US" i="1" dirty="0" smtClean="0"/>
              <a:t>Prototyping</a:t>
            </a:r>
            <a:r>
              <a:rPr lang="en-US" dirty="0" smtClean="0"/>
              <a:t> </a:t>
            </a:r>
            <a:r>
              <a:rPr lang="en-US" dirty="0"/>
              <a:t>is a form of simulation where a part of the architecture is implemented and executed in the actual system context</a:t>
            </a:r>
            <a:r>
              <a:rPr lang="en-US" dirty="0" smtClean="0"/>
              <a:t>.</a:t>
            </a:r>
          </a:p>
          <a:p>
            <a:pPr lvl="1"/>
            <a:endParaRPr lang="en-US" sz="800" dirty="0"/>
          </a:p>
          <a:p>
            <a:pPr lvl="1"/>
            <a:r>
              <a:rPr lang="en-US" b="1" dirty="0">
                <a:solidFill>
                  <a:srgbClr val="990000"/>
                </a:solidFill>
              </a:rPr>
              <a:t>Mathematical modeling</a:t>
            </a:r>
            <a:r>
              <a:rPr lang="en-US" dirty="0"/>
              <a:t>: f</a:t>
            </a:r>
            <a:r>
              <a:rPr lang="en-US" dirty="0" smtClean="0"/>
              <a:t>or </a:t>
            </a:r>
            <a:r>
              <a:rPr lang="en-US" dirty="0"/>
              <a:t>example, </a:t>
            </a:r>
            <a:r>
              <a:rPr lang="en-US" dirty="0" smtClean="0"/>
              <a:t>checking </a:t>
            </a:r>
            <a:r>
              <a:rPr lang="en-US" dirty="0"/>
              <a:t>for </a:t>
            </a:r>
            <a:r>
              <a:rPr lang="en-US" i="1" dirty="0"/>
              <a:t>potential </a:t>
            </a:r>
            <a:r>
              <a:rPr lang="en-US" i="1" dirty="0" smtClean="0"/>
              <a:t>deadlocks, performance, reliability</a:t>
            </a:r>
            <a:r>
              <a:rPr lang="en-US" dirty="0" smtClean="0"/>
              <a:t>.</a:t>
            </a:r>
          </a:p>
          <a:p>
            <a:pPr lvl="1"/>
            <a:endParaRPr lang="en-US" sz="800" dirty="0"/>
          </a:p>
          <a:p>
            <a:pPr lvl="1"/>
            <a:r>
              <a:rPr lang="en-US" b="1" dirty="0">
                <a:solidFill>
                  <a:srgbClr val="990000"/>
                </a:solidFill>
              </a:rPr>
              <a:t>Experience-based assessment</a:t>
            </a:r>
            <a:r>
              <a:rPr lang="en-US" dirty="0"/>
              <a:t>: t</a:t>
            </a:r>
            <a:r>
              <a:rPr lang="en-US" dirty="0" smtClean="0"/>
              <a:t>his is </a:t>
            </a:r>
            <a:r>
              <a:rPr lang="en-US" dirty="0"/>
              <a:t>based on </a:t>
            </a:r>
            <a:r>
              <a:rPr lang="en-US" i="1" dirty="0"/>
              <a:t>subjective factors</a:t>
            </a:r>
            <a:r>
              <a:rPr lang="en-US" dirty="0"/>
              <a:t> like intuition and expertise of software engineers</a:t>
            </a:r>
            <a:r>
              <a:rPr lang="en-US" dirty="0" smtClean="0"/>
              <a:t>.</a:t>
            </a:r>
            <a:endParaRPr lang="en-US" dirty="0"/>
          </a:p>
        </p:txBody>
      </p:sp>
      <p:sp>
        <p:nvSpPr>
          <p:cNvPr id="4" name="Slide Number Placeholder 3"/>
          <p:cNvSpPr>
            <a:spLocks noGrp="1"/>
          </p:cNvSpPr>
          <p:nvPr>
            <p:ph type="sldNum" sz="quarter" idx="4294967295"/>
          </p:nvPr>
        </p:nvSpPr>
        <p:spPr>
          <a:xfrm>
            <a:off x="8739188" y="6489700"/>
            <a:ext cx="404812" cy="323850"/>
          </a:xfrm>
        </p:spPr>
        <p:txBody>
          <a:bodyPr/>
          <a:lstStyle/>
          <a:p>
            <a:pPr>
              <a:defRPr/>
            </a:pPr>
            <a:fld id="{D3849320-BEB5-49EA-BA63-E9B2300A7F39}" type="slidenum">
              <a:rPr lang="en-US" smtClean="0"/>
              <a:t>74</a:t>
            </a:fld>
            <a:endParaRPr lang="en-US"/>
          </a:p>
        </p:txBody>
      </p:sp>
    </p:spTree>
    <p:extLst>
      <p:ext uri="{BB962C8B-B14F-4D97-AF65-F5344CB8AC3E}">
        <p14:creationId xmlns:p14="http://schemas.microsoft.com/office/powerpoint/2010/main" val="51017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Specifying</a:t>
            </a:r>
            <a:r>
              <a:rPr lang="sv-SE" dirty="0" smtClean="0"/>
              <a:t> </a:t>
            </a:r>
            <a:r>
              <a:rPr lang="sv-SE" dirty="0" err="1" smtClean="0"/>
              <a:t>Quality</a:t>
            </a:r>
            <a:r>
              <a:rPr lang="sv-SE" dirty="0" smtClean="0"/>
              <a:t> </a:t>
            </a:r>
            <a:r>
              <a:rPr lang="sv-SE" dirty="0" err="1" smtClean="0"/>
              <a:t>Attribute</a:t>
            </a:r>
            <a:r>
              <a:rPr lang="sv-SE" dirty="0" smtClean="0"/>
              <a:t> Scenarios</a:t>
            </a:r>
            <a:endParaRPr lang="sv-SE" dirty="0"/>
          </a:p>
        </p:txBody>
      </p:sp>
      <p:sp>
        <p:nvSpPr>
          <p:cNvPr id="3" name="Content Placeholder 2"/>
          <p:cNvSpPr>
            <a:spLocks noGrp="1"/>
          </p:cNvSpPr>
          <p:nvPr>
            <p:ph idx="1"/>
          </p:nvPr>
        </p:nvSpPr>
        <p:spPr/>
        <p:txBody>
          <a:bodyPr/>
          <a:lstStyle/>
          <a:p>
            <a:pPr marL="0" indent="0">
              <a:buNone/>
            </a:pPr>
            <a:r>
              <a:rPr lang="sv-SE" dirty="0"/>
              <a:t>A </a:t>
            </a:r>
            <a:r>
              <a:rPr lang="sv-SE" dirty="0" err="1"/>
              <a:t>Quality</a:t>
            </a:r>
            <a:r>
              <a:rPr lang="sv-SE" dirty="0"/>
              <a:t> </a:t>
            </a:r>
            <a:r>
              <a:rPr lang="sv-SE" dirty="0" err="1"/>
              <a:t>Attribute</a:t>
            </a:r>
            <a:r>
              <a:rPr lang="sv-SE" dirty="0"/>
              <a:t> Scenario is </a:t>
            </a:r>
            <a:r>
              <a:rPr lang="sv-SE" dirty="0" smtClean="0"/>
              <a:t>a format for </a:t>
            </a:r>
            <a:r>
              <a:rPr lang="sv-SE" dirty="0" err="1" smtClean="0"/>
              <a:t>defining</a:t>
            </a:r>
            <a:r>
              <a:rPr lang="sv-SE" dirty="0" smtClean="0"/>
              <a:t> a testable scenario for a system</a:t>
            </a:r>
            <a:endParaRPr lang="sv-SE" dirty="0"/>
          </a:p>
          <a:p>
            <a:pPr lvl="1"/>
            <a:r>
              <a:rPr lang="en-US" b="1" dirty="0">
                <a:solidFill>
                  <a:srgbClr val="990000"/>
                </a:solidFill>
              </a:rPr>
              <a:t>S</a:t>
            </a:r>
            <a:r>
              <a:rPr lang="en-US" b="1" dirty="0" smtClean="0">
                <a:solidFill>
                  <a:srgbClr val="990000"/>
                </a:solidFill>
              </a:rPr>
              <a:t>ource</a:t>
            </a:r>
            <a:r>
              <a:rPr lang="en-US" dirty="0" smtClean="0">
                <a:solidFill>
                  <a:srgbClr val="990000"/>
                </a:solidFill>
              </a:rPr>
              <a:t> </a:t>
            </a:r>
            <a:r>
              <a:rPr lang="en-US" dirty="0"/>
              <a:t>of stimulus (e.g., human, </a:t>
            </a:r>
            <a:r>
              <a:rPr lang="en-US" dirty="0" smtClean="0"/>
              <a:t>system, 1 or more actor(s).)</a:t>
            </a:r>
            <a:endParaRPr lang="en-US" dirty="0"/>
          </a:p>
          <a:p>
            <a:pPr lvl="1"/>
            <a:r>
              <a:rPr lang="en-US" b="1" dirty="0">
                <a:solidFill>
                  <a:srgbClr val="990000"/>
                </a:solidFill>
              </a:rPr>
              <a:t>S</a:t>
            </a:r>
            <a:r>
              <a:rPr lang="en-US" b="1" dirty="0" smtClean="0">
                <a:solidFill>
                  <a:srgbClr val="990000"/>
                </a:solidFill>
              </a:rPr>
              <a:t>timulus</a:t>
            </a:r>
            <a:r>
              <a:rPr lang="en-US" dirty="0" smtClean="0">
                <a:solidFill>
                  <a:srgbClr val="990000"/>
                </a:solidFill>
              </a:rPr>
              <a:t> </a:t>
            </a:r>
            <a:r>
              <a:rPr lang="en-US" dirty="0"/>
              <a:t>– </a:t>
            </a:r>
            <a:r>
              <a:rPr lang="en-US" dirty="0" smtClean="0"/>
              <a:t>the ‘trigger’ of the scenario</a:t>
            </a:r>
            <a:endParaRPr lang="en-US" dirty="0"/>
          </a:p>
          <a:p>
            <a:pPr lvl="1"/>
            <a:r>
              <a:rPr lang="en-US" b="1" dirty="0">
                <a:solidFill>
                  <a:srgbClr val="990000"/>
                </a:solidFill>
              </a:rPr>
              <a:t>Environment</a:t>
            </a:r>
            <a:r>
              <a:rPr lang="en-US" dirty="0">
                <a:solidFill>
                  <a:srgbClr val="990000"/>
                </a:solidFill>
              </a:rPr>
              <a:t> </a:t>
            </a:r>
            <a:r>
              <a:rPr lang="en-US" dirty="0"/>
              <a:t>- what are the conditions when the stimulus occurs?</a:t>
            </a:r>
          </a:p>
          <a:p>
            <a:pPr lvl="1"/>
            <a:r>
              <a:rPr lang="en-US" b="1" dirty="0">
                <a:solidFill>
                  <a:srgbClr val="990000"/>
                </a:solidFill>
              </a:rPr>
              <a:t>Artifact</a:t>
            </a:r>
            <a:r>
              <a:rPr lang="en-US" dirty="0">
                <a:solidFill>
                  <a:srgbClr val="990000"/>
                </a:solidFill>
              </a:rPr>
              <a:t> </a:t>
            </a:r>
            <a:r>
              <a:rPr lang="en-US" dirty="0"/>
              <a:t>– what elements of the system are stimulated.</a:t>
            </a:r>
          </a:p>
          <a:p>
            <a:pPr lvl="1"/>
            <a:r>
              <a:rPr lang="en-US" b="1" dirty="0">
                <a:solidFill>
                  <a:srgbClr val="990000"/>
                </a:solidFill>
              </a:rPr>
              <a:t>Response</a:t>
            </a:r>
            <a:r>
              <a:rPr lang="en-US" dirty="0">
                <a:solidFill>
                  <a:srgbClr val="990000"/>
                </a:solidFill>
              </a:rPr>
              <a:t> </a:t>
            </a:r>
            <a:r>
              <a:rPr lang="en-US" dirty="0"/>
              <a:t>– the activity undertaken after </a:t>
            </a:r>
            <a:r>
              <a:rPr lang="en-US" dirty="0" smtClean="0"/>
              <a:t>occurrence of </a:t>
            </a:r>
            <a:r>
              <a:rPr lang="en-US" dirty="0"/>
              <a:t>the </a:t>
            </a:r>
            <a:r>
              <a:rPr lang="en-US" dirty="0" smtClean="0"/>
              <a:t>stimulus.</a:t>
            </a:r>
            <a:endParaRPr lang="en-US" dirty="0"/>
          </a:p>
          <a:p>
            <a:pPr lvl="1"/>
            <a:r>
              <a:rPr lang="en-US" b="1" dirty="0">
                <a:solidFill>
                  <a:srgbClr val="990000"/>
                </a:solidFill>
              </a:rPr>
              <a:t>Response measure </a:t>
            </a:r>
            <a:r>
              <a:rPr lang="en-US" dirty="0"/>
              <a:t>– when the response occurs it should be </a:t>
            </a:r>
            <a:r>
              <a:rPr lang="en-US" b="1" dirty="0"/>
              <a:t>measurable</a:t>
            </a:r>
            <a:r>
              <a:rPr lang="en-US" dirty="0"/>
              <a:t> so that the requirement can be tested.</a:t>
            </a:r>
            <a:endParaRPr lang="sv-SE" dirty="0"/>
          </a:p>
        </p:txBody>
      </p:sp>
      <p:sp>
        <p:nvSpPr>
          <p:cNvPr id="4" name="Slide Number Placeholder 3"/>
          <p:cNvSpPr>
            <a:spLocks noGrp="1"/>
          </p:cNvSpPr>
          <p:nvPr>
            <p:ph type="sldNum" sz="quarter" idx="4294967295"/>
          </p:nvPr>
        </p:nvSpPr>
        <p:spPr>
          <a:xfrm>
            <a:off x="8739188" y="6489700"/>
            <a:ext cx="404812" cy="323850"/>
          </a:xfrm>
        </p:spPr>
        <p:txBody>
          <a:bodyPr/>
          <a:lstStyle/>
          <a:p>
            <a:pPr>
              <a:defRPr/>
            </a:pPr>
            <a:fld id="{D3849320-BEB5-49EA-BA63-E9B2300A7F39}" type="slidenum">
              <a:rPr lang="en-US" smtClean="0"/>
              <a:t>75</a:t>
            </a:fld>
            <a:endParaRPr lang="en-US"/>
          </a:p>
        </p:txBody>
      </p:sp>
    </p:spTree>
    <p:extLst>
      <p:ext uri="{BB962C8B-B14F-4D97-AF65-F5344CB8AC3E}">
        <p14:creationId xmlns:p14="http://schemas.microsoft.com/office/powerpoint/2010/main" val="417448073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Specifying</a:t>
            </a:r>
            <a:r>
              <a:rPr lang="sv-SE" dirty="0"/>
              <a:t> </a:t>
            </a:r>
            <a:r>
              <a:rPr lang="sv-SE" dirty="0" err="1"/>
              <a:t>Quality</a:t>
            </a:r>
            <a:r>
              <a:rPr lang="sv-SE" dirty="0"/>
              <a:t> </a:t>
            </a:r>
            <a:r>
              <a:rPr lang="sv-SE" dirty="0" err="1"/>
              <a:t>Attribute</a:t>
            </a:r>
            <a:r>
              <a:rPr lang="sv-SE" dirty="0"/>
              <a:t> Scenarios</a:t>
            </a:r>
            <a:endParaRPr lang="en-US" dirty="0"/>
          </a:p>
        </p:txBody>
      </p:sp>
      <p:sp>
        <p:nvSpPr>
          <p:cNvPr id="3" name="Content Placeholder 2"/>
          <p:cNvSpPr>
            <a:spLocks noGrp="1"/>
          </p:cNvSpPr>
          <p:nvPr>
            <p:ph idx="1"/>
          </p:nvPr>
        </p:nvSpPr>
        <p:spPr/>
        <p:txBody>
          <a:bodyPr/>
          <a:lstStyle/>
          <a:p>
            <a:endParaRPr lang="en-GB" dirty="0"/>
          </a:p>
        </p:txBody>
      </p:sp>
      <p:sp>
        <p:nvSpPr>
          <p:cNvPr id="4" name="Slide Number Placeholder 3"/>
          <p:cNvSpPr>
            <a:spLocks noGrp="1"/>
          </p:cNvSpPr>
          <p:nvPr>
            <p:ph type="sldNum" sz="quarter" idx="4294967295"/>
          </p:nvPr>
        </p:nvSpPr>
        <p:spPr>
          <a:xfrm>
            <a:off x="8739188" y="6489700"/>
            <a:ext cx="404812" cy="323850"/>
          </a:xfrm>
        </p:spPr>
        <p:txBody>
          <a:bodyPr/>
          <a:lstStyle/>
          <a:p>
            <a:pPr>
              <a:defRPr/>
            </a:pPr>
            <a:fld id="{D3849320-BEB5-49EA-BA63-E9B2300A7F39}" type="slidenum">
              <a:rPr lang="en-US" smtClean="0"/>
              <a:t>76</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591164092"/>
              </p:ext>
            </p:extLst>
          </p:nvPr>
        </p:nvGraphicFramePr>
        <p:xfrm>
          <a:off x="899592" y="1844824"/>
          <a:ext cx="7200800" cy="3078480"/>
        </p:xfrm>
        <a:graphic>
          <a:graphicData uri="http://schemas.openxmlformats.org/drawingml/2006/table">
            <a:tbl>
              <a:tblPr firstRow="1" bandRow="1">
                <a:tableStyleId>{5C22544A-7EE6-4342-B048-85BDC9FD1C3A}</a:tableStyleId>
              </a:tblPr>
              <a:tblGrid>
                <a:gridCol w="2304256"/>
                <a:gridCol w="4896544"/>
              </a:tblGrid>
              <a:tr h="370840">
                <a:tc gridSpan="2">
                  <a:txBody>
                    <a:bodyPr/>
                    <a:lstStyle/>
                    <a:p>
                      <a:r>
                        <a:rPr lang="sv-SE" sz="2000" dirty="0" err="1" smtClean="0">
                          <a:solidFill>
                            <a:schemeClr val="tx1"/>
                          </a:solidFill>
                          <a:latin typeface="Calibri" panose="020F0502020204030204" pitchFamily="34" charset="0"/>
                          <a:cs typeface="Calibri" panose="020F0502020204030204" pitchFamily="34" charset="0"/>
                        </a:rPr>
                        <a:t>Reliability</a:t>
                      </a:r>
                      <a:endParaRPr lang="en-US" sz="2000" dirty="0">
                        <a:solidFill>
                          <a:schemeClr val="tx1"/>
                        </a:solidFill>
                        <a:latin typeface="Calibri" panose="020F0502020204030204" pitchFamily="34" charset="0"/>
                        <a:cs typeface="Calibri" panose="020F0502020204030204" pitchFamily="34" charset="0"/>
                      </a:endParaRPr>
                    </a:p>
                  </a:txBody>
                  <a:tcPr/>
                </a:tc>
                <a:tc hMerge="1">
                  <a:txBody>
                    <a:bodyPr/>
                    <a:lstStyle/>
                    <a:p>
                      <a:endParaRPr lang="en-US" sz="1600" dirty="0">
                        <a:solidFill>
                          <a:schemeClr val="tx1"/>
                        </a:solidFill>
                      </a:endParaRPr>
                    </a:p>
                  </a:txBody>
                  <a:tcPr/>
                </a:tc>
              </a:tr>
              <a:tr h="370840">
                <a:tc>
                  <a:txBody>
                    <a:bodyPr/>
                    <a:lstStyle/>
                    <a:p>
                      <a:r>
                        <a:rPr lang="sv-SE" sz="2000" dirty="0" smtClean="0">
                          <a:solidFill>
                            <a:srgbClr val="990000"/>
                          </a:solidFill>
                          <a:latin typeface="Calibri" panose="020F0502020204030204" pitchFamily="34" charset="0"/>
                          <a:cs typeface="Calibri" panose="020F0502020204030204" pitchFamily="34" charset="0"/>
                        </a:rPr>
                        <a:t>Source </a:t>
                      </a:r>
                      <a:r>
                        <a:rPr lang="sv-SE" sz="2000" dirty="0" err="1" smtClean="0">
                          <a:solidFill>
                            <a:srgbClr val="990000"/>
                          </a:solidFill>
                          <a:latin typeface="Calibri" panose="020F0502020204030204" pitchFamily="34" charset="0"/>
                          <a:cs typeface="Calibri" panose="020F0502020204030204" pitchFamily="34" charset="0"/>
                        </a:rPr>
                        <a:t>of</a:t>
                      </a:r>
                      <a:r>
                        <a:rPr lang="sv-SE" sz="2000" dirty="0" smtClean="0">
                          <a:solidFill>
                            <a:srgbClr val="990000"/>
                          </a:solidFill>
                          <a:latin typeface="Calibri" panose="020F0502020204030204" pitchFamily="34" charset="0"/>
                          <a:cs typeface="Calibri" panose="020F0502020204030204" pitchFamily="34" charset="0"/>
                        </a:rPr>
                        <a:t> Stimulus</a:t>
                      </a:r>
                      <a:endParaRPr lang="en-US" sz="2000" dirty="0">
                        <a:solidFill>
                          <a:srgbClr val="990000"/>
                        </a:solidFill>
                        <a:latin typeface="Calibri" panose="020F0502020204030204" pitchFamily="34" charset="0"/>
                        <a:cs typeface="Calibri" panose="020F0502020204030204" pitchFamily="34" charset="0"/>
                      </a:endParaRPr>
                    </a:p>
                  </a:txBody>
                  <a:tcPr/>
                </a:tc>
                <a:tc>
                  <a:txBody>
                    <a:bodyPr/>
                    <a:lstStyle/>
                    <a:p>
                      <a:r>
                        <a:rPr lang="sv-SE" sz="2000" dirty="0" smtClean="0">
                          <a:solidFill>
                            <a:schemeClr val="tx1"/>
                          </a:solidFill>
                          <a:latin typeface="Calibri" panose="020F0502020204030204" pitchFamily="34" charset="0"/>
                          <a:cs typeface="Calibri" panose="020F0502020204030204" pitchFamily="34" charset="0"/>
                        </a:rPr>
                        <a:t>System </a:t>
                      </a:r>
                      <a:r>
                        <a:rPr lang="sv-SE" sz="2000" dirty="0" err="1" smtClean="0">
                          <a:solidFill>
                            <a:schemeClr val="tx1"/>
                          </a:solidFill>
                          <a:latin typeface="Calibri" panose="020F0502020204030204" pitchFamily="34" charset="0"/>
                          <a:cs typeface="Calibri" panose="020F0502020204030204" pitchFamily="34" charset="0"/>
                        </a:rPr>
                        <a:t>Database</a:t>
                      </a:r>
                      <a:r>
                        <a:rPr lang="sv-SE" sz="2000" dirty="0" smtClean="0">
                          <a:solidFill>
                            <a:schemeClr val="tx1"/>
                          </a:solidFill>
                          <a:latin typeface="Calibri" panose="020F0502020204030204" pitchFamily="34" charset="0"/>
                          <a:cs typeface="Calibri" panose="020F0502020204030204" pitchFamily="34" charset="0"/>
                        </a:rPr>
                        <a:t> Server</a:t>
                      </a:r>
                      <a:endParaRPr lang="en-US" sz="2000" dirty="0">
                        <a:solidFill>
                          <a:schemeClr val="tx1"/>
                        </a:solidFill>
                        <a:latin typeface="Calibri" panose="020F0502020204030204" pitchFamily="34" charset="0"/>
                        <a:cs typeface="Calibri" panose="020F0502020204030204" pitchFamily="34" charset="0"/>
                      </a:endParaRPr>
                    </a:p>
                  </a:txBody>
                  <a:tcPr/>
                </a:tc>
              </a:tr>
              <a:tr h="370840">
                <a:tc>
                  <a:txBody>
                    <a:bodyPr/>
                    <a:lstStyle/>
                    <a:p>
                      <a:r>
                        <a:rPr lang="sv-SE" sz="2000" dirty="0" smtClean="0">
                          <a:solidFill>
                            <a:srgbClr val="990000"/>
                          </a:solidFill>
                          <a:latin typeface="Calibri" panose="020F0502020204030204" pitchFamily="34" charset="0"/>
                          <a:cs typeface="Calibri" panose="020F0502020204030204" pitchFamily="34" charset="0"/>
                        </a:rPr>
                        <a:t>Stimulus</a:t>
                      </a:r>
                      <a:endParaRPr lang="en-US" sz="2000" dirty="0">
                        <a:solidFill>
                          <a:srgbClr val="990000"/>
                        </a:solidFill>
                        <a:latin typeface="Calibri" panose="020F0502020204030204" pitchFamily="34" charset="0"/>
                        <a:cs typeface="Calibri" panose="020F0502020204030204" pitchFamily="34" charset="0"/>
                      </a:endParaRPr>
                    </a:p>
                  </a:txBody>
                  <a:tcPr/>
                </a:tc>
                <a:tc>
                  <a:txBody>
                    <a:bodyPr/>
                    <a:lstStyle/>
                    <a:p>
                      <a:r>
                        <a:rPr lang="sv-SE" sz="2000" dirty="0" err="1" smtClean="0">
                          <a:solidFill>
                            <a:schemeClr val="tx1"/>
                          </a:solidFill>
                          <a:latin typeface="Calibri" panose="020F0502020204030204" pitchFamily="34" charset="0"/>
                          <a:cs typeface="Calibri" panose="020F0502020204030204" pitchFamily="34" charset="0"/>
                        </a:rPr>
                        <a:t>Database</a:t>
                      </a:r>
                      <a:r>
                        <a:rPr lang="sv-SE" sz="2000" baseline="0" dirty="0" smtClean="0">
                          <a:solidFill>
                            <a:schemeClr val="tx1"/>
                          </a:solidFill>
                          <a:latin typeface="Calibri" panose="020F0502020204030204" pitchFamily="34" charset="0"/>
                          <a:cs typeface="Calibri" panose="020F0502020204030204" pitchFamily="34" charset="0"/>
                        </a:rPr>
                        <a:t> </a:t>
                      </a:r>
                      <a:r>
                        <a:rPr lang="sv-SE" sz="2000" baseline="0" dirty="0" err="1" smtClean="0">
                          <a:solidFill>
                            <a:schemeClr val="tx1"/>
                          </a:solidFill>
                          <a:latin typeface="Calibri" panose="020F0502020204030204" pitchFamily="34" charset="0"/>
                          <a:cs typeface="Calibri" panose="020F0502020204030204" pitchFamily="34" charset="0"/>
                        </a:rPr>
                        <a:t>crashes</a:t>
                      </a:r>
                      <a:endParaRPr lang="en-US" sz="2000" dirty="0">
                        <a:solidFill>
                          <a:schemeClr val="tx1"/>
                        </a:solidFill>
                        <a:latin typeface="Calibri" panose="020F0502020204030204" pitchFamily="34" charset="0"/>
                        <a:cs typeface="Calibri" panose="020F0502020204030204" pitchFamily="34" charset="0"/>
                      </a:endParaRPr>
                    </a:p>
                  </a:txBody>
                  <a:tcPr/>
                </a:tc>
              </a:tr>
              <a:tr h="370840">
                <a:tc>
                  <a:txBody>
                    <a:bodyPr/>
                    <a:lstStyle/>
                    <a:p>
                      <a:r>
                        <a:rPr lang="sv-SE" sz="2000" dirty="0" smtClean="0">
                          <a:solidFill>
                            <a:srgbClr val="990000"/>
                          </a:solidFill>
                          <a:latin typeface="Calibri" panose="020F0502020204030204" pitchFamily="34" charset="0"/>
                          <a:cs typeface="Calibri" panose="020F0502020204030204" pitchFamily="34" charset="0"/>
                        </a:rPr>
                        <a:t>Environment</a:t>
                      </a:r>
                      <a:endParaRPr lang="en-US" sz="2000" dirty="0">
                        <a:solidFill>
                          <a:srgbClr val="990000"/>
                        </a:solidFill>
                        <a:latin typeface="Calibri" panose="020F0502020204030204" pitchFamily="34" charset="0"/>
                        <a:cs typeface="Calibri" panose="020F0502020204030204" pitchFamily="34" charset="0"/>
                      </a:endParaRPr>
                    </a:p>
                  </a:txBody>
                  <a:tcPr/>
                </a:tc>
                <a:tc>
                  <a:txBody>
                    <a:bodyPr/>
                    <a:lstStyle/>
                    <a:p>
                      <a:r>
                        <a:rPr lang="sv-SE" sz="2000" dirty="0" err="1" smtClean="0">
                          <a:solidFill>
                            <a:schemeClr val="tx1"/>
                          </a:solidFill>
                          <a:latin typeface="Calibri" panose="020F0502020204030204" pitchFamily="34" charset="0"/>
                          <a:cs typeface="Calibri" panose="020F0502020204030204" pitchFamily="34" charset="0"/>
                        </a:rPr>
                        <a:t>Runtime</a:t>
                      </a:r>
                      <a:r>
                        <a:rPr lang="sv-SE" sz="2000" dirty="0" smtClean="0">
                          <a:solidFill>
                            <a:schemeClr val="tx1"/>
                          </a:solidFill>
                          <a:latin typeface="Calibri" panose="020F0502020204030204" pitchFamily="34" charset="0"/>
                          <a:cs typeface="Calibri" panose="020F0502020204030204" pitchFamily="34" charset="0"/>
                        </a:rPr>
                        <a:t> </a:t>
                      </a:r>
                      <a:r>
                        <a:rPr lang="sv-SE" sz="2000" dirty="0" err="1" smtClean="0">
                          <a:solidFill>
                            <a:schemeClr val="tx1"/>
                          </a:solidFill>
                          <a:latin typeface="Calibri" panose="020F0502020204030204" pitchFamily="34" charset="0"/>
                          <a:cs typeface="Calibri" panose="020F0502020204030204" pitchFamily="34" charset="0"/>
                        </a:rPr>
                        <a:t>with</a:t>
                      </a:r>
                      <a:r>
                        <a:rPr lang="sv-SE" sz="2000" baseline="0" dirty="0" smtClean="0">
                          <a:solidFill>
                            <a:schemeClr val="tx1"/>
                          </a:solidFill>
                          <a:latin typeface="Calibri" panose="020F0502020204030204" pitchFamily="34" charset="0"/>
                          <a:cs typeface="Calibri" panose="020F0502020204030204" pitchFamily="34" charset="0"/>
                        </a:rPr>
                        <a:t> </a:t>
                      </a:r>
                      <a:r>
                        <a:rPr lang="sv-SE" sz="2000" dirty="0" err="1" smtClean="0">
                          <a:solidFill>
                            <a:schemeClr val="tx1"/>
                          </a:solidFill>
                          <a:latin typeface="Calibri" panose="020F0502020204030204" pitchFamily="34" charset="0"/>
                          <a:cs typeface="Calibri" panose="020F0502020204030204" pitchFamily="34" charset="0"/>
                        </a:rPr>
                        <a:t>average</a:t>
                      </a:r>
                      <a:r>
                        <a:rPr lang="sv-SE" sz="2000" dirty="0" smtClean="0">
                          <a:solidFill>
                            <a:schemeClr val="tx1"/>
                          </a:solidFill>
                          <a:latin typeface="Calibri" panose="020F0502020204030204" pitchFamily="34" charset="0"/>
                          <a:cs typeface="Calibri" panose="020F0502020204030204" pitchFamily="34" charset="0"/>
                        </a:rPr>
                        <a:t> </a:t>
                      </a:r>
                      <a:r>
                        <a:rPr lang="sv-SE" sz="2000" dirty="0" err="1" smtClean="0">
                          <a:solidFill>
                            <a:schemeClr val="tx1"/>
                          </a:solidFill>
                          <a:latin typeface="Calibri" panose="020F0502020204030204" pitchFamily="34" charset="0"/>
                          <a:cs typeface="Calibri" panose="020F0502020204030204" pitchFamily="34" charset="0"/>
                        </a:rPr>
                        <a:t>load</a:t>
                      </a:r>
                      <a:endParaRPr lang="en-US" sz="2000" dirty="0">
                        <a:solidFill>
                          <a:schemeClr val="tx1"/>
                        </a:solidFill>
                        <a:latin typeface="Calibri" panose="020F0502020204030204" pitchFamily="34" charset="0"/>
                        <a:cs typeface="Calibri" panose="020F0502020204030204" pitchFamily="34" charset="0"/>
                      </a:endParaRPr>
                    </a:p>
                  </a:txBody>
                  <a:tcPr/>
                </a:tc>
              </a:tr>
              <a:tr h="370840">
                <a:tc>
                  <a:txBody>
                    <a:bodyPr/>
                    <a:lstStyle/>
                    <a:p>
                      <a:r>
                        <a:rPr lang="sv-SE" sz="2000" dirty="0" err="1" smtClean="0">
                          <a:solidFill>
                            <a:srgbClr val="990000"/>
                          </a:solidFill>
                          <a:latin typeface="Calibri" panose="020F0502020204030204" pitchFamily="34" charset="0"/>
                          <a:cs typeface="Calibri" panose="020F0502020204030204" pitchFamily="34" charset="0"/>
                        </a:rPr>
                        <a:t>Artifact</a:t>
                      </a:r>
                      <a:endParaRPr lang="en-US" sz="2000" dirty="0">
                        <a:solidFill>
                          <a:srgbClr val="990000"/>
                        </a:solidFill>
                        <a:latin typeface="Calibri" panose="020F0502020204030204" pitchFamily="34" charset="0"/>
                        <a:cs typeface="Calibri" panose="020F0502020204030204" pitchFamily="34" charset="0"/>
                      </a:endParaRPr>
                    </a:p>
                  </a:txBody>
                  <a:tcPr/>
                </a:tc>
                <a:tc>
                  <a:txBody>
                    <a:bodyPr/>
                    <a:lstStyle/>
                    <a:p>
                      <a:r>
                        <a:rPr lang="sv-SE" sz="2000" dirty="0" err="1" smtClean="0">
                          <a:solidFill>
                            <a:schemeClr val="tx1"/>
                          </a:solidFill>
                          <a:latin typeface="Calibri" panose="020F0502020204030204" pitchFamily="34" charset="0"/>
                          <a:cs typeface="Calibri" panose="020F0502020204030204" pitchFamily="34" charset="0"/>
                        </a:rPr>
                        <a:t>Database</a:t>
                      </a:r>
                      <a:endParaRPr lang="en-US" sz="2000" dirty="0">
                        <a:solidFill>
                          <a:schemeClr val="tx1"/>
                        </a:solidFill>
                        <a:latin typeface="Calibri" panose="020F0502020204030204" pitchFamily="34" charset="0"/>
                        <a:cs typeface="Calibri" panose="020F0502020204030204" pitchFamily="34" charset="0"/>
                      </a:endParaRPr>
                    </a:p>
                  </a:txBody>
                  <a:tcPr/>
                </a:tc>
              </a:tr>
              <a:tr h="370840">
                <a:tc>
                  <a:txBody>
                    <a:bodyPr/>
                    <a:lstStyle/>
                    <a:p>
                      <a:r>
                        <a:rPr lang="sv-SE" sz="2000" dirty="0" err="1" smtClean="0">
                          <a:solidFill>
                            <a:srgbClr val="990000"/>
                          </a:solidFill>
                          <a:latin typeface="Calibri" panose="020F0502020204030204" pitchFamily="34" charset="0"/>
                          <a:cs typeface="Calibri" panose="020F0502020204030204" pitchFamily="34" charset="0"/>
                        </a:rPr>
                        <a:t>Response</a:t>
                      </a:r>
                      <a:endParaRPr lang="en-US" sz="2000" dirty="0">
                        <a:solidFill>
                          <a:srgbClr val="990000"/>
                        </a:solidFill>
                        <a:latin typeface="Calibri" panose="020F0502020204030204" pitchFamily="34" charset="0"/>
                        <a:cs typeface="Calibri" panose="020F0502020204030204" pitchFamily="34" charset="0"/>
                      </a:endParaRPr>
                    </a:p>
                  </a:txBody>
                  <a:tcPr/>
                </a:tc>
                <a:tc>
                  <a:txBody>
                    <a:bodyPr/>
                    <a:lstStyle/>
                    <a:p>
                      <a:r>
                        <a:rPr lang="sv-SE" sz="2000" dirty="0" err="1" smtClean="0">
                          <a:solidFill>
                            <a:schemeClr val="tx1"/>
                          </a:solidFill>
                          <a:latin typeface="Calibri" panose="020F0502020204030204" pitchFamily="34" charset="0"/>
                          <a:cs typeface="Calibri" panose="020F0502020204030204" pitchFamily="34" charset="0"/>
                        </a:rPr>
                        <a:t>Detect</a:t>
                      </a:r>
                      <a:r>
                        <a:rPr lang="sv-SE" sz="2000" baseline="0" dirty="0" smtClean="0">
                          <a:solidFill>
                            <a:schemeClr val="tx1"/>
                          </a:solidFill>
                          <a:latin typeface="Calibri" panose="020F0502020204030204" pitchFamily="34" charset="0"/>
                          <a:cs typeface="Calibri" panose="020F0502020204030204" pitchFamily="34" charset="0"/>
                        </a:rPr>
                        <a:t> the </a:t>
                      </a:r>
                      <a:r>
                        <a:rPr lang="sv-SE" sz="2000" baseline="0" dirty="0" err="1" smtClean="0">
                          <a:solidFill>
                            <a:schemeClr val="tx1"/>
                          </a:solidFill>
                          <a:latin typeface="Calibri" panose="020F0502020204030204" pitchFamily="34" charset="0"/>
                          <a:cs typeface="Calibri" panose="020F0502020204030204" pitchFamily="34" charset="0"/>
                        </a:rPr>
                        <a:t>failure</a:t>
                      </a:r>
                      <a:r>
                        <a:rPr lang="sv-SE" sz="2000" baseline="0" dirty="0" smtClean="0">
                          <a:solidFill>
                            <a:schemeClr val="tx1"/>
                          </a:solidFill>
                          <a:latin typeface="Calibri" panose="020F0502020204030204" pitchFamily="34" charset="0"/>
                          <a:cs typeface="Calibri" panose="020F0502020204030204" pitchFamily="34" charset="0"/>
                        </a:rPr>
                        <a:t>, </a:t>
                      </a:r>
                      <a:r>
                        <a:rPr lang="sv-SE" sz="2000" baseline="0" dirty="0" err="1" smtClean="0">
                          <a:solidFill>
                            <a:schemeClr val="tx1"/>
                          </a:solidFill>
                          <a:latin typeface="Calibri" panose="020F0502020204030204" pitchFamily="34" charset="0"/>
                          <a:cs typeface="Calibri" panose="020F0502020204030204" pitchFamily="34" charset="0"/>
                        </a:rPr>
                        <a:t>inform</a:t>
                      </a:r>
                      <a:r>
                        <a:rPr lang="sv-SE" sz="2000" baseline="0" dirty="0" smtClean="0">
                          <a:solidFill>
                            <a:schemeClr val="tx1"/>
                          </a:solidFill>
                          <a:latin typeface="Calibri" panose="020F0502020204030204" pitchFamily="34" charset="0"/>
                          <a:cs typeface="Calibri" panose="020F0502020204030204" pitchFamily="34" charset="0"/>
                        </a:rPr>
                        <a:t> the sys-</a:t>
                      </a:r>
                      <a:r>
                        <a:rPr lang="sv-SE" sz="2000" baseline="0" dirty="0" err="1" smtClean="0">
                          <a:solidFill>
                            <a:schemeClr val="tx1"/>
                          </a:solidFill>
                          <a:latin typeface="Calibri" panose="020F0502020204030204" pitchFamily="34" charset="0"/>
                          <a:cs typeface="Calibri" panose="020F0502020204030204" pitchFamily="34" charset="0"/>
                        </a:rPr>
                        <a:t>adm</a:t>
                      </a:r>
                      <a:r>
                        <a:rPr lang="sv-SE" sz="2000" baseline="0" dirty="0" smtClean="0">
                          <a:solidFill>
                            <a:schemeClr val="tx1"/>
                          </a:solidFill>
                          <a:latin typeface="Calibri" panose="020F0502020204030204" pitchFamily="34" charset="0"/>
                          <a:cs typeface="Calibri" panose="020F0502020204030204" pitchFamily="34" charset="0"/>
                        </a:rPr>
                        <a:t>, </a:t>
                      </a:r>
                      <a:br>
                        <a:rPr lang="sv-SE" sz="2000" baseline="0" dirty="0" smtClean="0">
                          <a:solidFill>
                            <a:schemeClr val="tx1"/>
                          </a:solidFill>
                          <a:latin typeface="Calibri" panose="020F0502020204030204" pitchFamily="34" charset="0"/>
                          <a:cs typeface="Calibri" panose="020F0502020204030204" pitchFamily="34" charset="0"/>
                        </a:rPr>
                      </a:br>
                      <a:r>
                        <a:rPr lang="sv-SE" sz="2000" baseline="0" dirty="0" err="1" smtClean="0">
                          <a:solidFill>
                            <a:schemeClr val="tx1"/>
                          </a:solidFill>
                          <a:latin typeface="Calibri" panose="020F0502020204030204" pitchFamily="34" charset="0"/>
                          <a:cs typeface="Calibri" panose="020F0502020204030204" pitchFamily="34" charset="0"/>
                        </a:rPr>
                        <a:t>use</a:t>
                      </a:r>
                      <a:r>
                        <a:rPr lang="sv-SE" sz="2000" baseline="0" dirty="0" smtClean="0">
                          <a:solidFill>
                            <a:schemeClr val="tx1"/>
                          </a:solidFill>
                          <a:latin typeface="Calibri" panose="020F0502020204030204" pitchFamily="34" charset="0"/>
                          <a:cs typeface="Calibri" panose="020F0502020204030204" pitchFamily="34" charset="0"/>
                        </a:rPr>
                        <a:t> redundant </a:t>
                      </a:r>
                      <a:r>
                        <a:rPr lang="sv-SE" sz="2000" baseline="0" dirty="0" err="1" smtClean="0">
                          <a:solidFill>
                            <a:schemeClr val="tx1"/>
                          </a:solidFill>
                          <a:latin typeface="Calibri" panose="020F0502020204030204" pitchFamily="34" charset="0"/>
                          <a:cs typeface="Calibri" panose="020F0502020204030204" pitchFamily="34" charset="0"/>
                        </a:rPr>
                        <a:t>database</a:t>
                      </a:r>
                      <a:r>
                        <a:rPr lang="sv-SE" sz="2000" baseline="0" dirty="0" smtClean="0">
                          <a:solidFill>
                            <a:schemeClr val="tx1"/>
                          </a:solidFill>
                          <a:latin typeface="Calibri" panose="020F0502020204030204" pitchFamily="34" charset="0"/>
                          <a:cs typeface="Calibri" panose="020F0502020204030204" pitchFamily="34" charset="0"/>
                        </a:rPr>
                        <a:t> server </a:t>
                      </a:r>
                      <a:endParaRPr lang="en-US" sz="2000" dirty="0">
                        <a:solidFill>
                          <a:schemeClr val="tx1"/>
                        </a:solidFill>
                        <a:latin typeface="Calibri" panose="020F0502020204030204" pitchFamily="34" charset="0"/>
                        <a:cs typeface="Calibri" panose="020F0502020204030204" pitchFamily="34" charset="0"/>
                      </a:endParaRPr>
                    </a:p>
                  </a:txBody>
                  <a:tcPr/>
                </a:tc>
              </a:tr>
              <a:tr h="370840">
                <a:tc>
                  <a:txBody>
                    <a:bodyPr/>
                    <a:lstStyle/>
                    <a:p>
                      <a:r>
                        <a:rPr lang="sv-SE" sz="2000" dirty="0" err="1" smtClean="0">
                          <a:solidFill>
                            <a:srgbClr val="990000"/>
                          </a:solidFill>
                          <a:latin typeface="Calibri" panose="020F0502020204030204" pitchFamily="34" charset="0"/>
                          <a:cs typeface="Calibri" panose="020F0502020204030204" pitchFamily="34" charset="0"/>
                        </a:rPr>
                        <a:t>Response</a:t>
                      </a:r>
                      <a:r>
                        <a:rPr lang="sv-SE" sz="2000" dirty="0" smtClean="0">
                          <a:solidFill>
                            <a:srgbClr val="990000"/>
                          </a:solidFill>
                          <a:latin typeface="Calibri" panose="020F0502020204030204" pitchFamily="34" charset="0"/>
                          <a:cs typeface="Calibri" panose="020F0502020204030204" pitchFamily="34" charset="0"/>
                        </a:rPr>
                        <a:t> </a:t>
                      </a:r>
                      <a:r>
                        <a:rPr lang="sv-SE" sz="2000" dirty="0" err="1" smtClean="0">
                          <a:solidFill>
                            <a:srgbClr val="990000"/>
                          </a:solidFill>
                          <a:latin typeface="Calibri" panose="020F0502020204030204" pitchFamily="34" charset="0"/>
                          <a:cs typeface="Calibri" panose="020F0502020204030204" pitchFamily="34" charset="0"/>
                        </a:rPr>
                        <a:t>Measure</a:t>
                      </a:r>
                      <a:endParaRPr lang="en-US" sz="2000" dirty="0">
                        <a:solidFill>
                          <a:srgbClr val="990000"/>
                        </a:solidFill>
                        <a:latin typeface="Calibri" panose="020F0502020204030204" pitchFamily="34" charset="0"/>
                        <a:cs typeface="Calibri" panose="020F0502020204030204" pitchFamily="34" charset="0"/>
                      </a:endParaRPr>
                    </a:p>
                  </a:txBody>
                  <a:tcPr/>
                </a:tc>
                <a:tc>
                  <a:txBody>
                    <a:bodyPr/>
                    <a:lstStyle/>
                    <a:p>
                      <a:r>
                        <a:rPr lang="sv-SE" sz="2000" baseline="0" dirty="0" smtClean="0">
                          <a:solidFill>
                            <a:schemeClr val="tx1"/>
                          </a:solidFill>
                          <a:latin typeface="Calibri" panose="020F0502020204030204" pitchFamily="34" charset="0"/>
                          <a:cs typeface="Calibri" panose="020F0502020204030204" pitchFamily="34" charset="0"/>
                        </a:rPr>
                        <a:t>#</a:t>
                      </a:r>
                      <a:r>
                        <a:rPr lang="sv-SE" sz="2000" baseline="0" dirty="0" err="1" smtClean="0">
                          <a:solidFill>
                            <a:schemeClr val="tx1"/>
                          </a:solidFill>
                          <a:latin typeface="Calibri" panose="020F0502020204030204" pitchFamily="34" charset="0"/>
                          <a:cs typeface="Calibri" panose="020F0502020204030204" pitchFamily="34" charset="0"/>
                        </a:rPr>
                        <a:t>seconds</a:t>
                      </a:r>
                      <a:r>
                        <a:rPr lang="sv-SE" sz="2000" baseline="0" dirty="0" smtClean="0">
                          <a:solidFill>
                            <a:schemeClr val="tx1"/>
                          </a:solidFill>
                          <a:latin typeface="Calibri" panose="020F0502020204030204" pitchFamily="34" charset="0"/>
                          <a:cs typeface="Calibri" panose="020F0502020204030204" pitchFamily="34" charset="0"/>
                        </a:rPr>
                        <a:t> </a:t>
                      </a:r>
                      <a:r>
                        <a:rPr lang="sv-SE" sz="2000" baseline="0" dirty="0" err="1" smtClean="0">
                          <a:solidFill>
                            <a:schemeClr val="tx1"/>
                          </a:solidFill>
                          <a:latin typeface="Calibri" panose="020F0502020204030204" pitchFamily="34" charset="0"/>
                          <a:cs typeface="Calibri" panose="020F0502020204030204" pitchFamily="34" charset="0"/>
                        </a:rPr>
                        <a:t>until</a:t>
                      </a:r>
                      <a:r>
                        <a:rPr lang="sv-SE" sz="2000" baseline="0" dirty="0" smtClean="0">
                          <a:solidFill>
                            <a:schemeClr val="tx1"/>
                          </a:solidFill>
                          <a:latin typeface="Calibri" panose="020F0502020204030204" pitchFamily="34" charset="0"/>
                          <a:cs typeface="Calibri" panose="020F0502020204030204" pitchFamily="34" charset="0"/>
                        </a:rPr>
                        <a:t> </a:t>
                      </a:r>
                      <a:r>
                        <a:rPr lang="sv-SE" sz="2000" baseline="0" dirty="0" err="1" smtClean="0">
                          <a:solidFill>
                            <a:schemeClr val="tx1"/>
                          </a:solidFill>
                          <a:latin typeface="Calibri" panose="020F0502020204030204" pitchFamily="34" charset="0"/>
                          <a:cs typeface="Calibri" panose="020F0502020204030204" pitchFamily="34" charset="0"/>
                        </a:rPr>
                        <a:t>recovery</a:t>
                      </a:r>
                      <a:r>
                        <a:rPr lang="sv-SE" sz="2000" baseline="0" dirty="0" smtClean="0">
                          <a:solidFill>
                            <a:schemeClr val="tx1"/>
                          </a:solidFill>
                          <a:latin typeface="Calibri" panose="020F0502020204030204" pitchFamily="34" charset="0"/>
                          <a:cs typeface="Calibri" panose="020F0502020204030204" pitchFamily="34" charset="0"/>
                        </a:rPr>
                        <a:t> is at </a:t>
                      </a:r>
                      <a:r>
                        <a:rPr lang="sv-SE" sz="2000" baseline="0" dirty="0" err="1" smtClean="0">
                          <a:solidFill>
                            <a:schemeClr val="tx1"/>
                          </a:solidFill>
                          <a:latin typeface="Calibri" panose="020F0502020204030204" pitchFamily="34" charset="0"/>
                          <a:cs typeface="Calibri" panose="020F0502020204030204" pitchFamily="34" charset="0"/>
                        </a:rPr>
                        <a:t>most</a:t>
                      </a:r>
                      <a:r>
                        <a:rPr lang="sv-SE" sz="2000" baseline="0" dirty="0" smtClean="0">
                          <a:solidFill>
                            <a:schemeClr val="tx1"/>
                          </a:solidFill>
                          <a:latin typeface="Calibri" panose="020F0502020204030204" pitchFamily="34" charset="0"/>
                          <a:cs typeface="Calibri" panose="020F0502020204030204" pitchFamily="34" charset="0"/>
                        </a:rPr>
                        <a:t> 120</a:t>
                      </a:r>
                      <a:endParaRPr lang="en-US" sz="2000" dirty="0">
                        <a:solidFill>
                          <a:schemeClr val="tx1"/>
                        </a:solidFill>
                        <a:latin typeface="Calibri" panose="020F0502020204030204" pitchFamily="34" charset="0"/>
                        <a:cs typeface="Calibri" panose="020F0502020204030204" pitchFamily="34" charset="0"/>
                      </a:endParaRPr>
                    </a:p>
                  </a:txBody>
                  <a:tcPr/>
                </a:tc>
              </a:tr>
            </a:tbl>
          </a:graphicData>
        </a:graphic>
      </p:graphicFrame>
    </p:spTree>
    <p:extLst>
      <p:ext uri="{BB962C8B-B14F-4D97-AF65-F5344CB8AC3E}">
        <p14:creationId xmlns:p14="http://schemas.microsoft.com/office/powerpoint/2010/main" val="38223304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Summary / Conclusion</a:t>
            </a:r>
            <a:endParaRPr lang="en-GB" dirty="0"/>
          </a:p>
        </p:txBody>
      </p:sp>
      <p:sp>
        <p:nvSpPr>
          <p:cNvPr id="6" name="Content Placeholder 5"/>
          <p:cNvSpPr>
            <a:spLocks noGrp="1"/>
          </p:cNvSpPr>
          <p:nvPr>
            <p:ph idx="1"/>
          </p:nvPr>
        </p:nvSpPr>
        <p:spPr/>
        <p:txBody>
          <a:bodyPr/>
          <a:lstStyle/>
          <a:p>
            <a:r>
              <a:rPr lang="en-US" dirty="0" smtClean="0"/>
              <a:t>Requirements</a:t>
            </a:r>
          </a:p>
          <a:p>
            <a:pPr lvl="1"/>
            <a:r>
              <a:rPr lang="en-US" dirty="0" smtClean="0"/>
              <a:t>Can write Requirements</a:t>
            </a:r>
          </a:p>
          <a:p>
            <a:pPr lvl="2"/>
            <a:r>
              <a:rPr lang="en-US" dirty="0" smtClean="0"/>
              <a:t>SMART</a:t>
            </a:r>
          </a:p>
          <a:p>
            <a:pPr lvl="2"/>
            <a:r>
              <a:rPr lang="en-US" dirty="0" smtClean="0"/>
              <a:t>QA Scenarios</a:t>
            </a:r>
          </a:p>
          <a:p>
            <a:r>
              <a:rPr lang="en-US" dirty="0" smtClean="0"/>
              <a:t>Discuss Software Quality</a:t>
            </a:r>
            <a:endParaRPr lang="en-GB" dirty="0" smtClean="0"/>
          </a:p>
          <a:p>
            <a:pPr lvl="2"/>
            <a:r>
              <a:rPr lang="en-US" dirty="0" smtClean="0"/>
              <a:t>What is </a:t>
            </a:r>
            <a:r>
              <a:rPr lang="en-US" dirty="0" err="1" smtClean="0"/>
              <a:t>Sw</a:t>
            </a:r>
            <a:r>
              <a:rPr lang="en-US" dirty="0" smtClean="0"/>
              <a:t> Quality?</a:t>
            </a:r>
          </a:p>
          <a:p>
            <a:pPr lvl="2"/>
            <a:r>
              <a:rPr lang="en-US" dirty="0" smtClean="0"/>
              <a:t>Different perspectives on </a:t>
            </a:r>
            <a:r>
              <a:rPr lang="en-US" dirty="0" err="1" smtClean="0"/>
              <a:t>Sw</a:t>
            </a:r>
            <a:r>
              <a:rPr lang="en-US" dirty="0" smtClean="0"/>
              <a:t> Q?</a:t>
            </a:r>
          </a:p>
          <a:p>
            <a:r>
              <a:rPr lang="en-US" dirty="0" smtClean="0"/>
              <a:t>Initial idea of Architectural Styles</a:t>
            </a:r>
          </a:p>
          <a:p>
            <a:endParaRPr lang="en-US" dirty="0"/>
          </a:p>
          <a:p>
            <a:r>
              <a:rPr lang="en-US" dirty="0" smtClean="0"/>
              <a:t>We use the session this Friday</a:t>
            </a:r>
            <a:endParaRPr lang="en-US" dirty="0"/>
          </a:p>
        </p:txBody>
      </p:sp>
      <p:sp>
        <p:nvSpPr>
          <p:cNvPr id="4" name="Slide Number Placeholder 3"/>
          <p:cNvSpPr>
            <a:spLocks noGrp="1"/>
          </p:cNvSpPr>
          <p:nvPr>
            <p:ph type="sldNum" sz="quarter" idx="4294967295"/>
          </p:nvPr>
        </p:nvSpPr>
        <p:spPr>
          <a:xfrm>
            <a:off x="8739188" y="6489700"/>
            <a:ext cx="404812" cy="323850"/>
          </a:xfrm>
        </p:spPr>
        <p:txBody>
          <a:bodyPr/>
          <a:lstStyle/>
          <a:p>
            <a:pPr>
              <a:defRPr/>
            </a:pPr>
            <a:fld id="{D3849320-BEB5-49EA-BA63-E9B2300A7F39}" type="slidenum">
              <a:rPr lang="en-US" smtClean="0"/>
              <a:t>77</a:t>
            </a:fld>
            <a:endParaRPr lang="en-US"/>
          </a:p>
        </p:txBody>
      </p:sp>
    </p:spTree>
    <p:extLst>
      <p:ext uri="{BB962C8B-B14F-4D97-AF65-F5344CB8AC3E}">
        <p14:creationId xmlns:p14="http://schemas.microsoft.com/office/powerpoint/2010/main" val="15072136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dirty="0" smtClean="0"/>
              <a:t>Literature on Software Quality</a:t>
            </a:r>
            <a:endParaRPr lang="en-GB" altLang="en-US" dirty="0" smtClean="0"/>
          </a:p>
        </p:txBody>
      </p:sp>
      <p:sp>
        <p:nvSpPr>
          <p:cNvPr id="15363" name="Rectangle 3"/>
          <p:cNvSpPr>
            <a:spLocks noGrp="1" noChangeArrowheads="1"/>
          </p:cNvSpPr>
          <p:nvPr>
            <p:ph idx="1"/>
          </p:nvPr>
        </p:nvSpPr>
        <p:spPr>
          <a:noFill/>
        </p:spPr>
        <p:txBody>
          <a:bodyPr/>
          <a:lstStyle/>
          <a:p>
            <a:pPr eaLnBrk="1" hangingPunct="1">
              <a:lnSpc>
                <a:spcPct val="80000"/>
              </a:lnSpc>
            </a:pPr>
            <a:r>
              <a:rPr lang="en-US" altLang="en-US" sz="2800" b="1" dirty="0" smtClean="0"/>
              <a:t>Metrics and Models in Software Quality Engineering</a:t>
            </a:r>
            <a:r>
              <a:rPr lang="en-US" altLang="en-US" sz="2800" dirty="0" smtClean="0"/>
              <a:t> (2</a:t>
            </a:r>
            <a:r>
              <a:rPr lang="en-US" altLang="en-US" sz="2800" baseline="30000" dirty="0" smtClean="0"/>
              <a:t>nd</a:t>
            </a:r>
            <a:r>
              <a:rPr lang="en-US" altLang="en-US" sz="2800" dirty="0" smtClean="0"/>
              <a:t> edition) Stephen H. </a:t>
            </a:r>
            <a:r>
              <a:rPr lang="en-US" altLang="en-US" sz="2800" dirty="0" err="1" smtClean="0"/>
              <a:t>Kan</a:t>
            </a:r>
            <a:r>
              <a:rPr lang="en-US" altLang="en-US" sz="2800" dirty="0" smtClean="0"/>
              <a:t/>
            </a:r>
            <a:br>
              <a:rPr lang="en-US" altLang="en-US" sz="2800" dirty="0" smtClean="0"/>
            </a:br>
            <a:r>
              <a:rPr lang="en-US" altLang="en-US" sz="2800" dirty="0" smtClean="0"/>
              <a:t>Addison Wesley, 2002</a:t>
            </a:r>
          </a:p>
          <a:p>
            <a:pPr eaLnBrk="1" hangingPunct="1">
              <a:lnSpc>
                <a:spcPct val="80000"/>
              </a:lnSpc>
            </a:pPr>
            <a:endParaRPr lang="en-US" altLang="en-US" sz="2800" dirty="0" smtClean="0"/>
          </a:p>
          <a:p>
            <a:pPr marL="0" indent="0" eaLnBrk="1" hangingPunct="1">
              <a:lnSpc>
                <a:spcPct val="80000"/>
              </a:lnSpc>
              <a:buNone/>
            </a:pPr>
            <a:endParaRPr lang="en-US" altLang="en-US" sz="2800" dirty="0" smtClean="0"/>
          </a:p>
        </p:txBody>
      </p:sp>
      <p:pic>
        <p:nvPicPr>
          <p:cNvPr id="15365" name="Picture 11" descr="EhDCU6C">
            <a:hlinkClick r:id="" action="ppaction://noact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2780928"/>
            <a:ext cx="2808312" cy="364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189720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Quality?</a:t>
            </a: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19915627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Grp="1" noChangeArrowheads="1"/>
          </p:cNvSpPr>
          <p:nvPr>
            <p:ph type="title"/>
          </p:nvPr>
        </p:nvSpPr>
        <p:spPr/>
        <p:txBody>
          <a:bodyPr/>
          <a:lstStyle/>
          <a:p>
            <a:r>
              <a:rPr lang="en-US" altLang="en-US" smtClean="0">
                <a:cs typeface="Akzidenz-Bd for Chalmers" pitchFamily="2"/>
              </a:rPr>
              <a:t>Outline</a:t>
            </a:r>
            <a:endParaRPr lang="en-GB" altLang="en-US" smtClean="0">
              <a:cs typeface="Akzidenz-Bd for Chalmers" pitchFamily="2"/>
            </a:endParaRPr>
          </a:p>
        </p:txBody>
      </p:sp>
      <p:sp>
        <p:nvSpPr>
          <p:cNvPr id="2" name="Content Placeholder 1"/>
          <p:cNvSpPr>
            <a:spLocks noGrp="1"/>
          </p:cNvSpPr>
          <p:nvPr>
            <p:ph idx="1"/>
          </p:nvPr>
        </p:nvSpPr>
        <p:spPr/>
        <p:txBody>
          <a:bodyPr/>
          <a:lstStyle/>
          <a:p>
            <a:endParaRPr lang="en-GB"/>
          </a:p>
        </p:txBody>
      </p:sp>
      <p:sp>
        <p:nvSpPr>
          <p:cNvPr id="28675" name="Slide Number Placeholder 1"/>
          <p:cNvSpPr>
            <a:spLocks noGrp="1"/>
          </p:cNvSpPr>
          <p:nvPr>
            <p:ph type="sldNum" sz="quarter" idx="4294967295"/>
          </p:nvPr>
        </p:nvSpPr>
        <p:spPr bwMode="auto">
          <a:xfrm>
            <a:off x="72390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fld id="{6A6124C7-80BA-418D-8713-BA55DE7190AA}" type="slidenum">
              <a:rPr lang="en-GB" altLang="en-US" sz="2400">
                <a:latin typeface="Times New Roman" panose="02020603050405020304" pitchFamily="18" charset="0"/>
              </a:rPr>
              <a:pPr eaLnBrk="1" hangingPunct="1">
                <a:spcBef>
                  <a:spcPct val="0"/>
                </a:spcBef>
                <a:buSzTx/>
                <a:buFontTx/>
                <a:buNone/>
              </a:pPr>
              <a:t>8</a:t>
            </a:fld>
            <a:endParaRPr lang="en-GB" altLang="en-US" sz="2400">
              <a:latin typeface="Times New Roman" panose="02020603050405020304" pitchFamily="18" charset="0"/>
            </a:endParaRPr>
          </a:p>
        </p:txBody>
      </p:sp>
      <p:sp>
        <p:nvSpPr>
          <p:cNvPr id="28676" name="AutoShape 2"/>
          <p:cNvSpPr>
            <a:spLocks noChangeArrowheads="1"/>
          </p:cNvSpPr>
          <p:nvPr/>
        </p:nvSpPr>
        <p:spPr bwMode="auto">
          <a:xfrm>
            <a:off x="457200" y="1739900"/>
            <a:ext cx="7162800" cy="609600"/>
          </a:xfrm>
          <a:prstGeom prst="roundRect">
            <a:avLst>
              <a:gd name="adj" fmla="val 16667"/>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eaLnBrk="1" hangingPunct="1">
              <a:spcBef>
                <a:spcPct val="0"/>
              </a:spcBef>
              <a:buSzTx/>
              <a:buFontTx/>
              <a:buNone/>
            </a:pPr>
            <a:endParaRPr lang="sv-SE" altLang="en-US" sz="2400">
              <a:latin typeface="Times New Roman" panose="02020603050405020304" pitchFamily="18" charset="0"/>
            </a:endParaRPr>
          </a:p>
        </p:txBody>
      </p:sp>
      <p:sp>
        <p:nvSpPr>
          <p:cNvPr id="28677" name="Text Box 3"/>
          <p:cNvSpPr txBox="1">
            <a:spLocks noChangeArrowheads="1"/>
          </p:cNvSpPr>
          <p:nvPr/>
        </p:nvSpPr>
        <p:spPr bwMode="auto">
          <a:xfrm>
            <a:off x="685800" y="1720850"/>
            <a:ext cx="8153400" cy="354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1pPr>
            <a:lvl2pPr marL="742950" indent="-28575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2pPr>
            <a:lvl3pPr marL="11430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3pPr>
            <a:lvl4pPr marL="16002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4pPr>
            <a:lvl5pPr marL="2057400" indent="-228600">
              <a:spcBef>
                <a:spcPct val="20000"/>
              </a:spcBef>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5pPr>
            <a:lvl6pPr marL="25146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6pPr>
            <a:lvl7pPr marL="29718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7pPr>
            <a:lvl8pPr marL="34290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8pPr>
            <a:lvl9pPr marL="3886200" indent="-228600" eaLnBrk="0" fontAlgn="base" hangingPunct="0">
              <a:spcBef>
                <a:spcPct val="20000"/>
              </a:spcBef>
              <a:spcAft>
                <a:spcPct val="0"/>
              </a:spcAft>
              <a:buSzPct val="100000"/>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Akzidenz for Chalmers Regular" pitchFamily="2" charset="0"/>
              </a:defRPr>
            </a:lvl9pPr>
          </a:lstStyle>
          <a:p>
            <a:pPr>
              <a:spcBef>
                <a:spcPct val="50000"/>
              </a:spcBef>
              <a:buSzTx/>
              <a:buFontTx/>
              <a:buChar char="•"/>
            </a:pPr>
            <a:r>
              <a:rPr lang="en-US" altLang="en-US" sz="3200">
                <a:latin typeface="Times New Roman" panose="02020603050405020304" pitchFamily="18" charset="0"/>
              </a:rPr>
              <a:t>Recap : What is Software Architecture?</a:t>
            </a:r>
          </a:p>
          <a:p>
            <a:pPr>
              <a:spcBef>
                <a:spcPct val="50000"/>
              </a:spcBef>
              <a:buSzTx/>
              <a:buFontTx/>
              <a:buChar char="•"/>
            </a:pPr>
            <a:r>
              <a:rPr lang="en-US" altLang="en-US" sz="3200">
                <a:latin typeface="Times New Roman" panose="02020603050405020304" pitchFamily="18" charset="0"/>
              </a:rPr>
              <a:t>Stakeholders</a:t>
            </a:r>
          </a:p>
          <a:p>
            <a:pPr>
              <a:spcBef>
                <a:spcPct val="50000"/>
              </a:spcBef>
              <a:buSzTx/>
              <a:buFontTx/>
              <a:buChar char="•"/>
            </a:pPr>
            <a:r>
              <a:rPr lang="en-US" altLang="en-US" sz="3200">
                <a:latin typeface="Times New Roman" panose="02020603050405020304" pitchFamily="18" charset="0"/>
              </a:rPr>
              <a:t>How to do Software Architecting?</a:t>
            </a:r>
          </a:p>
          <a:p>
            <a:pPr>
              <a:spcBef>
                <a:spcPct val="50000"/>
              </a:spcBef>
              <a:buSzTx/>
              <a:buFontTx/>
              <a:buChar char="•"/>
            </a:pPr>
            <a:r>
              <a:rPr lang="en-US" altLang="en-US" sz="3200">
                <a:latin typeface="Times New Roman" panose="02020603050405020304" pitchFamily="18" charset="0"/>
              </a:rPr>
              <a:t>4+1 Views </a:t>
            </a:r>
          </a:p>
          <a:p>
            <a:pPr>
              <a:spcBef>
                <a:spcPct val="50000"/>
              </a:spcBef>
              <a:buSzTx/>
              <a:buFontTx/>
              <a:buChar char="•"/>
            </a:pPr>
            <a:r>
              <a:rPr lang="en-US" altLang="en-US" sz="3200">
                <a:latin typeface="Times New Roman" panose="02020603050405020304" pitchFamily="18" charset="0"/>
              </a:rPr>
              <a:t>Concluding Remarks</a:t>
            </a:r>
          </a:p>
        </p:txBody>
      </p:sp>
    </p:spTree>
    <p:extLst>
      <p:ext uri="{BB962C8B-B14F-4D97-AF65-F5344CB8AC3E}">
        <p14:creationId xmlns:p14="http://schemas.microsoft.com/office/powerpoint/2010/main" val="2248251304"/>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2" name="Rectangle 2"/>
          <p:cNvSpPr>
            <a:spLocks noGrp="1" noChangeArrowheads="1"/>
          </p:cNvSpPr>
          <p:nvPr>
            <p:ph type="title"/>
          </p:nvPr>
        </p:nvSpPr>
        <p:spPr/>
        <p:txBody>
          <a:bodyPr/>
          <a:lstStyle/>
          <a:p>
            <a:pPr eaLnBrk="1" hangingPunct="1"/>
            <a:r>
              <a:rPr lang="en-US" altLang="en-US" smtClean="0"/>
              <a:t>Perspectives on quality</a:t>
            </a:r>
          </a:p>
        </p:txBody>
      </p:sp>
      <p:sp>
        <p:nvSpPr>
          <p:cNvPr id="1087491" name="Rectangle 3"/>
          <p:cNvSpPr>
            <a:spLocks noGrp="1" noChangeArrowheads="1"/>
          </p:cNvSpPr>
          <p:nvPr>
            <p:ph type="body" idx="1"/>
          </p:nvPr>
        </p:nvSpPr>
        <p:spPr/>
        <p:txBody>
          <a:bodyPr/>
          <a:lstStyle/>
          <a:p>
            <a:pPr eaLnBrk="1" hangingPunct="1"/>
            <a:r>
              <a:rPr lang="en-US" altLang="en-US" dirty="0" smtClean="0"/>
              <a:t>Transcendent (“I really like this program”) </a:t>
            </a:r>
          </a:p>
          <a:p>
            <a:pPr eaLnBrk="1" hangingPunct="1"/>
            <a:endParaRPr lang="en-US" altLang="en-US" dirty="0" smtClean="0"/>
          </a:p>
        </p:txBody>
      </p:sp>
      <p:pic>
        <p:nvPicPr>
          <p:cNvPr id="2" name="Picture 1"/>
          <p:cNvPicPr>
            <a:picLocks noChangeAspect="1"/>
          </p:cNvPicPr>
          <p:nvPr/>
        </p:nvPicPr>
        <p:blipFill rotWithShape="1">
          <a:blip r:embed="rId3"/>
          <a:srcRect t="31100" b="29000"/>
          <a:stretch/>
        </p:blipFill>
        <p:spPr>
          <a:xfrm>
            <a:off x="1907703" y="2276872"/>
            <a:ext cx="5013159" cy="1440160"/>
          </a:xfrm>
          <a:prstGeom prst="rect">
            <a:avLst/>
          </a:prstGeom>
          <a:effectLst>
            <a:glow rad="101600">
              <a:schemeClr val="accent4">
                <a:satMod val="175000"/>
                <a:alpha val="40000"/>
              </a:schemeClr>
            </a:glow>
          </a:effectLst>
        </p:spPr>
      </p:pic>
    </p:spTree>
    <p:extLst>
      <p:ext uri="{BB962C8B-B14F-4D97-AF65-F5344CB8AC3E}">
        <p14:creationId xmlns:p14="http://schemas.microsoft.com/office/powerpoint/2010/main" val="6129246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87491">
                                            <p:txEl>
                                              <p:pRg st="0" end="0"/>
                                            </p:txEl>
                                          </p:spTgt>
                                        </p:tgtEl>
                                        <p:attrNameLst>
                                          <p:attrName>style.visibility</p:attrName>
                                        </p:attrNameLst>
                                      </p:cBhvr>
                                      <p:to>
                                        <p:strVal val="visible"/>
                                      </p:to>
                                    </p:set>
                                    <p:anim calcmode="lin" valueType="num">
                                      <p:cBhvr additive="base">
                                        <p:cTn id="7" dur="500" fill="hold"/>
                                        <p:tgtEl>
                                          <p:spTgt spid="10874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8749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7491" grpId="0" build="p"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Fit for Purpose</a:t>
            </a:r>
            <a:endParaRPr lang="en-GB" dirty="0"/>
          </a:p>
        </p:txBody>
      </p:sp>
      <p:pic>
        <p:nvPicPr>
          <p:cNvPr id="8194" name="Picture 2" descr="Image result for fit for us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91880" y="2924944"/>
            <a:ext cx="5154935" cy="35569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83568" y="1412776"/>
            <a:ext cx="2304256" cy="2177300"/>
          </a:xfrm>
          <a:prstGeom prst="rect">
            <a:avLst/>
          </a:prstGeom>
          <a:effectLst>
            <a:outerShdw blurRad="63500" sx="102000" sy="102000" algn="ctr" rotWithShape="0">
              <a:prstClr val="black">
                <a:alpha val="40000"/>
              </a:prstClr>
            </a:outerShdw>
          </a:effectLst>
        </p:spPr>
      </p:pic>
      <p:sp>
        <p:nvSpPr>
          <p:cNvPr id="5" name="TextBox 4"/>
          <p:cNvSpPr txBox="1"/>
          <p:nvPr/>
        </p:nvSpPr>
        <p:spPr>
          <a:xfrm>
            <a:off x="3491881" y="1628800"/>
            <a:ext cx="4968552" cy="830997"/>
          </a:xfrm>
          <a:prstGeom prst="rect">
            <a:avLst/>
          </a:prstGeom>
          <a:noFill/>
        </p:spPr>
        <p:txBody>
          <a:bodyPr wrap="square" rtlCol="0">
            <a:spAutoFit/>
          </a:bodyPr>
          <a:lstStyle/>
          <a:p>
            <a:r>
              <a:rPr lang="en-US" dirty="0" smtClean="0">
                <a:latin typeface="Verdana" panose="020B0604030504040204" pitchFamily="34" charset="0"/>
                <a:ea typeface="Verdana" panose="020B0604030504040204" pitchFamily="34" charset="0"/>
                <a:cs typeface="Verdana" panose="020B0604030504040204" pitchFamily="34" charset="0"/>
              </a:rPr>
              <a:t>A square peg does not fit a round hole.</a:t>
            </a:r>
            <a:endParaRPr lang="en-GB"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14600180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2" name="Rectangle 2"/>
          <p:cNvSpPr>
            <a:spLocks noGrp="1" noChangeArrowheads="1"/>
          </p:cNvSpPr>
          <p:nvPr>
            <p:ph type="title"/>
          </p:nvPr>
        </p:nvSpPr>
        <p:spPr/>
        <p:txBody>
          <a:bodyPr/>
          <a:lstStyle/>
          <a:p>
            <a:pPr eaLnBrk="1" hangingPunct="1"/>
            <a:r>
              <a:rPr lang="en-US" altLang="en-US" dirty="0" smtClean="0"/>
              <a:t>Perspectives on quality</a:t>
            </a:r>
          </a:p>
        </p:txBody>
      </p:sp>
      <p:sp>
        <p:nvSpPr>
          <p:cNvPr id="1087491" name="Rectangle 3"/>
          <p:cNvSpPr>
            <a:spLocks noGrp="1" noChangeArrowheads="1"/>
          </p:cNvSpPr>
          <p:nvPr>
            <p:ph type="body" idx="1"/>
          </p:nvPr>
        </p:nvSpPr>
        <p:spPr>
          <a:xfrm>
            <a:off x="395536" y="1412776"/>
            <a:ext cx="8424936" cy="504056"/>
          </a:xfrm>
        </p:spPr>
        <p:txBody>
          <a:bodyPr/>
          <a:lstStyle/>
          <a:p>
            <a:pPr eaLnBrk="1" hangingPunct="1"/>
            <a:r>
              <a:rPr lang="en-US" altLang="en-US" dirty="0"/>
              <a:t>Product-based (based on attributes of the software)</a:t>
            </a:r>
          </a:p>
          <a:p>
            <a:pPr marL="0" indent="0" eaLnBrk="1" hangingPunct="1">
              <a:buNone/>
            </a:pPr>
            <a:endParaRPr lang="en-US" altLang="en-US" dirty="0" smtClean="0"/>
          </a:p>
        </p:txBody>
      </p:sp>
      <p:pic>
        <p:nvPicPr>
          <p:cNvPr id="12290" name="Picture 2" descr="Image result for checkl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775" y="2204864"/>
            <a:ext cx="4704457" cy="311245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00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87491">
                                            <p:txEl>
                                              <p:pRg st="0" end="0"/>
                                            </p:txEl>
                                          </p:spTgt>
                                        </p:tgtEl>
                                        <p:attrNameLst>
                                          <p:attrName>style.visibility</p:attrName>
                                        </p:attrNameLst>
                                      </p:cBhvr>
                                      <p:to>
                                        <p:strVal val="visible"/>
                                      </p:to>
                                    </p:set>
                                    <p:anim calcmode="lin" valueType="num">
                                      <p:cBhvr additive="base">
                                        <p:cTn id="7" dur="500" fill="hold"/>
                                        <p:tgtEl>
                                          <p:spTgt spid="10874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8749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7491" grpId="0" build="p"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 25010</a:t>
            </a:r>
            <a:endParaRPr lang="en-GB" dirty="0"/>
          </a:p>
        </p:txBody>
      </p:sp>
      <p:pic>
        <p:nvPicPr>
          <p:cNvPr id="21506" name="Picture 2" descr="Software Quality"/>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32669" y="2017712"/>
            <a:ext cx="7150100" cy="3327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0404" y="5445224"/>
            <a:ext cx="8370067" cy="707886"/>
          </a:xfrm>
          <a:prstGeom prst="rect">
            <a:avLst/>
          </a:prstGeom>
        </p:spPr>
        <p:txBody>
          <a:bodyPr wrap="square">
            <a:spAutoFit/>
          </a:bodyPr>
          <a:lstStyle/>
          <a:p>
            <a:r>
              <a:rPr lang="en-GB" sz="2000" dirty="0">
                <a:solidFill>
                  <a:srgbClr val="333333"/>
                </a:solidFill>
                <a:latin typeface="Calibri" panose="020F0502020204030204" pitchFamily="34" charset="0"/>
                <a:cs typeface="Calibri" panose="020F0502020204030204" pitchFamily="34" charset="0"/>
              </a:rPr>
              <a:t>ISO/IEC CD 25010 Software engineering — Software </a:t>
            </a:r>
            <a:r>
              <a:rPr lang="en-GB" sz="2000" dirty="0" smtClean="0">
                <a:solidFill>
                  <a:srgbClr val="333333"/>
                </a:solidFill>
                <a:latin typeface="Calibri" panose="020F0502020204030204" pitchFamily="34" charset="0"/>
                <a:cs typeface="Calibri" panose="020F0502020204030204" pitchFamily="34" charset="0"/>
              </a:rPr>
              <a:t>Product </a:t>
            </a:r>
            <a:r>
              <a:rPr lang="en-GB" sz="2000" dirty="0">
                <a:solidFill>
                  <a:srgbClr val="333333"/>
                </a:solidFill>
                <a:latin typeface="Calibri" panose="020F0502020204030204" pitchFamily="34" charset="0"/>
                <a:cs typeface="Calibri" panose="020F0502020204030204" pitchFamily="34" charset="0"/>
              </a:rPr>
              <a:t>Quality Requirements and Evaluation (</a:t>
            </a:r>
            <a:r>
              <a:rPr lang="en-GB" sz="2000" dirty="0" err="1">
                <a:solidFill>
                  <a:srgbClr val="333333"/>
                </a:solidFill>
                <a:latin typeface="Calibri" panose="020F0502020204030204" pitchFamily="34" charset="0"/>
                <a:cs typeface="Calibri" panose="020F0502020204030204" pitchFamily="34" charset="0"/>
              </a:rPr>
              <a:t>SQuaRE</a:t>
            </a:r>
            <a:r>
              <a:rPr lang="en-GB" sz="2000" dirty="0">
                <a:solidFill>
                  <a:srgbClr val="333333"/>
                </a:solidFill>
                <a:latin typeface="Calibri" panose="020F0502020204030204" pitchFamily="34" charset="0"/>
                <a:cs typeface="Calibri" panose="020F0502020204030204" pitchFamily="34" charset="0"/>
              </a:rPr>
              <a:t>) — Quality model and guide, 2011.</a:t>
            </a:r>
            <a:endParaRPr lang="en-GB"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4071459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2" name="Rectangle 2"/>
          <p:cNvSpPr>
            <a:spLocks noGrp="1" noChangeArrowheads="1"/>
          </p:cNvSpPr>
          <p:nvPr>
            <p:ph type="title"/>
          </p:nvPr>
        </p:nvSpPr>
        <p:spPr/>
        <p:txBody>
          <a:bodyPr/>
          <a:lstStyle/>
          <a:p>
            <a:pPr eaLnBrk="1" hangingPunct="1"/>
            <a:r>
              <a:rPr lang="en-US" altLang="en-US" smtClean="0"/>
              <a:t>Perspectives on quality</a:t>
            </a:r>
          </a:p>
        </p:txBody>
      </p:sp>
      <p:sp>
        <p:nvSpPr>
          <p:cNvPr id="1087491" name="Rectangle 3"/>
          <p:cNvSpPr>
            <a:spLocks noGrp="1" noChangeArrowheads="1"/>
          </p:cNvSpPr>
          <p:nvPr>
            <p:ph type="body" idx="1"/>
          </p:nvPr>
        </p:nvSpPr>
        <p:spPr>
          <a:xfrm>
            <a:off x="395536" y="1412776"/>
            <a:ext cx="8424936" cy="3240360"/>
          </a:xfrm>
        </p:spPr>
        <p:txBody>
          <a:bodyPr/>
          <a:lstStyle/>
          <a:p>
            <a:pPr eaLnBrk="1" hangingPunct="1"/>
            <a:r>
              <a:rPr lang="en-US" altLang="en-US" dirty="0" smtClean="0"/>
              <a:t>Manufacturing-based (conformance to specs)</a:t>
            </a:r>
          </a:p>
          <a:p>
            <a:pPr marL="0" indent="0" eaLnBrk="1" hangingPunct="1">
              <a:buNone/>
            </a:pPr>
            <a:endParaRPr lang="en-US" altLang="en-US" dirty="0" smtClean="0"/>
          </a:p>
          <a:p>
            <a:pPr marL="0" indent="0" eaLnBrk="1" hangingPunct="1">
              <a:buNone/>
            </a:pPr>
            <a:r>
              <a:rPr lang="en-US" altLang="en-US" dirty="0"/>
              <a:t>	</a:t>
            </a:r>
            <a:r>
              <a:rPr lang="en-US" altLang="en-US" dirty="0" smtClean="0"/>
              <a:t>The product is produced according to an approved recipe</a:t>
            </a:r>
          </a:p>
        </p:txBody>
      </p:sp>
      <p:sp>
        <p:nvSpPr>
          <p:cNvPr id="4" name="Rectangle 3"/>
          <p:cNvSpPr/>
          <p:nvPr/>
        </p:nvSpPr>
        <p:spPr>
          <a:xfrm>
            <a:off x="1331640" y="3140968"/>
            <a:ext cx="7200800" cy="1379865"/>
          </a:xfrm>
          <a:prstGeom prst="rect">
            <a:avLst/>
          </a:prstGeom>
        </p:spPr>
        <p:txBody>
          <a:bodyPr wrap="square">
            <a:spAutoFit/>
          </a:bodyPr>
          <a:lstStyle/>
          <a:p>
            <a:pPr>
              <a:spcBef>
                <a:spcPts val="813"/>
              </a:spcBef>
            </a:pPr>
            <a:r>
              <a:rPr lang="en-GB" altLang="en-US" dirty="0">
                <a:latin typeface="Calibri" panose="020F0502020204030204" pitchFamily="34" charset="0"/>
                <a:ea typeface="Verdana" panose="020B0604030504040204" pitchFamily="34" charset="0"/>
                <a:cs typeface="Calibri" panose="020F0502020204030204" pitchFamily="34" charset="0"/>
              </a:rPr>
              <a:t>Based on the </a:t>
            </a:r>
            <a:r>
              <a:rPr lang="en-GB" altLang="en-US" i="1" dirty="0">
                <a:latin typeface="Calibri" panose="020F0502020204030204" pitchFamily="34" charset="0"/>
                <a:ea typeface="Verdana" panose="020B0604030504040204" pitchFamily="34" charset="0"/>
                <a:cs typeface="Calibri" panose="020F0502020204030204" pitchFamily="34" charset="0"/>
              </a:rPr>
              <a:t>premise</a:t>
            </a:r>
            <a:r>
              <a:rPr lang="en-GB" altLang="en-US" dirty="0">
                <a:latin typeface="Calibri" panose="020F0502020204030204" pitchFamily="34" charset="0"/>
                <a:ea typeface="Verdana" panose="020B0604030504040204" pitchFamily="34" charset="0"/>
                <a:cs typeface="Calibri" panose="020F0502020204030204" pitchFamily="34" charset="0"/>
              </a:rPr>
              <a:t>:</a:t>
            </a:r>
          </a:p>
          <a:p>
            <a:pPr lvl="1">
              <a:spcBef>
                <a:spcPts val="725"/>
              </a:spcBef>
            </a:pPr>
            <a:r>
              <a:rPr lang="en-GB" altLang="en-US" dirty="0">
                <a:latin typeface="Calibri" panose="020F0502020204030204" pitchFamily="34" charset="0"/>
                <a:ea typeface="Verdana" panose="020B0604030504040204" pitchFamily="34" charset="0"/>
                <a:cs typeface="Calibri" panose="020F0502020204030204" pitchFamily="34" charset="0"/>
              </a:rPr>
              <a:t>If a proper process is followed for </a:t>
            </a:r>
            <a:r>
              <a:rPr lang="en-GB" altLang="en-US" dirty="0" smtClean="0">
                <a:latin typeface="Calibri" panose="020F0502020204030204" pitchFamily="34" charset="0"/>
                <a:ea typeface="Verdana" panose="020B0604030504040204" pitchFamily="34" charset="0"/>
                <a:cs typeface="Calibri" panose="020F0502020204030204" pitchFamily="34" charset="0"/>
              </a:rPr>
              <a:t>production:</a:t>
            </a:r>
          </a:p>
          <a:p>
            <a:pPr lvl="1">
              <a:spcBef>
                <a:spcPts val="725"/>
              </a:spcBef>
            </a:pPr>
            <a:r>
              <a:rPr lang="en-GB" altLang="en-US" dirty="0" smtClean="0">
                <a:latin typeface="Calibri" panose="020F0502020204030204" pitchFamily="34" charset="0"/>
                <a:ea typeface="Verdana" panose="020B0604030504040204" pitchFamily="34" charset="0"/>
                <a:cs typeface="Calibri" panose="020F0502020204030204" pitchFamily="34" charset="0"/>
              </a:rPr>
              <a:t>Good </a:t>
            </a:r>
            <a:r>
              <a:rPr lang="en-GB" altLang="en-US" dirty="0">
                <a:latin typeface="Calibri" panose="020F0502020204030204" pitchFamily="34" charset="0"/>
                <a:ea typeface="Verdana" panose="020B0604030504040204" pitchFamily="34" charset="0"/>
                <a:cs typeface="Calibri" panose="020F0502020204030204" pitchFamily="34" charset="0"/>
              </a:rPr>
              <a:t>quality products are bound to follow. </a:t>
            </a:r>
          </a:p>
        </p:txBody>
      </p:sp>
      <p:sp>
        <p:nvSpPr>
          <p:cNvPr id="5" name="Rounded Rectangular Callout 4"/>
          <p:cNvSpPr/>
          <p:nvPr/>
        </p:nvSpPr>
        <p:spPr bwMode="auto">
          <a:xfrm>
            <a:off x="2195736" y="4797152"/>
            <a:ext cx="6696744" cy="1656184"/>
          </a:xfrm>
          <a:prstGeom prst="wedgeRoundRectCallout">
            <a:avLst>
              <a:gd name="adj1" fmla="val -33194"/>
              <a:gd name="adj2" fmla="val -66837"/>
              <a:gd name="adj3" fmla="val 16667"/>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This idea derives</a:t>
            </a:r>
            <a:r>
              <a:rPr kumimoji="0" lang="en-US" sz="2200" b="0" i="0" u="none" strike="noStrike" cap="none" normalizeH="0" dirty="0" smtClean="0">
                <a:ln>
                  <a:noFill/>
                </a:ln>
                <a:solidFill>
                  <a:schemeClr val="tx1"/>
                </a:solidFill>
                <a:effectLst/>
                <a:latin typeface="Calibri" panose="020F0502020204030204" pitchFamily="34" charset="0"/>
                <a:cs typeface="Calibri" panose="020F0502020204030204" pitchFamily="34" charset="0"/>
              </a:rPr>
              <a:t> from manufacturing industries: 1 process, many products.  </a:t>
            </a:r>
            <a:br>
              <a:rPr kumimoji="0" lang="en-US" sz="2200" b="0" i="0" u="none" strike="noStrike" cap="none" normalizeH="0" dirty="0" smtClean="0">
                <a:ln>
                  <a:noFill/>
                </a:ln>
                <a:solidFill>
                  <a:schemeClr val="tx1"/>
                </a:solidFill>
                <a:effectLst/>
                <a:latin typeface="Calibri" panose="020F0502020204030204" pitchFamily="34" charset="0"/>
                <a:cs typeface="Calibri" panose="020F0502020204030204" pitchFamily="34" charset="0"/>
              </a:rPr>
            </a:br>
            <a:r>
              <a:rPr lang="en-US" sz="2200" baseline="0" dirty="0" smtClean="0">
                <a:latin typeface="Calibri" panose="020F0502020204030204" pitchFamily="34" charset="0"/>
                <a:cs typeface="Calibri" panose="020F0502020204030204" pitchFamily="34" charset="0"/>
              </a:rPr>
              <a:t>Software</a:t>
            </a:r>
            <a:r>
              <a:rPr lang="en-US" sz="2200" dirty="0" smtClean="0">
                <a:latin typeface="Calibri" panose="020F0502020204030204" pitchFamily="34" charset="0"/>
                <a:cs typeface="Calibri" panose="020F0502020204030204" pitchFamily="34" charset="0"/>
              </a:rPr>
              <a:t> industry is different: 1 process for 1 product.</a:t>
            </a:r>
          </a:p>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A process is</a:t>
            </a:r>
            <a:r>
              <a:rPr kumimoji="0" lang="en-US" sz="2200" b="0" i="0" u="none" strike="noStrike" cap="none" normalizeH="0" dirty="0" smtClean="0">
                <a:ln>
                  <a:noFill/>
                </a:ln>
                <a:solidFill>
                  <a:schemeClr val="tx1"/>
                </a:solidFill>
                <a:effectLst/>
                <a:latin typeface="Calibri" panose="020F0502020204030204" pitchFamily="34" charset="0"/>
                <a:cs typeface="Calibri" panose="020F0502020204030204" pitchFamily="34" charset="0"/>
              </a:rPr>
              <a:t> necessary, but not sufficient.</a:t>
            </a:r>
            <a:endParaRPr kumimoji="0" lang="en-GB"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97228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87491">
                                            <p:txEl>
                                              <p:pRg st="0" end="0"/>
                                            </p:txEl>
                                          </p:spTgt>
                                        </p:tgtEl>
                                        <p:attrNameLst>
                                          <p:attrName>style.visibility</p:attrName>
                                        </p:attrNameLst>
                                      </p:cBhvr>
                                      <p:to>
                                        <p:strVal val="visible"/>
                                      </p:to>
                                    </p:set>
                                    <p:anim calcmode="lin" valueType="num">
                                      <p:cBhvr additive="base">
                                        <p:cTn id="7" dur="500" fill="hold"/>
                                        <p:tgtEl>
                                          <p:spTgt spid="10874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874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87491">
                                            <p:txEl>
                                              <p:pRg st="2" end="2"/>
                                            </p:txEl>
                                          </p:spTgt>
                                        </p:tgtEl>
                                        <p:attrNameLst>
                                          <p:attrName>style.visibility</p:attrName>
                                        </p:attrNameLst>
                                      </p:cBhvr>
                                      <p:to>
                                        <p:strVal val="visible"/>
                                      </p:to>
                                    </p:set>
                                    <p:anim calcmode="lin" valueType="num">
                                      <p:cBhvr additive="base">
                                        <p:cTn id="13" dur="500" fill="hold"/>
                                        <p:tgtEl>
                                          <p:spTgt spid="1087491">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8749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7491" grpId="0" build="p" autoUpdateAnimBg="0"/>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15362" name="Picture 2" descr="Relat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25433" y="1412875"/>
            <a:ext cx="4564572" cy="453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13197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0" y="764704"/>
            <a:ext cx="9144000" cy="762000"/>
          </a:xfrm>
        </p:spPr>
        <p:txBody>
          <a:bodyPr/>
          <a:lstStyle/>
          <a:p>
            <a:r>
              <a:rPr lang="en-US" dirty="0" smtClean="0"/>
              <a:t>Process Improvement: </a:t>
            </a:r>
            <a:br>
              <a:rPr lang="en-US" dirty="0" smtClean="0"/>
            </a:br>
            <a:r>
              <a:rPr lang="en-US" dirty="0" smtClean="0"/>
              <a:t>Plan Do Check Act</a:t>
            </a:r>
            <a:endParaRPr lang="en-GB" dirty="0"/>
          </a:p>
        </p:txBody>
      </p:sp>
      <p:pic>
        <p:nvPicPr>
          <p:cNvPr id="20482" name="Picture 2" descr="Image result for plan do check ac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2564904"/>
            <a:ext cx="3672408" cy="36724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48064" y="2559596"/>
            <a:ext cx="3381247" cy="3046988"/>
          </a:xfrm>
          <a:prstGeom prst="rect">
            <a:avLst/>
          </a:prstGeom>
          <a:noFill/>
        </p:spPr>
        <p:txBody>
          <a:bodyPr wrap="none" rtlCol="0">
            <a:spAutoFit/>
          </a:bodyPr>
          <a:lstStyle/>
          <a:p>
            <a:r>
              <a:rPr lang="en-US" dirty="0" smtClean="0">
                <a:latin typeface="Calibri" panose="020F0502020204030204" pitchFamily="34" charset="0"/>
                <a:cs typeface="Calibri" panose="020F0502020204030204" pitchFamily="34" charset="0"/>
              </a:rPr>
              <a:t>Plan 	– set objectives</a:t>
            </a:r>
          </a:p>
          <a:p>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Do	– produce</a:t>
            </a:r>
          </a:p>
          <a:p>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Check	– assess/test</a:t>
            </a:r>
            <a:br>
              <a:rPr lang="en-US" dirty="0" smtClean="0">
                <a:latin typeface="Calibri" panose="020F0502020204030204" pitchFamily="34" charset="0"/>
                <a:cs typeface="Calibri" panose="020F0502020204030204" pitchFamily="34" charset="0"/>
              </a:rPr>
            </a:b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analyse</a:t>
            </a:r>
            <a:r>
              <a:rPr lang="en-US" dirty="0" smtClean="0">
                <a:latin typeface="Calibri" panose="020F0502020204030204" pitchFamily="34" charset="0"/>
                <a:cs typeface="Calibri" panose="020F0502020204030204" pitchFamily="34" charset="0"/>
              </a:rPr>
              <a:t> gap</a:t>
            </a:r>
          </a:p>
          <a:p>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Act 	– improve process</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8071671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Production Process</a:t>
            </a:r>
            <a:endParaRPr lang="en-GB" dirty="0"/>
          </a:p>
        </p:txBody>
      </p:sp>
      <p:pic>
        <p:nvPicPr>
          <p:cNvPr id="4" name="Content Placeholder 3"/>
          <p:cNvPicPr>
            <a:picLocks noGrp="1" noChangeAspect="1"/>
          </p:cNvPicPr>
          <p:nvPr>
            <p:ph idx="1"/>
          </p:nvPr>
        </p:nvPicPr>
        <p:blipFill>
          <a:blip r:embed="rId2"/>
          <a:stretch>
            <a:fillRect/>
          </a:stretch>
        </p:blipFill>
        <p:spPr>
          <a:xfrm>
            <a:off x="1025818" y="1412875"/>
            <a:ext cx="7163802" cy="4537075"/>
          </a:xfrm>
          <a:prstGeom prst="rect">
            <a:avLst/>
          </a:prstGeom>
        </p:spPr>
      </p:pic>
    </p:spTree>
    <p:extLst>
      <p:ext uri="{BB962C8B-B14F-4D97-AF65-F5344CB8AC3E}">
        <p14:creationId xmlns:p14="http://schemas.microsoft.com/office/powerpoint/2010/main" val="397017798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2" name="Rectangle 2"/>
          <p:cNvSpPr>
            <a:spLocks noGrp="1" noChangeArrowheads="1"/>
          </p:cNvSpPr>
          <p:nvPr>
            <p:ph type="title"/>
          </p:nvPr>
        </p:nvSpPr>
        <p:spPr/>
        <p:txBody>
          <a:bodyPr/>
          <a:lstStyle/>
          <a:p>
            <a:pPr eaLnBrk="1" hangingPunct="1"/>
            <a:r>
              <a:rPr lang="en-US" altLang="en-US" smtClean="0"/>
              <a:t>Perspectives on quality</a:t>
            </a:r>
          </a:p>
        </p:txBody>
      </p:sp>
      <p:sp>
        <p:nvSpPr>
          <p:cNvPr id="1087491" name="Rectangle 3"/>
          <p:cNvSpPr>
            <a:spLocks noGrp="1" noChangeArrowheads="1"/>
          </p:cNvSpPr>
          <p:nvPr>
            <p:ph type="body" idx="1"/>
          </p:nvPr>
        </p:nvSpPr>
        <p:spPr/>
        <p:txBody>
          <a:bodyPr/>
          <a:lstStyle/>
          <a:p>
            <a:pPr eaLnBrk="1" hangingPunct="1"/>
            <a:r>
              <a:rPr lang="en-US" altLang="en-US" dirty="0" smtClean="0"/>
              <a:t>Transcendent (“I really like this program”) </a:t>
            </a:r>
          </a:p>
          <a:p>
            <a:pPr eaLnBrk="1" hangingPunct="1"/>
            <a:endParaRPr lang="en-US" altLang="en-US" dirty="0" smtClean="0"/>
          </a:p>
          <a:p>
            <a:pPr eaLnBrk="1" hangingPunct="1"/>
            <a:r>
              <a:rPr lang="en-US" altLang="en-US" dirty="0" smtClean="0"/>
              <a:t>User-based (“fitness for use”)</a:t>
            </a:r>
          </a:p>
          <a:p>
            <a:pPr eaLnBrk="1" hangingPunct="1"/>
            <a:endParaRPr lang="en-US" altLang="en-US" dirty="0" smtClean="0"/>
          </a:p>
          <a:p>
            <a:pPr eaLnBrk="1" hangingPunct="1"/>
            <a:r>
              <a:rPr lang="en-US" altLang="en-US" dirty="0" smtClean="0"/>
              <a:t>Product-based (based on attributes of the software)</a:t>
            </a:r>
          </a:p>
          <a:p>
            <a:pPr eaLnBrk="1" hangingPunct="1"/>
            <a:endParaRPr lang="en-US" altLang="en-US" dirty="0" smtClean="0"/>
          </a:p>
          <a:p>
            <a:pPr eaLnBrk="1" hangingPunct="1"/>
            <a:r>
              <a:rPr lang="en-US" altLang="en-US" dirty="0" smtClean="0"/>
              <a:t>Process/Manufacturing-based </a:t>
            </a:r>
          </a:p>
          <a:p>
            <a:pPr eaLnBrk="1" hangingPunct="1"/>
            <a:endParaRPr lang="en-US" altLang="en-US" dirty="0" smtClean="0"/>
          </a:p>
          <a:p>
            <a:pPr eaLnBrk="1" hangingPunct="1"/>
            <a:r>
              <a:rPr lang="en-US" altLang="en-US" dirty="0" smtClean="0"/>
              <a:t>Value-based (balancing time and cost vs profits)</a:t>
            </a:r>
          </a:p>
        </p:txBody>
      </p:sp>
      <p:pic>
        <p:nvPicPr>
          <p:cNvPr id="2" name="Picture 1"/>
          <p:cNvPicPr>
            <a:picLocks noChangeAspect="1"/>
          </p:cNvPicPr>
          <p:nvPr/>
        </p:nvPicPr>
        <p:blipFill rotWithShape="1">
          <a:blip r:embed="rId3"/>
          <a:srcRect t="31100" b="29000"/>
          <a:stretch/>
        </p:blipFill>
        <p:spPr>
          <a:xfrm>
            <a:off x="6444208" y="1391652"/>
            <a:ext cx="2529930" cy="726788"/>
          </a:xfrm>
          <a:prstGeom prst="rect">
            <a:avLst/>
          </a:prstGeom>
        </p:spPr>
      </p:pic>
    </p:spTree>
    <p:extLst>
      <p:ext uri="{BB962C8B-B14F-4D97-AF65-F5344CB8AC3E}">
        <p14:creationId xmlns:p14="http://schemas.microsoft.com/office/powerpoint/2010/main" val="14173743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87491">
                                            <p:txEl>
                                              <p:pRg st="0" end="0"/>
                                            </p:txEl>
                                          </p:spTgt>
                                        </p:tgtEl>
                                        <p:attrNameLst>
                                          <p:attrName>style.visibility</p:attrName>
                                        </p:attrNameLst>
                                      </p:cBhvr>
                                      <p:to>
                                        <p:strVal val="visible"/>
                                      </p:to>
                                    </p:set>
                                    <p:anim calcmode="lin" valueType="num">
                                      <p:cBhvr additive="base">
                                        <p:cTn id="7" dur="500" fill="hold"/>
                                        <p:tgtEl>
                                          <p:spTgt spid="10874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874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87491">
                                            <p:txEl>
                                              <p:pRg st="2" end="2"/>
                                            </p:txEl>
                                          </p:spTgt>
                                        </p:tgtEl>
                                        <p:attrNameLst>
                                          <p:attrName>style.visibility</p:attrName>
                                        </p:attrNameLst>
                                      </p:cBhvr>
                                      <p:to>
                                        <p:strVal val="visible"/>
                                      </p:to>
                                    </p:set>
                                    <p:anim calcmode="lin" valueType="num">
                                      <p:cBhvr additive="base">
                                        <p:cTn id="13" dur="500" fill="hold"/>
                                        <p:tgtEl>
                                          <p:spTgt spid="1087491">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8749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87491">
                                            <p:txEl>
                                              <p:pRg st="4" end="4"/>
                                            </p:txEl>
                                          </p:spTgt>
                                        </p:tgtEl>
                                        <p:attrNameLst>
                                          <p:attrName>style.visibility</p:attrName>
                                        </p:attrNameLst>
                                      </p:cBhvr>
                                      <p:to>
                                        <p:strVal val="visible"/>
                                      </p:to>
                                    </p:set>
                                    <p:anim calcmode="lin" valueType="num">
                                      <p:cBhvr additive="base">
                                        <p:cTn id="19" dur="500" fill="hold"/>
                                        <p:tgtEl>
                                          <p:spTgt spid="1087491">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8749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87491">
                                            <p:txEl>
                                              <p:pRg st="6" end="6"/>
                                            </p:txEl>
                                          </p:spTgt>
                                        </p:tgtEl>
                                        <p:attrNameLst>
                                          <p:attrName>style.visibility</p:attrName>
                                        </p:attrNameLst>
                                      </p:cBhvr>
                                      <p:to>
                                        <p:strVal val="visible"/>
                                      </p:to>
                                    </p:set>
                                    <p:anim calcmode="lin" valueType="num">
                                      <p:cBhvr additive="base">
                                        <p:cTn id="25" dur="500" fill="hold"/>
                                        <p:tgtEl>
                                          <p:spTgt spid="1087491">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8749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87491">
                                            <p:txEl>
                                              <p:pRg st="8" end="8"/>
                                            </p:txEl>
                                          </p:spTgt>
                                        </p:tgtEl>
                                        <p:attrNameLst>
                                          <p:attrName>style.visibility</p:attrName>
                                        </p:attrNameLst>
                                      </p:cBhvr>
                                      <p:to>
                                        <p:strVal val="visible"/>
                                      </p:to>
                                    </p:set>
                                    <p:anim calcmode="lin" valueType="num">
                                      <p:cBhvr additive="base">
                                        <p:cTn id="31" dur="500" fill="hold"/>
                                        <p:tgtEl>
                                          <p:spTgt spid="1087491">
                                            <p:txEl>
                                              <p:pRg st="8" end="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087491">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7491" grpId="0" build="p"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ctrTitle"/>
          </p:nvPr>
        </p:nvSpPr>
        <p:spPr>
          <a:xfrm>
            <a:off x="662508" y="764704"/>
            <a:ext cx="7581900" cy="960438"/>
          </a:xfrm>
        </p:spPr>
        <p:txBody>
          <a:bodyPr/>
          <a:lstStyle/>
          <a:p>
            <a:pPr eaLnBrk="1" hangingPunct="1"/>
            <a:r>
              <a:rPr lang="en-US" altLang="en-US" dirty="0" smtClean="0"/>
              <a:t>Managing Software Quality</a:t>
            </a:r>
          </a:p>
        </p:txBody>
      </p:sp>
      <p:sp>
        <p:nvSpPr>
          <p:cNvPr id="65539" name="Rectangle 3"/>
          <p:cNvSpPr>
            <a:spLocks noGrp="1" noChangeArrowheads="1"/>
          </p:cNvSpPr>
          <p:nvPr>
            <p:ph type="subTitle" idx="1"/>
          </p:nvPr>
        </p:nvSpPr>
        <p:spPr>
          <a:xfrm>
            <a:off x="997099" y="1844824"/>
            <a:ext cx="7247309" cy="1741487"/>
          </a:xfrm>
        </p:spPr>
        <p:txBody>
          <a:bodyPr/>
          <a:lstStyle/>
          <a:p>
            <a:pPr algn="l" eaLnBrk="1" hangingPunct="1"/>
            <a:r>
              <a:rPr lang="en-GB" altLang="en-US" dirty="0" smtClean="0"/>
              <a:t>Main issues:</a:t>
            </a:r>
          </a:p>
          <a:p>
            <a:pPr marL="342900" indent="-342900" algn="l" eaLnBrk="1" hangingPunct="1">
              <a:buFont typeface="Arial" panose="020B0604020202020204" pitchFamily="34" charset="0"/>
              <a:buChar char="•"/>
            </a:pPr>
            <a:r>
              <a:rPr lang="en-GB" altLang="en-US" dirty="0" smtClean="0"/>
              <a:t>Quality cannot be added as an afterthought</a:t>
            </a:r>
          </a:p>
          <a:p>
            <a:pPr marL="342900" indent="-342900" algn="l" eaLnBrk="1" hangingPunct="1">
              <a:buFont typeface="Arial" panose="020B0604020202020204" pitchFamily="34" charset="0"/>
              <a:buChar char="•"/>
            </a:pPr>
            <a:r>
              <a:rPr lang="en-GB" altLang="en-US" dirty="0" smtClean="0"/>
              <a:t>In order to control, we must measure /know</a:t>
            </a:r>
          </a:p>
          <a:p>
            <a:pPr marL="342900" indent="-342900" algn="l" eaLnBrk="1" hangingPunct="1">
              <a:buFont typeface="Arial" panose="020B0604020202020204" pitchFamily="34" charset="0"/>
              <a:buChar char="•"/>
            </a:pPr>
            <a:r>
              <a:rPr lang="en-GB" altLang="en-US" dirty="0" smtClean="0"/>
              <a:t>Product quality vs process quality</a:t>
            </a:r>
          </a:p>
        </p:txBody>
      </p:sp>
    </p:spTree>
    <p:extLst>
      <p:ext uri="{BB962C8B-B14F-4D97-AF65-F5344CB8AC3E}">
        <p14:creationId xmlns:p14="http://schemas.microsoft.com/office/powerpoint/2010/main" val="10430259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0" y="549275"/>
            <a:ext cx="9144000" cy="762000"/>
          </a:xfrm>
        </p:spPr>
        <p:txBody>
          <a:bodyPr/>
          <a:lstStyle/>
          <a:p>
            <a:r>
              <a:rPr lang="en-US" altLang="en-US" smtClean="0">
                <a:cs typeface="Akzidenz-Bd for Chalmers" pitchFamily="2"/>
              </a:rPr>
              <a:t>What is Software Architecture?</a:t>
            </a:r>
            <a:endParaRPr lang="sv-SE" altLang="en-US" smtClean="0">
              <a:cs typeface="Akzidenz-Bd for Chalmers" pitchFamily="2"/>
            </a:endParaRPr>
          </a:p>
        </p:txBody>
      </p:sp>
      <p:sp>
        <p:nvSpPr>
          <p:cNvPr id="30723" name="Content Placeholder 2"/>
          <p:cNvSpPr>
            <a:spLocks noGrp="1"/>
          </p:cNvSpPr>
          <p:nvPr>
            <p:ph idx="1"/>
          </p:nvPr>
        </p:nvSpPr>
        <p:spPr>
          <a:xfrm>
            <a:off x="395288" y="1412875"/>
            <a:ext cx="8424862" cy="5256213"/>
          </a:xfrm>
        </p:spPr>
        <p:txBody>
          <a:bodyPr/>
          <a:lstStyle/>
          <a:p>
            <a:endParaRPr lang="sv-SE" altLang="en-US" smtClean="0">
              <a:cs typeface="Akzidenz for Chalmers Regular" pitchFamily="2" charset="0"/>
            </a:endParaRPr>
          </a:p>
        </p:txBody>
      </p:sp>
    </p:spTree>
    <p:extLst>
      <p:ext uri="{BB962C8B-B14F-4D97-AF65-F5344CB8AC3E}">
        <p14:creationId xmlns:p14="http://schemas.microsoft.com/office/powerpoint/2010/main" val="26334596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Quality</a:t>
            </a:r>
            <a:r>
              <a:rPr lang="sv-SE" dirty="0" smtClean="0"/>
              <a:t> </a:t>
            </a:r>
            <a:r>
              <a:rPr lang="sv-SE" dirty="0" err="1" smtClean="0"/>
              <a:t>Attributes</a:t>
            </a:r>
            <a:endParaRPr lang="en-US" dirty="0"/>
          </a:p>
        </p:txBody>
      </p:sp>
      <p:sp>
        <p:nvSpPr>
          <p:cNvPr id="3" name="Content Placeholder 2"/>
          <p:cNvSpPr>
            <a:spLocks noGrp="1"/>
          </p:cNvSpPr>
          <p:nvPr>
            <p:ph idx="1"/>
          </p:nvPr>
        </p:nvSpPr>
        <p:spPr/>
        <p:txBody>
          <a:bodyPr/>
          <a:lstStyle/>
          <a:p>
            <a:r>
              <a:rPr lang="en-US" altLang="en-US" dirty="0"/>
              <a:t>A </a:t>
            </a:r>
            <a:r>
              <a:rPr lang="en-US" altLang="en-US" b="1" dirty="0">
                <a:solidFill>
                  <a:srgbClr val="990000"/>
                </a:solidFill>
              </a:rPr>
              <a:t>quality attribute </a:t>
            </a:r>
            <a:r>
              <a:rPr lang="en-US" altLang="en-US" dirty="0"/>
              <a:t>is a </a:t>
            </a:r>
            <a:r>
              <a:rPr lang="en-US" altLang="en-US" b="1" dirty="0" smtClean="0">
                <a:solidFill>
                  <a:srgbClr val="990000"/>
                </a:solidFill>
              </a:rPr>
              <a:t>measurable</a:t>
            </a:r>
            <a:r>
              <a:rPr lang="en-US" altLang="en-US" dirty="0" smtClean="0"/>
              <a:t> or </a:t>
            </a:r>
            <a:r>
              <a:rPr lang="en-US" altLang="en-US" b="1" dirty="0" smtClean="0">
                <a:solidFill>
                  <a:srgbClr val="990000"/>
                </a:solidFill>
              </a:rPr>
              <a:t>testable</a:t>
            </a:r>
            <a:r>
              <a:rPr lang="en-US" altLang="en-US" dirty="0" smtClean="0"/>
              <a:t> </a:t>
            </a:r>
            <a:r>
              <a:rPr lang="en-US" altLang="en-US" b="1" dirty="0" smtClean="0">
                <a:solidFill>
                  <a:srgbClr val="990000"/>
                </a:solidFill>
              </a:rPr>
              <a:t>property</a:t>
            </a:r>
            <a:r>
              <a:rPr lang="en-US" altLang="en-US" dirty="0" smtClean="0"/>
              <a:t> of a system that is used to indicate </a:t>
            </a:r>
            <a:r>
              <a:rPr lang="en-US" altLang="en-US" b="1" dirty="0" smtClean="0">
                <a:solidFill>
                  <a:srgbClr val="990000"/>
                </a:solidFill>
              </a:rPr>
              <a:t>how well</a:t>
            </a:r>
            <a:r>
              <a:rPr lang="en-US" altLang="en-US" dirty="0" smtClean="0"/>
              <a:t> the system satisfies the needs of its stakeholders.*</a:t>
            </a:r>
          </a:p>
          <a:p>
            <a:endParaRPr lang="en-US" altLang="en-US" dirty="0" smtClean="0"/>
          </a:p>
          <a:p>
            <a:r>
              <a:rPr lang="en-US" altLang="en-US" dirty="0"/>
              <a:t>A </a:t>
            </a:r>
            <a:r>
              <a:rPr lang="en-US" altLang="en-US" b="1" dirty="0">
                <a:solidFill>
                  <a:srgbClr val="990000"/>
                </a:solidFill>
              </a:rPr>
              <a:t>quality requirement </a:t>
            </a:r>
            <a:r>
              <a:rPr lang="en-US" altLang="en-US" dirty="0"/>
              <a:t>is a specification of the </a:t>
            </a:r>
            <a:r>
              <a:rPr lang="en-US" altLang="en-US" b="1" dirty="0">
                <a:solidFill>
                  <a:srgbClr val="990000"/>
                </a:solidFill>
              </a:rPr>
              <a:t>acceptable values</a:t>
            </a:r>
            <a:r>
              <a:rPr lang="en-US" altLang="en-US" dirty="0">
                <a:solidFill>
                  <a:srgbClr val="990000"/>
                </a:solidFill>
              </a:rPr>
              <a:t> </a:t>
            </a:r>
            <a:r>
              <a:rPr lang="en-US" altLang="en-US" dirty="0"/>
              <a:t>of a quality attribute that must be present in the system</a:t>
            </a:r>
            <a:r>
              <a:rPr lang="en-US" altLang="en-US" dirty="0" smtClean="0"/>
              <a:t>.</a:t>
            </a:r>
          </a:p>
          <a:p>
            <a:endParaRPr lang="en-US" altLang="en-US" dirty="0" smtClean="0"/>
          </a:p>
          <a:p>
            <a:r>
              <a:rPr lang="en-US" dirty="0"/>
              <a:t>Quality attributes should be:</a:t>
            </a:r>
          </a:p>
          <a:p>
            <a:pPr lvl="1"/>
            <a:r>
              <a:rPr lang="en-US" dirty="0" smtClean="0"/>
              <a:t>Objective</a:t>
            </a:r>
            <a:endParaRPr lang="en-US" dirty="0"/>
          </a:p>
          <a:p>
            <a:pPr lvl="1"/>
            <a:r>
              <a:rPr lang="en-US" dirty="0"/>
              <a:t>In sufficient detail</a:t>
            </a:r>
          </a:p>
          <a:p>
            <a:pPr lvl="1"/>
            <a:r>
              <a:rPr lang="en-US" dirty="0"/>
              <a:t>Of a value and context (</a:t>
            </a:r>
            <a:r>
              <a:rPr lang="en-US" dirty="0" err="1"/>
              <a:t>e.g</a:t>
            </a:r>
            <a:r>
              <a:rPr lang="en-US" dirty="0"/>
              <a:t>: 180 seconds</a:t>
            </a:r>
            <a:r>
              <a:rPr lang="en-US" dirty="0" smtClean="0"/>
              <a:t>)</a:t>
            </a:r>
            <a:endParaRPr lang="en-US" altLang="en-US" dirty="0"/>
          </a:p>
          <a:p>
            <a:endParaRPr lang="en-US" dirty="0"/>
          </a:p>
        </p:txBody>
      </p:sp>
      <p:sp>
        <p:nvSpPr>
          <p:cNvPr id="4" name="Slide Number Placeholder 3"/>
          <p:cNvSpPr>
            <a:spLocks noGrp="1"/>
          </p:cNvSpPr>
          <p:nvPr>
            <p:ph type="sldNum" sz="quarter" idx="4294967295"/>
          </p:nvPr>
        </p:nvSpPr>
        <p:spPr>
          <a:xfrm>
            <a:off x="8739188" y="6489700"/>
            <a:ext cx="404812" cy="323850"/>
          </a:xfrm>
        </p:spPr>
        <p:txBody>
          <a:bodyPr/>
          <a:lstStyle/>
          <a:p>
            <a:pPr>
              <a:defRPr/>
            </a:pPr>
            <a:fld id="{D3849320-BEB5-49EA-BA63-E9B2300A7F39}" type="slidenum">
              <a:rPr lang="en-US" smtClean="0"/>
              <a:t>90</a:t>
            </a:fld>
            <a:endParaRPr lang="en-US"/>
          </a:p>
        </p:txBody>
      </p:sp>
      <p:sp>
        <p:nvSpPr>
          <p:cNvPr id="5" name="TextBox 4"/>
          <p:cNvSpPr txBox="1"/>
          <p:nvPr/>
        </p:nvSpPr>
        <p:spPr>
          <a:xfrm>
            <a:off x="6580756" y="6474996"/>
            <a:ext cx="2239716" cy="338554"/>
          </a:xfrm>
          <a:prstGeom prst="rect">
            <a:avLst/>
          </a:prstGeom>
          <a:noFill/>
        </p:spPr>
        <p:txBody>
          <a:bodyPr wrap="none" rtlCol="0">
            <a:spAutoFit/>
          </a:bodyPr>
          <a:lstStyle/>
          <a:p>
            <a:r>
              <a:rPr lang="sv-SE" sz="1600" dirty="0" smtClean="0">
                <a:solidFill>
                  <a:srgbClr val="002060"/>
                </a:solidFill>
              </a:rPr>
              <a:t>*Bass Clements </a:t>
            </a:r>
            <a:r>
              <a:rPr lang="sv-SE" sz="1600" dirty="0" err="1" smtClean="0">
                <a:solidFill>
                  <a:srgbClr val="002060"/>
                </a:solidFill>
              </a:rPr>
              <a:t>Kazman</a:t>
            </a:r>
            <a:endParaRPr lang="sv-SE" sz="1600" dirty="0" smtClean="0">
              <a:solidFill>
                <a:srgbClr val="002060"/>
              </a:solidFill>
            </a:endParaRPr>
          </a:p>
        </p:txBody>
      </p:sp>
    </p:spTree>
    <p:extLst>
      <p:ext uri="{BB962C8B-B14F-4D97-AF65-F5344CB8AC3E}">
        <p14:creationId xmlns:p14="http://schemas.microsoft.com/office/powerpoint/2010/main" val="254497069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Slide Number Placeholder 3"/>
          <p:cNvSpPr>
            <a:spLocks noGrp="1"/>
          </p:cNvSpPr>
          <p:nvPr>
            <p:ph type="sldNum" sz="quarter" idx="12"/>
          </p:nvPr>
        </p:nvSpPr>
        <p:spPr/>
        <p:txBody>
          <a:bodyPr/>
          <a:lstStyle/>
          <a:p>
            <a:pPr>
              <a:defRPr/>
            </a:pPr>
            <a:fld id="{D3849320-BEB5-49EA-BA63-E9B2300A7F39}" type="slidenum">
              <a:rPr lang="en-US" smtClean="0"/>
              <a:t>91</a:t>
            </a:fld>
            <a:endParaRPr lang="en-US"/>
          </a:p>
        </p:txBody>
      </p:sp>
      <p:pic>
        <p:nvPicPr>
          <p:cNvPr id="7" name="Content Placeholder 6"/>
          <p:cNvPicPr>
            <a:picLocks noGrp="1" noChangeAspect="1"/>
          </p:cNvPicPr>
          <p:nvPr>
            <p:ph idx="1"/>
          </p:nvPr>
        </p:nvPicPr>
        <p:blipFill rotWithShape="1">
          <a:blip r:embed="rId2"/>
          <a:srcRect t="12652"/>
          <a:stretch/>
        </p:blipFill>
        <p:spPr>
          <a:xfrm>
            <a:off x="513292" y="980728"/>
            <a:ext cx="8235172" cy="5400600"/>
          </a:xfrm>
          <a:prstGeom prst="rect">
            <a:avLst/>
          </a:prstGeom>
        </p:spPr>
      </p:pic>
    </p:spTree>
    <p:extLst>
      <p:ext uri="{BB962C8B-B14F-4D97-AF65-F5344CB8AC3E}">
        <p14:creationId xmlns:p14="http://schemas.microsoft.com/office/powerpoint/2010/main" val="333489580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Styles</a:t>
            </a:r>
            <a:endParaRPr lang="en-GB" dirty="0"/>
          </a:p>
        </p:txBody>
      </p:sp>
      <p:sp>
        <p:nvSpPr>
          <p:cNvPr id="3" name="Content Placeholder 2"/>
          <p:cNvSpPr>
            <a:spLocks noGrp="1"/>
          </p:cNvSpPr>
          <p:nvPr>
            <p:ph idx="1"/>
          </p:nvPr>
        </p:nvSpPr>
        <p:spPr>
          <a:xfrm>
            <a:off x="395536" y="1412776"/>
            <a:ext cx="8424936" cy="2880320"/>
          </a:xfrm>
        </p:spPr>
        <p:txBody>
          <a:bodyPr/>
          <a:lstStyle/>
          <a:p>
            <a:r>
              <a:rPr lang="en-US" sz="2400" dirty="0" smtClean="0"/>
              <a:t>Architectural Styles help in</a:t>
            </a:r>
          </a:p>
          <a:p>
            <a:pPr lvl="1"/>
            <a:r>
              <a:rPr lang="en-US" sz="2400" dirty="0" smtClean="0"/>
              <a:t>Achieving conceptual integrity</a:t>
            </a:r>
          </a:p>
          <a:p>
            <a:pPr lvl="2"/>
            <a:r>
              <a:rPr lang="en-US" sz="2400" dirty="0" smtClean="0"/>
              <a:t>They define ‘ways’/vocabulary of construction:</a:t>
            </a:r>
          </a:p>
          <a:p>
            <a:pPr lvl="3"/>
            <a:r>
              <a:rPr lang="en-US" sz="2400" dirty="0" smtClean="0"/>
              <a:t>Which types of components exist?</a:t>
            </a:r>
          </a:p>
          <a:p>
            <a:pPr lvl="3"/>
            <a:r>
              <a:rPr lang="en-US" sz="2400" dirty="0" smtClean="0"/>
              <a:t>How do data and control flow through the system</a:t>
            </a:r>
          </a:p>
          <a:p>
            <a:pPr lvl="4"/>
            <a:r>
              <a:rPr lang="en-US" sz="2400" dirty="0" smtClean="0"/>
              <a:t>Defaults for initiative and fault-handling.</a:t>
            </a:r>
            <a:endParaRPr lang="en-GB" sz="2400" dirty="0"/>
          </a:p>
        </p:txBody>
      </p:sp>
      <p:sp>
        <p:nvSpPr>
          <p:cNvPr id="4" name="Slide Number Placeholder 3"/>
          <p:cNvSpPr>
            <a:spLocks noGrp="1"/>
          </p:cNvSpPr>
          <p:nvPr>
            <p:ph type="sldNum" sz="quarter" idx="4294967295"/>
          </p:nvPr>
        </p:nvSpPr>
        <p:spPr>
          <a:xfrm>
            <a:off x="8739188" y="6489700"/>
            <a:ext cx="404812" cy="323850"/>
          </a:xfrm>
        </p:spPr>
        <p:txBody>
          <a:bodyPr/>
          <a:lstStyle/>
          <a:p>
            <a:pPr>
              <a:defRPr/>
            </a:pPr>
            <a:fld id="{D3849320-BEB5-49EA-BA63-E9B2300A7F39}" type="slidenum">
              <a:rPr lang="en-US" smtClean="0"/>
              <a:t>92</a:t>
            </a:fld>
            <a:endParaRPr lang="en-US"/>
          </a:p>
        </p:txBody>
      </p:sp>
      <p:sp>
        <p:nvSpPr>
          <p:cNvPr id="5" name="Content Placeholder 2"/>
          <p:cNvSpPr txBox="1">
            <a:spLocks/>
          </p:cNvSpPr>
          <p:nvPr/>
        </p:nvSpPr>
        <p:spPr bwMode="auto">
          <a:xfrm>
            <a:off x="467544" y="4941168"/>
            <a:ext cx="8424936" cy="115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 typeface="Arial" panose="020B0604020202020204" pitchFamily="34" charset="0"/>
              <a:buChar char="•"/>
              <a:defRPr sz="2400">
                <a:solidFill>
                  <a:schemeClr val="tx1"/>
                </a:solidFill>
                <a:latin typeface="Calibri" pitchFamily="34" charset="0"/>
                <a:ea typeface="MS PGothic" pitchFamily="34" charset="-128"/>
                <a:cs typeface="Calibri" pitchFamily="34" charset="0"/>
              </a:defRPr>
            </a:lvl1pPr>
            <a:lvl2pPr marL="742950" indent="-285750" algn="l" rtl="0" eaLnBrk="0" fontAlgn="base" hangingPunct="0">
              <a:spcBef>
                <a:spcPct val="20000"/>
              </a:spcBef>
              <a:spcAft>
                <a:spcPct val="0"/>
              </a:spcAft>
              <a:buSzPct val="100000"/>
              <a:buFont typeface="Arial" panose="020B0604020202020204" pitchFamily="34" charset="0"/>
              <a:buChar char="•"/>
              <a:defRPr sz="2400">
                <a:solidFill>
                  <a:schemeClr val="tx1"/>
                </a:solidFill>
                <a:latin typeface="Calibri" pitchFamily="34" charset="0"/>
                <a:ea typeface="MS PGothic" pitchFamily="34" charset="-128"/>
                <a:cs typeface="Calibri" pitchFamily="34" charset="0"/>
              </a:defRPr>
            </a:lvl2pPr>
            <a:lvl3pPr marL="1143000" indent="-228600" algn="l" rtl="0" eaLnBrk="0" fontAlgn="base" hangingPunct="0">
              <a:spcBef>
                <a:spcPct val="20000"/>
              </a:spcBef>
              <a:spcAft>
                <a:spcPct val="0"/>
              </a:spcAft>
              <a:buSzPct val="100000"/>
              <a:buFont typeface="Arial" panose="020B0604020202020204" pitchFamily="34" charset="0"/>
              <a:buChar char="•"/>
              <a:defRPr sz="2400">
                <a:solidFill>
                  <a:schemeClr val="tx1"/>
                </a:solidFill>
                <a:latin typeface="Calibri" pitchFamily="34" charset="0"/>
                <a:ea typeface="MS PGothic" pitchFamily="34" charset="-128"/>
                <a:cs typeface="Calibri" pitchFamily="34" charset="0"/>
              </a:defRPr>
            </a:lvl3pPr>
            <a:lvl4pPr marL="1600200" indent="-228600" algn="l" rtl="0" eaLnBrk="0" fontAlgn="base" hangingPunct="0">
              <a:spcBef>
                <a:spcPct val="20000"/>
              </a:spcBef>
              <a:spcAft>
                <a:spcPct val="0"/>
              </a:spcAft>
              <a:buSzPct val="100000"/>
              <a:buFont typeface="Arial" panose="020B0604020202020204" pitchFamily="34" charset="0"/>
              <a:buChar char="•"/>
              <a:defRPr sz="2400">
                <a:solidFill>
                  <a:schemeClr val="tx1"/>
                </a:solidFill>
                <a:latin typeface="Calibri" pitchFamily="34" charset="0"/>
                <a:ea typeface="MS PGothic" pitchFamily="34" charset="-128"/>
                <a:cs typeface="Calibri" pitchFamily="34" charset="0"/>
              </a:defRPr>
            </a:lvl4pPr>
            <a:lvl5pPr marL="2057400" indent="-228600" algn="l" rtl="0" eaLnBrk="0" fontAlgn="base" hangingPunct="0">
              <a:spcBef>
                <a:spcPct val="20000"/>
              </a:spcBef>
              <a:spcAft>
                <a:spcPct val="0"/>
              </a:spcAft>
              <a:buSzPct val="100000"/>
              <a:buFont typeface="Arial" panose="020B0604020202020204" pitchFamily="34" charset="0"/>
              <a:buChar char="•"/>
              <a:defRPr sz="2400">
                <a:solidFill>
                  <a:schemeClr val="tx1"/>
                </a:solidFill>
                <a:latin typeface="Calibri" pitchFamily="34" charset="0"/>
                <a:ea typeface="MS PGothic" pitchFamily="34" charset="-128"/>
                <a:cs typeface="Calibri" pitchFamily="34" charset="0"/>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a:lstStyle>
          <a:p>
            <a:pPr marL="0" indent="0" algn="ctr">
              <a:buNone/>
            </a:pPr>
            <a:r>
              <a:rPr lang="en-US" i="1" kern="0" dirty="0" smtClean="0"/>
              <a:t>A key task of the architect is to propose a ‘metaphor’ for the architecture – Alexander Ran (Nokia)</a:t>
            </a:r>
          </a:p>
        </p:txBody>
      </p:sp>
    </p:spTree>
    <p:extLst>
      <p:ext uri="{BB962C8B-B14F-4D97-AF65-F5344CB8AC3E}">
        <p14:creationId xmlns:p14="http://schemas.microsoft.com/office/powerpoint/2010/main" val="3484417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What</a:t>
            </a:r>
            <a:r>
              <a:rPr lang="sv-SE" dirty="0" smtClean="0"/>
              <a:t> is a Style?</a:t>
            </a:r>
            <a:endParaRPr lang="sv-SE" dirty="0"/>
          </a:p>
        </p:txBody>
      </p:sp>
      <p:sp>
        <p:nvSpPr>
          <p:cNvPr id="3" name="Content Placeholder 2"/>
          <p:cNvSpPr>
            <a:spLocks noGrp="1"/>
          </p:cNvSpPr>
          <p:nvPr>
            <p:ph idx="1"/>
          </p:nvPr>
        </p:nvSpPr>
        <p:spPr/>
        <p:txBody>
          <a:bodyPr/>
          <a:lstStyle/>
          <a:p>
            <a:endParaRPr lang="en-GB" b="1"/>
          </a:p>
        </p:txBody>
      </p:sp>
      <p:sp>
        <p:nvSpPr>
          <p:cNvPr id="4" name="Slide Number Placeholder 3"/>
          <p:cNvSpPr>
            <a:spLocks noGrp="1"/>
          </p:cNvSpPr>
          <p:nvPr>
            <p:ph type="sldNum" sz="quarter" idx="4294967295"/>
          </p:nvPr>
        </p:nvSpPr>
        <p:spPr>
          <a:xfrm>
            <a:off x="8739188" y="6489700"/>
            <a:ext cx="404812" cy="323850"/>
          </a:xfrm>
        </p:spPr>
        <p:txBody>
          <a:bodyPr/>
          <a:lstStyle/>
          <a:p>
            <a:pPr>
              <a:defRPr/>
            </a:pPr>
            <a:fld id="{D3849320-BEB5-49EA-BA63-E9B2300A7F39}" type="slidenum">
              <a:rPr lang="en-US" b="1" smtClean="0">
                <a:cs typeface="Calibri" panose="020F0502020204030204" pitchFamily="34" charset="0"/>
              </a:rPr>
              <a:t>93</a:t>
            </a:fld>
            <a:endParaRPr lang="en-US" b="1">
              <a:cs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791" y="1485995"/>
            <a:ext cx="2451336" cy="1440160"/>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8264" y="1700808"/>
            <a:ext cx="1848146" cy="3284984"/>
          </a:xfrm>
          <a:prstGeom prst="rect">
            <a:avLst/>
          </a:prstGeom>
          <a:effectLst>
            <a:outerShdw blurRad="63500" sx="102000" sy="102000" algn="ctr" rotWithShape="0">
              <a:prstClr val="black">
                <a:alpha val="40000"/>
              </a:prst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3228" y="1930837"/>
            <a:ext cx="2268252" cy="1511223"/>
          </a:xfrm>
          <a:prstGeom prst="rect">
            <a:avLst/>
          </a:prstGeom>
          <a:effectLst>
            <a:outerShdw blurRad="63500" sx="102000" sy="102000" algn="ctr" rotWithShape="0">
              <a:prstClr val="black">
                <a:alpha val="40000"/>
              </a:prstClr>
            </a:outerShdw>
          </a:effec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7984" y="3941676"/>
            <a:ext cx="1570099" cy="2088232"/>
          </a:xfrm>
          <a:prstGeom prst="rect">
            <a:avLst/>
          </a:prstGeom>
          <a:effectLst>
            <a:outerShdw blurRad="63500" sx="102000" sy="102000" algn="ctr" rotWithShape="0">
              <a:prstClr val="black">
                <a:alpha val="40000"/>
              </a:prstClr>
            </a:outerShdw>
          </a:effectLst>
        </p:spPr>
      </p:pic>
      <p:sp>
        <p:nvSpPr>
          <p:cNvPr id="12" name="TextBox 11"/>
          <p:cNvSpPr txBox="1"/>
          <p:nvPr/>
        </p:nvSpPr>
        <p:spPr>
          <a:xfrm>
            <a:off x="1033570" y="2899949"/>
            <a:ext cx="1479892" cy="338554"/>
          </a:xfrm>
          <a:prstGeom prst="rect">
            <a:avLst/>
          </a:prstGeom>
          <a:noFill/>
        </p:spPr>
        <p:txBody>
          <a:bodyPr wrap="none" rtlCol="0">
            <a:spAutoFit/>
          </a:bodyPr>
          <a:lstStyle/>
          <a:p>
            <a:r>
              <a:rPr lang="sv-SE" sz="1600" b="1" dirty="0" err="1" smtClean="0">
                <a:solidFill>
                  <a:srgbClr val="990000"/>
                </a:solidFill>
                <a:latin typeface="Calibri" panose="020F0502020204030204" pitchFamily="34" charset="0"/>
                <a:cs typeface="Calibri" panose="020F0502020204030204" pitchFamily="34" charset="0"/>
              </a:rPr>
              <a:t>Ancient</a:t>
            </a:r>
            <a:r>
              <a:rPr lang="sv-SE" sz="1600" b="1" dirty="0" smtClean="0">
                <a:solidFill>
                  <a:srgbClr val="990000"/>
                </a:solidFill>
                <a:latin typeface="Calibri" panose="020F0502020204030204" pitchFamily="34" charset="0"/>
                <a:cs typeface="Calibri" panose="020F0502020204030204" pitchFamily="34" charset="0"/>
              </a:rPr>
              <a:t> Roman</a:t>
            </a:r>
            <a:endParaRPr lang="sv-SE" sz="1600" b="1" dirty="0">
              <a:solidFill>
                <a:srgbClr val="990000"/>
              </a:solidFill>
              <a:latin typeface="Calibri" panose="020F0502020204030204" pitchFamily="34" charset="0"/>
              <a:cs typeface="Calibri" panose="020F0502020204030204" pitchFamily="34" charset="0"/>
            </a:endParaRPr>
          </a:p>
        </p:txBody>
      </p:sp>
      <p:sp>
        <p:nvSpPr>
          <p:cNvPr id="14" name="TextBox 13"/>
          <p:cNvSpPr txBox="1"/>
          <p:nvPr/>
        </p:nvSpPr>
        <p:spPr>
          <a:xfrm>
            <a:off x="1482811" y="5900674"/>
            <a:ext cx="774571" cy="338554"/>
          </a:xfrm>
          <a:prstGeom prst="rect">
            <a:avLst/>
          </a:prstGeom>
          <a:noFill/>
        </p:spPr>
        <p:txBody>
          <a:bodyPr wrap="none" rtlCol="0">
            <a:spAutoFit/>
          </a:bodyPr>
          <a:lstStyle/>
          <a:p>
            <a:r>
              <a:rPr lang="sv-SE" sz="1600" b="1" dirty="0" err="1" smtClean="0">
                <a:solidFill>
                  <a:srgbClr val="990000"/>
                </a:solidFill>
                <a:latin typeface="Calibri" panose="020F0502020204030204" pitchFamily="34" charset="0"/>
                <a:cs typeface="Calibri" panose="020F0502020204030204" pitchFamily="34" charset="0"/>
              </a:rPr>
              <a:t>Islamic</a:t>
            </a:r>
            <a:endParaRPr lang="sv-SE" sz="1600" b="1" dirty="0">
              <a:solidFill>
                <a:srgbClr val="990000"/>
              </a:solidFill>
              <a:latin typeface="Calibri" panose="020F0502020204030204" pitchFamily="34" charset="0"/>
              <a:cs typeface="Calibri" panose="020F0502020204030204" pitchFamily="34" charset="0"/>
            </a:endParaRPr>
          </a:p>
        </p:txBody>
      </p:sp>
      <p:sp>
        <p:nvSpPr>
          <p:cNvPr id="15" name="TextBox 14"/>
          <p:cNvSpPr txBox="1"/>
          <p:nvPr/>
        </p:nvSpPr>
        <p:spPr>
          <a:xfrm>
            <a:off x="4235297" y="3430804"/>
            <a:ext cx="744114" cy="338554"/>
          </a:xfrm>
          <a:prstGeom prst="rect">
            <a:avLst/>
          </a:prstGeom>
          <a:noFill/>
        </p:spPr>
        <p:txBody>
          <a:bodyPr wrap="none" rtlCol="0">
            <a:spAutoFit/>
          </a:bodyPr>
          <a:lstStyle/>
          <a:p>
            <a:r>
              <a:rPr lang="sv-SE" sz="1600" b="1" dirty="0" err="1" smtClean="0">
                <a:solidFill>
                  <a:srgbClr val="990000"/>
                </a:solidFill>
                <a:latin typeface="Calibri" panose="020F0502020204030204" pitchFamily="34" charset="0"/>
                <a:cs typeface="Calibri" panose="020F0502020204030204" pitchFamily="34" charset="0"/>
              </a:rPr>
              <a:t>Gothic</a:t>
            </a:r>
            <a:endParaRPr lang="sv-SE" sz="1600" b="1" dirty="0">
              <a:solidFill>
                <a:srgbClr val="990000"/>
              </a:solidFill>
              <a:latin typeface="Calibri" panose="020F0502020204030204" pitchFamily="34" charset="0"/>
              <a:cs typeface="Calibri" panose="020F0502020204030204" pitchFamily="34" charset="0"/>
            </a:endParaRPr>
          </a:p>
        </p:txBody>
      </p:sp>
      <p:sp>
        <p:nvSpPr>
          <p:cNvPr id="16" name="TextBox 15"/>
          <p:cNvSpPr txBox="1"/>
          <p:nvPr/>
        </p:nvSpPr>
        <p:spPr>
          <a:xfrm>
            <a:off x="7288683" y="4985792"/>
            <a:ext cx="1225785" cy="338554"/>
          </a:xfrm>
          <a:prstGeom prst="rect">
            <a:avLst/>
          </a:prstGeom>
          <a:noFill/>
        </p:spPr>
        <p:txBody>
          <a:bodyPr wrap="none" rtlCol="0">
            <a:spAutoFit/>
          </a:bodyPr>
          <a:lstStyle/>
          <a:p>
            <a:r>
              <a:rPr lang="sv-SE" sz="1600" b="1" dirty="0" smtClean="0">
                <a:solidFill>
                  <a:srgbClr val="990000"/>
                </a:solidFill>
                <a:latin typeface="Calibri" panose="020F0502020204030204" pitchFamily="34" charset="0"/>
                <a:cs typeface="Calibri" panose="020F0502020204030204" pitchFamily="34" charset="0"/>
              </a:rPr>
              <a:t>Postmodern</a:t>
            </a:r>
            <a:endParaRPr lang="sv-SE" sz="1600" b="1" dirty="0">
              <a:solidFill>
                <a:srgbClr val="990000"/>
              </a:solidFill>
              <a:latin typeface="Calibri" panose="020F0502020204030204" pitchFamily="34" charset="0"/>
              <a:cs typeface="Calibri" panose="020F0502020204030204" pitchFamily="34" charset="0"/>
            </a:endParaRPr>
          </a:p>
        </p:txBody>
      </p:sp>
      <p:sp>
        <p:nvSpPr>
          <p:cNvPr id="17" name="TextBox 16"/>
          <p:cNvSpPr txBox="1"/>
          <p:nvPr/>
        </p:nvSpPr>
        <p:spPr>
          <a:xfrm>
            <a:off x="4463338" y="5979386"/>
            <a:ext cx="1548822" cy="338554"/>
          </a:xfrm>
          <a:prstGeom prst="rect">
            <a:avLst/>
          </a:prstGeom>
          <a:noFill/>
        </p:spPr>
        <p:txBody>
          <a:bodyPr wrap="none" rtlCol="0">
            <a:spAutoFit/>
          </a:bodyPr>
          <a:lstStyle/>
          <a:p>
            <a:r>
              <a:rPr lang="sv-SE" sz="1600" b="1" dirty="0" err="1" smtClean="0">
                <a:solidFill>
                  <a:srgbClr val="990000"/>
                </a:solidFill>
                <a:latin typeface="Calibri" panose="020F0502020204030204" pitchFamily="34" charset="0"/>
                <a:cs typeface="Calibri" panose="020F0502020204030204" pitchFamily="34" charset="0"/>
              </a:rPr>
              <a:t>Ancient</a:t>
            </a:r>
            <a:r>
              <a:rPr lang="sv-SE" sz="1600" b="1" dirty="0" smtClean="0">
                <a:solidFill>
                  <a:srgbClr val="990000"/>
                </a:solidFill>
                <a:latin typeface="Calibri" panose="020F0502020204030204" pitchFamily="34" charset="0"/>
                <a:cs typeface="Calibri" panose="020F0502020204030204" pitchFamily="34" charset="0"/>
              </a:rPr>
              <a:t> </a:t>
            </a:r>
            <a:r>
              <a:rPr lang="sv-SE" sz="1600" b="1" dirty="0" err="1" smtClean="0">
                <a:solidFill>
                  <a:srgbClr val="990000"/>
                </a:solidFill>
                <a:latin typeface="Calibri" panose="020F0502020204030204" pitchFamily="34" charset="0"/>
                <a:cs typeface="Calibri" panose="020F0502020204030204" pitchFamily="34" charset="0"/>
              </a:rPr>
              <a:t>Chinese</a:t>
            </a:r>
            <a:endParaRPr lang="sv-SE" sz="1600" b="1" dirty="0">
              <a:solidFill>
                <a:srgbClr val="990000"/>
              </a:solidFill>
              <a:latin typeface="Calibri" panose="020F0502020204030204" pitchFamily="34" charset="0"/>
              <a:cs typeface="Calibri" panose="020F0502020204030204" pitchFamily="34" charset="0"/>
            </a:endParaRPr>
          </a:p>
        </p:txBody>
      </p:sp>
      <p:pic>
        <p:nvPicPr>
          <p:cNvPr id="22530" name="Picture 2" descr="Image result for mosqu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040" y="4444666"/>
            <a:ext cx="2507689" cy="150461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38501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a Style?</a:t>
            </a:r>
          </a:p>
        </p:txBody>
      </p:sp>
      <p:sp>
        <p:nvSpPr>
          <p:cNvPr id="4" name="Slide Number Placeholder 3"/>
          <p:cNvSpPr>
            <a:spLocks noGrp="1"/>
          </p:cNvSpPr>
          <p:nvPr>
            <p:ph type="sldNum" sz="quarter" idx="12"/>
          </p:nvPr>
        </p:nvSpPr>
        <p:spPr/>
        <p:txBody>
          <a:bodyPr/>
          <a:lstStyle/>
          <a:p>
            <a:pPr>
              <a:defRPr/>
            </a:pPr>
            <a:fld id="{D3849320-BEB5-49EA-BA63-E9B2300A7F39}" type="slidenum">
              <a:rPr lang="en-US" smtClean="0"/>
              <a:t>94</a:t>
            </a:fld>
            <a:endParaRPr lang="en-US"/>
          </a:p>
        </p:txBody>
      </p:sp>
      <p:pic>
        <p:nvPicPr>
          <p:cNvPr id="5" name="Picture 2" descr="http://3.bp.blogspot.com/-MaW62i4Mkdg/TyCJgzQuVYI/AAAAAAAAF0Q/17hstzfqqzU/s640/ChanelSpringCouture2012-1.jpg"/>
          <p:cNvPicPr>
            <a:picLocks noChangeAspect="1" noChangeArrowheads="1"/>
          </p:cNvPicPr>
          <p:nvPr/>
        </p:nvPicPr>
        <p:blipFill>
          <a:blip r:embed="rId2"/>
          <a:srcRect/>
          <a:stretch>
            <a:fillRect/>
          </a:stretch>
        </p:blipFill>
        <p:spPr bwMode="auto">
          <a:xfrm>
            <a:off x="827088" y="1700213"/>
            <a:ext cx="6096000" cy="361950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5" descr="https://encrypted-tbn2.gstatic.com/images?q=tbn:ANd9GcS8ZK2mDPHUjYEcwIB3V5e5uAnYMCXZ1rtGaUDvJFipliE_ohh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256" y="4924486"/>
            <a:ext cx="1368152" cy="102479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7" name="TextBox 3"/>
          <p:cNvSpPr txBox="1">
            <a:spLocks noChangeArrowheads="1"/>
          </p:cNvSpPr>
          <p:nvPr/>
        </p:nvSpPr>
        <p:spPr bwMode="auto">
          <a:xfrm>
            <a:off x="684213" y="5949950"/>
            <a:ext cx="3321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Lucida Sans Unicode" pitchFamily="34" charset="0"/>
              </a:defRPr>
            </a:lvl1pPr>
            <a:lvl2pPr marL="742950" indent="-285750" eaLnBrk="0" hangingPunct="0">
              <a:spcBef>
                <a:spcPct val="20000"/>
              </a:spcBef>
              <a:buChar char="–"/>
              <a:defRPr sz="2400">
                <a:solidFill>
                  <a:schemeClr val="tx1"/>
                </a:solidFill>
                <a:latin typeface="Lucida Sans Unicode" pitchFamily="34" charset="0"/>
              </a:defRPr>
            </a:lvl2pPr>
            <a:lvl3pPr marL="1143000" indent="-228600" eaLnBrk="0" hangingPunct="0">
              <a:spcBef>
                <a:spcPct val="20000"/>
              </a:spcBef>
              <a:buChar char="•"/>
              <a:defRPr sz="2000">
                <a:solidFill>
                  <a:schemeClr val="tx1"/>
                </a:solidFill>
                <a:latin typeface="Lucida Sans Unicode" pitchFamily="34" charset="0"/>
              </a:defRPr>
            </a:lvl3pPr>
            <a:lvl4pPr marL="1600200" indent="-228600" eaLnBrk="0" hangingPunct="0">
              <a:spcBef>
                <a:spcPct val="20000"/>
              </a:spcBef>
              <a:buChar char="–"/>
              <a:defRPr>
                <a:solidFill>
                  <a:schemeClr val="tx1"/>
                </a:solidFill>
                <a:latin typeface="Lucida Sans Unicode" pitchFamily="34" charset="0"/>
              </a:defRPr>
            </a:lvl4pPr>
            <a:lvl5pPr marL="2057400" indent="-228600" eaLnBrk="0" hangingPunct="0">
              <a:spcBef>
                <a:spcPct val="20000"/>
              </a:spcBef>
              <a:buChar char="»"/>
              <a:defRPr>
                <a:solidFill>
                  <a:schemeClr val="tx1"/>
                </a:solidFill>
                <a:latin typeface="Lucida Sans Unicode" pitchFamily="34" charset="0"/>
              </a:defRPr>
            </a:lvl5pPr>
            <a:lvl6pPr marL="2514600" indent="-228600" eaLnBrk="0" fontAlgn="base" hangingPunct="0">
              <a:spcBef>
                <a:spcPct val="20000"/>
              </a:spcBef>
              <a:spcAft>
                <a:spcPct val="0"/>
              </a:spcAft>
              <a:buChar char="»"/>
              <a:defRPr>
                <a:solidFill>
                  <a:schemeClr val="tx1"/>
                </a:solidFill>
                <a:latin typeface="Lucida Sans Unicode" pitchFamily="34" charset="0"/>
              </a:defRPr>
            </a:lvl6pPr>
            <a:lvl7pPr marL="2971800" indent="-228600" eaLnBrk="0" fontAlgn="base" hangingPunct="0">
              <a:spcBef>
                <a:spcPct val="20000"/>
              </a:spcBef>
              <a:spcAft>
                <a:spcPct val="0"/>
              </a:spcAft>
              <a:buChar char="»"/>
              <a:defRPr>
                <a:solidFill>
                  <a:schemeClr val="tx1"/>
                </a:solidFill>
                <a:latin typeface="Lucida Sans Unicode" pitchFamily="34" charset="0"/>
              </a:defRPr>
            </a:lvl7pPr>
            <a:lvl8pPr marL="3429000" indent="-228600" eaLnBrk="0" fontAlgn="base" hangingPunct="0">
              <a:spcBef>
                <a:spcPct val="20000"/>
              </a:spcBef>
              <a:spcAft>
                <a:spcPct val="0"/>
              </a:spcAft>
              <a:buChar char="»"/>
              <a:defRPr>
                <a:solidFill>
                  <a:schemeClr val="tx1"/>
                </a:solidFill>
                <a:latin typeface="Lucida Sans Unicode" pitchFamily="34" charset="0"/>
              </a:defRPr>
            </a:lvl8pPr>
            <a:lvl9pPr marL="3886200" indent="-228600" eaLnBrk="0" fontAlgn="base" hangingPunct="0">
              <a:spcBef>
                <a:spcPct val="20000"/>
              </a:spcBef>
              <a:spcAft>
                <a:spcPct val="0"/>
              </a:spcAft>
              <a:buChar char="»"/>
              <a:defRPr>
                <a:solidFill>
                  <a:schemeClr val="tx1"/>
                </a:solidFill>
                <a:latin typeface="Lucida Sans Unicode" pitchFamily="34" charset="0"/>
              </a:defRPr>
            </a:lvl9pPr>
          </a:lstStyle>
          <a:p>
            <a:pPr eaLnBrk="1" hangingPunct="1">
              <a:spcBef>
                <a:spcPct val="0"/>
              </a:spcBef>
              <a:buFontTx/>
              <a:buNone/>
            </a:pPr>
            <a:r>
              <a:rPr lang="en-US" altLang="sv-SE" sz="2400" b="1" dirty="0">
                <a:solidFill>
                  <a:srgbClr val="990000"/>
                </a:solidFill>
              </a:rPr>
              <a:t>Coordinated, aligned</a:t>
            </a:r>
            <a:endParaRPr lang="sv-SE" altLang="sv-SE" sz="2400" b="1" dirty="0">
              <a:solidFill>
                <a:srgbClr val="990000"/>
              </a:solidFill>
            </a:endParaRPr>
          </a:p>
        </p:txBody>
      </p:sp>
    </p:spTree>
    <p:extLst>
      <p:ext uri="{BB962C8B-B14F-4D97-AF65-F5344CB8AC3E}">
        <p14:creationId xmlns:p14="http://schemas.microsoft.com/office/powerpoint/2010/main" val="127436469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What</a:t>
            </a:r>
            <a:r>
              <a:rPr lang="sv-SE" dirty="0" smtClean="0"/>
              <a:t> is an </a:t>
            </a:r>
            <a:r>
              <a:rPr lang="sv-SE" dirty="0" err="1" smtClean="0"/>
              <a:t>Architectural</a:t>
            </a:r>
            <a:r>
              <a:rPr lang="sv-SE" dirty="0" smtClean="0"/>
              <a:t> Style?</a:t>
            </a:r>
            <a:endParaRPr lang="en-US" dirty="0"/>
          </a:p>
        </p:txBody>
      </p:sp>
      <p:sp>
        <p:nvSpPr>
          <p:cNvPr id="3" name="Content Placeholder 2"/>
          <p:cNvSpPr>
            <a:spLocks noGrp="1"/>
          </p:cNvSpPr>
          <p:nvPr>
            <p:ph idx="1"/>
          </p:nvPr>
        </p:nvSpPr>
        <p:spPr/>
        <p:txBody>
          <a:bodyPr/>
          <a:lstStyle/>
          <a:p>
            <a:pPr>
              <a:lnSpc>
                <a:spcPct val="110000"/>
              </a:lnSpc>
              <a:spcBef>
                <a:spcPct val="50000"/>
              </a:spcBef>
              <a:buFontTx/>
              <a:buNone/>
            </a:pPr>
            <a:r>
              <a:rPr lang="en-US" altLang="sv-SE" sz="2400" dirty="0"/>
              <a:t>An </a:t>
            </a:r>
            <a:r>
              <a:rPr lang="en-US" altLang="sv-SE" sz="2400" b="1" dirty="0">
                <a:solidFill>
                  <a:srgbClr val="990000"/>
                </a:solidFill>
              </a:rPr>
              <a:t>architectural style </a:t>
            </a:r>
            <a:r>
              <a:rPr lang="en-US" altLang="sv-SE" sz="2400" dirty="0"/>
              <a:t>is defined by:</a:t>
            </a:r>
          </a:p>
          <a:p>
            <a:pPr>
              <a:lnSpc>
                <a:spcPct val="110000"/>
              </a:lnSpc>
              <a:spcBef>
                <a:spcPct val="30000"/>
              </a:spcBef>
              <a:buFontTx/>
              <a:buNone/>
            </a:pPr>
            <a:r>
              <a:rPr lang="en-US" altLang="sv-SE" sz="2400" dirty="0"/>
              <a:t>  a set of rules and constraints that prescribe </a:t>
            </a:r>
          </a:p>
          <a:p>
            <a:pPr lvl="1">
              <a:lnSpc>
                <a:spcPct val="110000"/>
              </a:lnSpc>
              <a:spcBef>
                <a:spcPct val="30000"/>
              </a:spcBef>
              <a:buFontTx/>
              <a:buChar char="­"/>
            </a:pPr>
            <a:r>
              <a:rPr lang="en-US" altLang="sv-SE" dirty="0"/>
              <a:t> </a:t>
            </a:r>
            <a:r>
              <a:rPr lang="en-US" altLang="sv-SE" b="1" dirty="0">
                <a:solidFill>
                  <a:srgbClr val="990000"/>
                </a:solidFill>
              </a:rPr>
              <a:t>vocabulary/metaphor</a:t>
            </a:r>
            <a:r>
              <a:rPr lang="en-US" altLang="sv-SE" b="1" dirty="0"/>
              <a:t>:</a:t>
            </a:r>
            <a:r>
              <a:rPr lang="en-US" altLang="sv-SE" dirty="0"/>
              <a:t> which types of </a:t>
            </a:r>
            <a:r>
              <a:rPr lang="en-US" altLang="sv-SE" dirty="0" smtClean="0"/>
              <a:t>components, interfaces </a:t>
            </a:r>
            <a:r>
              <a:rPr lang="en-US" altLang="sv-SE" dirty="0"/>
              <a:t>&amp; connectors must/may be </a:t>
            </a:r>
            <a:r>
              <a:rPr lang="en-US" altLang="sv-SE" dirty="0" smtClean="0"/>
              <a:t>used in </a:t>
            </a:r>
            <a:r>
              <a:rPr lang="en-US" altLang="sv-SE" dirty="0"/>
              <a:t>a system. </a:t>
            </a:r>
            <a:r>
              <a:rPr lang="en-US" altLang="sv-SE" dirty="0" smtClean="0"/>
              <a:t>Possibly </a:t>
            </a:r>
            <a:r>
              <a:rPr lang="en-US" altLang="sv-SE" dirty="0"/>
              <a:t>introducing domain-specific types</a:t>
            </a:r>
          </a:p>
          <a:p>
            <a:pPr lvl="1">
              <a:lnSpc>
                <a:spcPct val="110000"/>
              </a:lnSpc>
              <a:spcBef>
                <a:spcPct val="30000"/>
              </a:spcBef>
              <a:buFontTx/>
              <a:buChar char="­"/>
            </a:pPr>
            <a:r>
              <a:rPr lang="en-US" altLang="sv-SE" dirty="0"/>
              <a:t> </a:t>
            </a:r>
            <a:r>
              <a:rPr lang="en-US" altLang="sv-SE" b="1" dirty="0">
                <a:solidFill>
                  <a:srgbClr val="990000"/>
                </a:solidFill>
              </a:rPr>
              <a:t>structure</a:t>
            </a:r>
            <a:r>
              <a:rPr lang="en-US" altLang="sv-SE" b="1" dirty="0"/>
              <a:t>:  </a:t>
            </a:r>
            <a:r>
              <a:rPr lang="en-US" altLang="sv-SE" dirty="0"/>
              <a:t>how components and connectors may be </a:t>
            </a:r>
            <a:r>
              <a:rPr lang="en-US" altLang="sv-SE" dirty="0" smtClean="0"/>
              <a:t>combined</a:t>
            </a:r>
            <a:endParaRPr lang="en-US" altLang="sv-SE" dirty="0"/>
          </a:p>
          <a:p>
            <a:pPr lvl="1">
              <a:lnSpc>
                <a:spcPct val="110000"/>
              </a:lnSpc>
              <a:spcBef>
                <a:spcPct val="30000"/>
              </a:spcBef>
              <a:buFontTx/>
              <a:buChar char="­"/>
            </a:pPr>
            <a:r>
              <a:rPr lang="en-US" altLang="sv-SE" dirty="0"/>
              <a:t> </a:t>
            </a:r>
            <a:r>
              <a:rPr lang="en-US" altLang="sv-SE" b="1" dirty="0" smtClean="0">
                <a:solidFill>
                  <a:srgbClr val="990000"/>
                </a:solidFill>
              </a:rPr>
              <a:t>behavior</a:t>
            </a:r>
            <a:r>
              <a:rPr lang="en-US" altLang="sv-SE" b="1" dirty="0"/>
              <a:t>: </a:t>
            </a:r>
            <a:r>
              <a:rPr lang="en-US" altLang="sv-SE" dirty="0"/>
              <a:t>how the system behaves</a:t>
            </a:r>
          </a:p>
          <a:p>
            <a:pPr lvl="1">
              <a:lnSpc>
                <a:spcPct val="110000"/>
              </a:lnSpc>
              <a:spcBef>
                <a:spcPct val="30000"/>
              </a:spcBef>
              <a:buFontTx/>
              <a:buChar char="­"/>
            </a:pPr>
            <a:r>
              <a:rPr lang="en-US" altLang="sv-SE" dirty="0"/>
              <a:t> </a:t>
            </a:r>
            <a:r>
              <a:rPr lang="en-US" altLang="sv-SE" b="1" dirty="0">
                <a:solidFill>
                  <a:srgbClr val="990000"/>
                </a:solidFill>
              </a:rPr>
              <a:t>guidelines</a:t>
            </a:r>
            <a:r>
              <a:rPr lang="en-US" altLang="sv-SE" b="1" dirty="0"/>
              <a:t>:</a:t>
            </a:r>
            <a:r>
              <a:rPr lang="en-US" altLang="sv-SE" dirty="0"/>
              <a:t> these support the application of </a:t>
            </a:r>
            <a:r>
              <a:rPr lang="en-US" altLang="sv-SE" dirty="0" smtClean="0"/>
              <a:t>the style</a:t>
            </a:r>
            <a:r>
              <a:rPr lang="en-US" altLang="sv-SE" dirty="0"/>
              <a:t> </a:t>
            </a:r>
            <a:r>
              <a:rPr lang="en-US" altLang="sv-SE" dirty="0" smtClean="0"/>
              <a:t>(how </a:t>
            </a:r>
            <a:r>
              <a:rPr lang="en-US" altLang="sv-SE" dirty="0"/>
              <a:t>to achieve certain system properties)</a:t>
            </a:r>
          </a:p>
          <a:p>
            <a:pPr marL="0" indent="0">
              <a:buNone/>
            </a:pPr>
            <a:endParaRPr lang="en-US" dirty="0"/>
          </a:p>
        </p:txBody>
      </p:sp>
      <p:sp>
        <p:nvSpPr>
          <p:cNvPr id="4" name="Slide Number Placeholder 3"/>
          <p:cNvSpPr>
            <a:spLocks noGrp="1"/>
          </p:cNvSpPr>
          <p:nvPr>
            <p:ph type="sldNum" sz="quarter" idx="4294967295"/>
          </p:nvPr>
        </p:nvSpPr>
        <p:spPr>
          <a:xfrm>
            <a:off x="8739188" y="6489700"/>
            <a:ext cx="404812" cy="323850"/>
          </a:xfrm>
        </p:spPr>
        <p:txBody>
          <a:bodyPr/>
          <a:lstStyle/>
          <a:p>
            <a:pPr>
              <a:defRPr/>
            </a:pPr>
            <a:fld id="{D3849320-BEB5-49EA-BA63-E9B2300A7F39}" type="slidenum">
              <a:rPr lang="en-US" smtClean="0"/>
              <a:t>95</a:t>
            </a:fld>
            <a:endParaRPr lang="en-US"/>
          </a:p>
        </p:txBody>
      </p:sp>
    </p:spTree>
    <p:extLst>
      <p:ext uri="{BB962C8B-B14F-4D97-AF65-F5344CB8AC3E}">
        <p14:creationId xmlns:p14="http://schemas.microsoft.com/office/powerpoint/2010/main" val="386497318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What</a:t>
            </a:r>
            <a:r>
              <a:rPr lang="sv-SE" dirty="0" smtClean="0"/>
              <a:t> is an </a:t>
            </a:r>
            <a:r>
              <a:rPr lang="sv-SE" dirty="0" err="1" smtClean="0"/>
              <a:t>Architectural</a:t>
            </a:r>
            <a:r>
              <a:rPr lang="sv-SE" dirty="0" smtClean="0"/>
              <a:t> Style?</a:t>
            </a:r>
            <a:endParaRPr lang="en-US" dirty="0"/>
          </a:p>
        </p:txBody>
      </p:sp>
      <p:sp>
        <p:nvSpPr>
          <p:cNvPr id="3" name="Content Placeholder 2"/>
          <p:cNvSpPr>
            <a:spLocks noGrp="1"/>
          </p:cNvSpPr>
          <p:nvPr>
            <p:ph idx="1"/>
          </p:nvPr>
        </p:nvSpPr>
        <p:spPr/>
        <p:txBody>
          <a:bodyPr/>
          <a:lstStyle/>
          <a:p>
            <a:r>
              <a:rPr lang="en-US" altLang="sv-SE" sz="2400" dirty="0"/>
              <a:t>An </a:t>
            </a:r>
            <a:r>
              <a:rPr lang="en-US" altLang="sv-SE" sz="2400" b="1" dirty="0">
                <a:solidFill>
                  <a:srgbClr val="990000"/>
                </a:solidFill>
              </a:rPr>
              <a:t>architecture style </a:t>
            </a:r>
            <a:r>
              <a:rPr lang="en-US" altLang="sv-SE" sz="2400" dirty="0"/>
              <a:t>defines a family of systems in terms of a pattern of structural organization.</a:t>
            </a:r>
          </a:p>
          <a:p>
            <a:r>
              <a:rPr lang="en-US" altLang="sv-SE" sz="2400" dirty="0"/>
              <a:t>An architectural style defines</a:t>
            </a:r>
          </a:p>
          <a:p>
            <a:pPr lvl="1"/>
            <a:r>
              <a:rPr lang="en-US" altLang="sv-SE" sz="2000" dirty="0"/>
              <a:t>a </a:t>
            </a:r>
            <a:r>
              <a:rPr lang="en-US" altLang="sv-SE" sz="2000" b="1" dirty="0">
                <a:solidFill>
                  <a:srgbClr val="990000"/>
                </a:solidFill>
              </a:rPr>
              <a:t>vocabulary</a:t>
            </a:r>
            <a:r>
              <a:rPr lang="en-US" altLang="sv-SE" sz="2000" dirty="0"/>
              <a:t> of components and connector types</a:t>
            </a:r>
          </a:p>
          <a:p>
            <a:pPr lvl="1"/>
            <a:r>
              <a:rPr lang="en-US" altLang="sv-SE" sz="2000" dirty="0"/>
              <a:t>a </a:t>
            </a:r>
            <a:r>
              <a:rPr lang="en-US" altLang="sv-SE" sz="2000" b="1" dirty="0">
                <a:solidFill>
                  <a:srgbClr val="990000"/>
                </a:solidFill>
              </a:rPr>
              <a:t>set of constraints </a:t>
            </a:r>
            <a:r>
              <a:rPr lang="en-US" altLang="sv-SE" sz="2000" dirty="0"/>
              <a:t>on how they can be combined</a:t>
            </a:r>
          </a:p>
          <a:p>
            <a:pPr lvl="1"/>
            <a:r>
              <a:rPr lang="en-US" altLang="sv-SE" sz="2000" dirty="0"/>
              <a:t>one or more </a:t>
            </a:r>
            <a:r>
              <a:rPr lang="en-US" altLang="sv-SE" sz="2000" b="1" dirty="0">
                <a:solidFill>
                  <a:srgbClr val="990000"/>
                </a:solidFill>
              </a:rPr>
              <a:t>semantic models </a:t>
            </a:r>
            <a:r>
              <a:rPr lang="en-US" altLang="sv-SE" sz="2000" dirty="0"/>
              <a:t>that specify how a system’s overall properties can be determined from the properties of its parts</a:t>
            </a:r>
          </a:p>
        </p:txBody>
      </p:sp>
      <p:sp>
        <p:nvSpPr>
          <p:cNvPr id="4" name="Slide Number Placeholder 3"/>
          <p:cNvSpPr>
            <a:spLocks noGrp="1"/>
          </p:cNvSpPr>
          <p:nvPr>
            <p:ph type="sldNum" sz="quarter" idx="4294967295"/>
          </p:nvPr>
        </p:nvSpPr>
        <p:spPr>
          <a:xfrm>
            <a:off x="8739188" y="6489700"/>
            <a:ext cx="404812" cy="323850"/>
          </a:xfrm>
        </p:spPr>
        <p:txBody>
          <a:bodyPr/>
          <a:lstStyle/>
          <a:p>
            <a:pPr>
              <a:defRPr/>
            </a:pPr>
            <a:fld id="{D3849320-BEB5-49EA-BA63-E9B2300A7F39}" type="slidenum">
              <a:rPr lang="en-US" smtClean="0"/>
              <a:t>96</a:t>
            </a:fld>
            <a:endParaRPr lang="en-US"/>
          </a:p>
        </p:txBody>
      </p:sp>
    </p:spTree>
    <p:extLst>
      <p:ext uri="{BB962C8B-B14F-4D97-AF65-F5344CB8AC3E}">
        <p14:creationId xmlns:p14="http://schemas.microsoft.com/office/powerpoint/2010/main" val="259641933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z="3200" dirty="0" err="1" smtClean="0"/>
              <a:t>Quality</a:t>
            </a:r>
            <a:r>
              <a:rPr lang="sv-SE" sz="3200" dirty="0" smtClean="0"/>
              <a:t> </a:t>
            </a:r>
            <a:r>
              <a:rPr lang="sv-SE" sz="3200" dirty="0" err="1" smtClean="0"/>
              <a:t>Attributes</a:t>
            </a:r>
            <a:r>
              <a:rPr lang="sv-SE" sz="3200" dirty="0" smtClean="0"/>
              <a:t> &amp; </a:t>
            </a:r>
            <a:r>
              <a:rPr lang="sv-SE" sz="3200" dirty="0" err="1" smtClean="0"/>
              <a:t>Architectural</a:t>
            </a:r>
            <a:r>
              <a:rPr lang="sv-SE" sz="3200" dirty="0" smtClean="0"/>
              <a:t> </a:t>
            </a:r>
            <a:r>
              <a:rPr lang="sv-SE" sz="3200" dirty="0" err="1" smtClean="0"/>
              <a:t>Styles</a:t>
            </a:r>
            <a:endParaRPr lang="en-US" sz="3200" dirty="0"/>
          </a:p>
        </p:txBody>
      </p:sp>
      <p:sp>
        <p:nvSpPr>
          <p:cNvPr id="3" name="Content Placeholder 2"/>
          <p:cNvSpPr>
            <a:spLocks noGrp="1"/>
          </p:cNvSpPr>
          <p:nvPr>
            <p:ph idx="1"/>
          </p:nvPr>
        </p:nvSpPr>
        <p:spPr/>
        <p:txBody>
          <a:bodyPr/>
          <a:lstStyle/>
          <a:p>
            <a:r>
              <a:rPr lang="en-US" altLang="en-US" sz="2000" dirty="0"/>
              <a:t>Different architectural styles address </a:t>
            </a:r>
            <a:r>
              <a:rPr lang="en-US" altLang="en-US" sz="2000" b="1" dirty="0">
                <a:solidFill>
                  <a:srgbClr val="990000"/>
                </a:solidFill>
              </a:rPr>
              <a:t>different sets of quality </a:t>
            </a:r>
            <a:r>
              <a:rPr lang="en-US" altLang="en-US" sz="2000" dirty="0"/>
              <a:t>attributes and to varying </a:t>
            </a:r>
            <a:r>
              <a:rPr lang="en-US" altLang="en-US" sz="2000" dirty="0" smtClean="0"/>
              <a:t>degrees</a:t>
            </a:r>
          </a:p>
          <a:p>
            <a:pPr lvl="1"/>
            <a:r>
              <a:rPr lang="sv-SE" sz="2000" b="1" dirty="0" err="1" smtClean="0">
                <a:solidFill>
                  <a:srgbClr val="990000"/>
                </a:solidFill>
              </a:rPr>
              <a:t>Architecture</a:t>
            </a:r>
            <a:r>
              <a:rPr lang="sv-SE" sz="2000" b="1" dirty="0" smtClean="0">
                <a:solidFill>
                  <a:srgbClr val="990000"/>
                </a:solidFill>
              </a:rPr>
              <a:t> </a:t>
            </a:r>
            <a:r>
              <a:rPr lang="sv-SE" sz="2000" b="1" dirty="0" err="1" smtClean="0">
                <a:solidFill>
                  <a:srgbClr val="990000"/>
                </a:solidFill>
              </a:rPr>
              <a:t>decides</a:t>
            </a:r>
            <a:r>
              <a:rPr lang="sv-SE" sz="2000" dirty="0" smtClean="0"/>
              <a:t> </a:t>
            </a:r>
            <a:r>
              <a:rPr lang="sv-SE" sz="2000" dirty="0" err="1" smtClean="0"/>
              <a:t>range</a:t>
            </a:r>
            <a:r>
              <a:rPr lang="sv-SE" sz="2000" dirty="0" smtClean="0"/>
              <a:t> </a:t>
            </a:r>
            <a:r>
              <a:rPr lang="sv-SE" sz="2000" dirty="0" err="1" smtClean="0"/>
              <a:t>of</a:t>
            </a:r>
            <a:r>
              <a:rPr lang="sv-SE" sz="2000" dirty="0" smtClean="0"/>
              <a:t> </a:t>
            </a:r>
            <a:r>
              <a:rPr lang="sv-SE" sz="2000" dirty="0" err="1" smtClean="0"/>
              <a:t>quality</a:t>
            </a:r>
            <a:r>
              <a:rPr lang="sv-SE" sz="2000" dirty="0" smtClean="0"/>
              <a:t> </a:t>
            </a:r>
            <a:r>
              <a:rPr lang="sv-SE" sz="2000" dirty="0" err="1" smtClean="0"/>
              <a:t>possibilities</a:t>
            </a:r>
            <a:endParaRPr lang="sv-SE" sz="2000" dirty="0" smtClean="0"/>
          </a:p>
          <a:p>
            <a:pPr lvl="1"/>
            <a:endParaRPr lang="sv-SE" sz="2000" dirty="0" smtClean="0"/>
          </a:p>
          <a:p>
            <a:r>
              <a:rPr lang="en-US" altLang="en-US" sz="2000" b="1" dirty="0" smtClean="0">
                <a:solidFill>
                  <a:srgbClr val="990000"/>
                </a:solidFill>
              </a:rPr>
              <a:t>Not </a:t>
            </a:r>
            <a:r>
              <a:rPr lang="en-US" altLang="en-US" sz="2000" b="1" dirty="0">
                <a:solidFill>
                  <a:srgbClr val="990000"/>
                </a:solidFill>
              </a:rPr>
              <a:t>all quality attributes </a:t>
            </a:r>
            <a:r>
              <a:rPr lang="en-US" altLang="en-US" sz="2000" dirty="0"/>
              <a:t>are addressed by the architectural </a:t>
            </a:r>
            <a:r>
              <a:rPr lang="en-US" altLang="en-US" sz="2000" dirty="0" smtClean="0"/>
              <a:t>design, e.g. some aspects of usability (e.g. layouts) and some aspects of performance (e.g. algorithms)</a:t>
            </a:r>
            <a:endParaRPr lang="en-US" altLang="en-US" sz="2000" dirty="0"/>
          </a:p>
          <a:p>
            <a:endParaRPr lang="sv-SE" sz="2000" dirty="0" smtClean="0"/>
          </a:p>
          <a:p>
            <a:r>
              <a:rPr lang="sv-SE" sz="2000" b="1" dirty="0" err="1" smtClean="0">
                <a:solidFill>
                  <a:srgbClr val="990000"/>
                </a:solidFill>
              </a:rPr>
              <a:t>Impossible</a:t>
            </a:r>
            <a:r>
              <a:rPr lang="sv-SE" sz="2000" b="1" dirty="0" smtClean="0">
                <a:solidFill>
                  <a:srgbClr val="990000"/>
                </a:solidFill>
              </a:rPr>
              <a:t> </a:t>
            </a:r>
            <a:r>
              <a:rPr lang="sv-SE" sz="2000" b="1" dirty="0" err="1" smtClean="0">
                <a:solidFill>
                  <a:srgbClr val="990000"/>
                </a:solidFill>
              </a:rPr>
              <a:t>to</a:t>
            </a:r>
            <a:r>
              <a:rPr lang="sv-SE" sz="2000" b="1" dirty="0" smtClean="0">
                <a:solidFill>
                  <a:srgbClr val="990000"/>
                </a:solidFill>
              </a:rPr>
              <a:t> </a:t>
            </a:r>
            <a:r>
              <a:rPr lang="sv-SE" sz="2000" b="1" dirty="0" err="1" smtClean="0">
                <a:solidFill>
                  <a:srgbClr val="990000"/>
                </a:solidFill>
              </a:rPr>
              <a:t>maximize</a:t>
            </a:r>
            <a:r>
              <a:rPr lang="sv-SE" sz="2000" b="1" dirty="0" smtClean="0">
                <a:solidFill>
                  <a:srgbClr val="990000"/>
                </a:solidFill>
              </a:rPr>
              <a:t> </a:t>
            </a:r>
            <a:r>
              <a:rPr lang="sv-SE" sz="2000" dirty="0" smtClean="0"/>
              <a:t>all </a:t>
            </a:r>
            <a:r>
              <a:rPr lang="sv-SE" sz="2000" dirty="0" err="1" smtClean="0"/>
              <a:t>quality</a:t>
            </a:r>
            <a:r>
              <a:rPr lang="sv-SE" sz="2000" dirty="0" smtClean="0"/>
              <a:t> </a:t>
            </a:r>
            <a:r>
              <a:rPr lang="sv-SE" sz="2000" dirty="0" err="1" smtClean="0"/>
              <a:t>attributes</a:t>
            </a:r>
            <a:r>
              <a:rPr lang="sv-SE" sz="2000" dirty="0" smtClean="0"/>
              <a:t> at </a:t>
            </a:r>
            <a:r>
              <a:rPr lang="sv-SE" sz="2000" dirty="0" err="1" smtClean="0"/>
              <a:t>once</a:t>
            </a:r>
            <a:endParaRPr lang="sv-SE" sz="2000" dirty="0" smtClean="0"/>
          </a:p>
          <a:p>
            <a:pPr lvl="1"/>
            <a:r>
              <a:rPr lang="sv-SE" sz="2000" dirty="0" err="1" smtClean="0"/>
              <a:t>Tradeoff</a:t>
            </a:r>
            <a:r>
              <a:rPr lang="sv-SE" sz="2000" dirty="0" smtClean="0"/>
              <a:t>: </a:t>
            </a:r>
            <a:r>
              <a:rPr lang="sv-SE" sz="2000" dirty="0" err="1" smtClean="0"/>
              <a:t>More</a:t>
            </a:r>
            <a:r>
              <a:rPr lang="sv-SE" sz="2000" dirty="0" smtClean="0"/>
              <a:t> </a:t>
            </a:r>
            <a:r>
              <a:rPr lang="sv-SE" sz="2000" dirty="0" err="1" smtClean="0"/>
              <a:t>of</a:t>
            </a:r>
            <a:r>
              <a:rPr lang="sv-SE" sz="2000" dirty="0" smtClean="0"/>
              <a:t> </a:t>
            </a:r>
            <a:r>
              <a:rPr lang="sv-SE" sz="2000" dirty="0" err="1" smtClean="0"/>
              <a:t>this</a:t>
            </a:r>
            <a:r>
              <a:rPr lang="sv-SE" sz="2000" dirty="0" smtClean="0"/>
              <a:t> </a:t>
            </a:r>
            <a:r>
              <a:rPr lang="sv-SE" sz="2000" dirty="0" smtClean="0">
                <a:sym typeface="Wingdings" panose="05000000000000000000" pitchFamily="2" charset="2"/>
              </a:rPr>
              <a:t> less </a:t>
            </a:r>
            <a:r>
              <a:rPr lang="sv-SE" sz="2000" dirty="0" err="1" smtClean="0">
                <a:sym typeface="Wingdings" panose="05000000000000000000" pitchFamily="2" charset="2"/>
              </a:rPr>
              <a:t>of</a:t>
            </a:r>
            <a:r>
              <a:rPr lang="sv-SE" sz="2000" dirty="0" smtClean="0">
                <a:sym typeface="Wingdings" panose="05000000000000000000" pitchFamily="2" charset="2"/>
              </a:rPr>
              <a:t> </a:t>
            </a:r>
            <a:r>
              <a:rPr lang="sv-SE" sz="2000" dirty="0" err="1" smtClean="0">
                <a:sym typeface="Wingdings" panose="05000000000000000000" pitchFamily="2" charset="2"/>
              </a:rPr>
              <a:t>that</a:t>
            </a:r>
            <a:endParaRPr lang="sv-SE" sz="2000" dirty="0" smtClean="0">
              <a:sym typeface="Wingdings" panose="05000000000000000000" pitchFamily="2" charset="2"/>
            </a:endParaRPr>
          </a:p>
          <a:p>
            <a:pPr lvl="1"/>
            <a:r>
              <a:rPr lang="sv-SE" sz="2000" dirty="0" err="1" smtClean="0"/>
              <a:t>Performance</a:t>
            </a:r>
            <a:r>
              <a:rPr lang="sv-SE" sz="2000" dirty="0" smtClean="0"/>
              <a:t> </a:t>
            </a:r>
            <a:r>
              <a:rPr lang="sv-SE" sz="2000" dirty="0" err="1" smtClean="0"/>
              <a:t>versus</a:t>
            </a:r>
            <a:r>
              <a:rPr lang="sv-SE" sz="2000" dirty="0" smtClean="0"/>
              <a:t> </a:t>
            </a:r>
            <a:r>
              <a:rPr lang="sv-SE" sz="2000" dirty="0" err="1" smtClean="0"/>
              <a:t>security</a:t>
            </a:r>
            <a:endParaRPr lang="sv-SE" sz="2000" dirty="0" smtClean="0"/>
          </a:p>
        </p:txBody>
      </p:sp>
      <p:sp>
        <p:nvSpPr>
          <p:cNvPr id="4" name="Slide Number Placeholder 3"/>
          <p:cNvSpPr>
            <a:spLocks noGrp="1"/>
          </p:cNvSpPr>
          <p:nvPr>
            <p:ph type="sldNum" sz="quarter" idx="4294967295"/>
          </p:nvPr>
        </p:nvSpPr>
        <p:spPr>
          <a:xfrm>
            <a:off x="8739188" y="6489700"/>
            <a:ext cx="404812" cy="323850"/>
          </a:xfrm>
          <a:prstGeom prst="rect">
            <a:avLst/>
          </a:prstGeom>
        </p:spPr>
        <p:txBody>
          <a:bodyPr/>
          <a:lstStyle/>
          <a:p>
            <a:pPr>
              <a:defRPr/>
            </a:pPr>
            <a:fld id="{D3849320-BEB5-49EA-BA63-E9B2300A7F39}" type="slidenum">
              <a:rPr lang="en-US" smtClean="0"/>
              <a:t>97</a:t>
            </a:fld>
            <a:endParaRPr lang="en-US"/>
          </a:p>
        </p:txBody>
      </p:sp>
    </p:spTree>
    <p:extLst>
      <p:ext uri="{BB962C8B-B14F-4D97-AF65-F5344CB8AC3E}">
        <p14:creationId xmlns:p14="http://schemas.microsoft.com/office/powerpoint/2010/main" val="207195923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What</a:t>
            </a:r>
            <a:r>
              <a:rPr lang="sv-SE" dirty="0" smtClean="0"/>
              <a:t> is an </a:t>
            </a:r>
            <a:r>
              <a:rPr lang="sv-SE" dirty="0" err="1" smtClean="0"/>
              <a:t>Architectural</a:t>
            </a:r>
            <a:r>
              <a:rPr lang="sv-SE" dirty="0" smtClean="0"/>
              <a:t> Style?</a:t>
            </a:r>
            <a:endParaRPr lang="en-US" dirty="0"/>
          </a:p>
        </p:txBody>
      </p:sp>
      <p:sp>
        <p:nvSpPr>
          <p:cNvPr id="3" name="Content Placeholder 2"/>
          <p:cNvSpPr>
            <a:spLocks noGrp="1"/>
          </p:cNvSpPr>
          <p:nvPr>
            <p:ph idx="1"/>
          </p:nvPr>
        </p:nvSpPr>
        <p:spPr/>
        <p:txBody>
          <a:bodyPr/>
          <a:lstStyle/>
          <a:p>
            <a:pPr>
              <a:spcBef>
                <a:spcPct val="30000"/>
              </a:spcBef>
            </a:pPr>
            <a:r>
              <a:rPr lang="en-US" altLang="sv-SE" sz="2400" dirty="0"/>
              <a:t> Architectural styles are </a:t>
            </a:r>
            <a:r>
              <a:rPr lang="en-US" altLang="sv-SE" sz="2400" b="1" dirty="0">
                <a:solidFill>
                  <a:srgbClr val="990000"/>
                </a:solidFill>
              </a:rPr>
              <a:t>design paradigms </a:t>
            </a:r>
            <a:r>
              <a:rPr lang="en-US" altLang="sv-SE" sz="2400" dirty="0"/>
              <a:t>for </a:t>
            </a:r>
            <a:br>
              <a:rPr lang="en-US" altLang="sv-SE" sz="2400" dirty="0"/>
            </a:br>
            <a:r>
              <a:rPr lang="en-US" altLang="sv-SE" sz="2400" dirty="0"/>
              <a:t>   a set of design dimensions </a:t>
            </a:r>
          </a:p>
          <a:p>
            <a:pPr lvl="1">
              <a:spcBef>
                <a:spcPct val="30000"/>
              </a:spcBef>
              <a:buFontTx/>
              <a:buNone/>
            </a:pPr>
            <a:r>
              <a:rPr lang="en-US" altLang="sv-SE" sz="2000" dirty="0"/>
              <a:t>	Some architectural styles emphasize different aspects</a:t>
            </a:r>
            <a:br>
              <a:rPr lang="en-US" altLang="sv-SE" sz="2000" dirty="0"/>
            </a:br>
            <a:r>
              <a:rPr lang="en-US" altLang="sv-SE" sz="2000" dirty="0"/>
              <a:t>	such as: Subdivision of </a:t>
            </a:r>
            <a:r>
              <a:rPr lang="en-US" altLang="sv-SE" sz="2000" b="1" dirty="0">
                <a:solidFill>
                  <a:srgbClr val="990000"/>
                </a:solidFill>
              </a:rPr>
              <a:t>functionality</a:t>
            </a:r>
            <a:r>
              <a:rPr lang="en-US" altLang="sv-SE" sz="2000" dirty="0"/>
              <a:t>, </a:t>
            </a:r>
            <a:r>
              <a:rPr lang="en-US" altLang="sv-SE" sz="2000" b="1" dirty="0">
                <a:solidFill>
                  <a:srgbClr val="990000"/>
                </a:solidFill>
              </a:rPr>
              <a:t>t</a:t>
            </a:r>
            <a:r>
              <a:rPr lang="en-US" altLang="sv-SE" sz="2000" b="1" dirty="0" smtClean="0">
                <a:solidFill>
                  <a:srgbClr val="990000"/>
                </a:solidFill>
              </a:rPr>
              <a:t>opology</a:t>
            </a:r>
            <a:r>
              <a:rPr lang="en-US" altLang="sv-SE" sz="2000" dirty="0" smtClean="0"/>
              <a:t> </a:t>
            </a:r>
            <a:r>
              <a:rPr lang="en-US" altLang="sv-SE" sz="2000" dirty="0"/>
              <a:t>or</a:t>
            </a:r>
            <a:br>
              <a:rPr lang="en-US" altLang="sv-SE" sz="2000" dirty="0"/>
            </a:br>
            <a:r>
              <a:rPr lang="en-US" altLang="sv-SE" sz="2000" dirty="0"/>
              <a:t>	</a:t>
            </a:r>
            <a:r>
              <a:rPr lang="en-US" altLang="sv-SE" sz="2000" b="1" dirty="0">
                <a:solidFill>
                  <a:srgbClr val="990000"/>
                </a:solidFill>
              </a:rPr>
              <a:t>i</a:t>
            </a:r>
            <a:r>
              <a:rPr lang="en-US" altLang="sv-SE" sz="2000" b="1" dirty="0" smtClean="0">
                <a:solidFill>
                  <a:srgbClr val="990000"/>
                </a:solidFill>
              </a:rPr>
              <a:t>nteraction</a:t>
            </a:r>
            <a:r>
              <a:rPr lang="en-US" altLang="sv-SE" sz="2000" dirty="0" smtClean="0">
                <a:solidFill>
                  <a:srgbClr val="990000"/>
                </a:solidFill>
              </a:rPr>
              <a:t> </a:t>
            </a:r>
            <a:r>
              <a:rPr lang="en-US" altLang="sv-SE" sz="2000" dirty="0"/>
              <a:t>style</a:t>
            </a:r>
          </a:p>
          <a:p>
            <a:pPr>
              <a:spcBef>
                <a:spcPct val="50000"/>
              </a:spcBef>
            </a:pPr>
            <a:r>
              <a:rPr lang="en-US" altLang="sv-SE" sz="2400" dirty="0"/>
              <a:t> Styles are </a:t>
            </a:r>
            <a:r>
              <a:rPr lang="en-US" altLang="sv-SE" sz="2400" b="1" dirty="0">
                <a:solidFill>
                  <a:srgbClr val="990000"/>
                </a:solidFill>
              </a:rPr>
              <a:t>open-ended</a:t>
            </a:r>
            <a:r>
              <a:rPr lang="en-US" altLang="sv-SE" sz="2400" dirty="0"/>
              <a:t>; new styles may emerge </a:t>
            </a:r>
          </a:p>
          <a:p>
            <a:pPr>
              <a:spcBef>
                <a:spcPct val="50000"/>
              </a:spcBef>
            </a:pPr>
            <a:r>
              <a:rPr lang="en-US" altLang="sv-SE" sz="2400" dirty="0"/>
              <a:t> An architecture can </a:t>
            </a:r>
            <a:r>
              <a:rPr lang="en-US" altLang="sv-SE" sz="2400" b="1" dirty="0">
                <a:solidFill>
                  <a:srgbClr val="990000"/>
                </a:solidFill>
              </a:rPr>
              <a:t>use several </a:t>
            </a:r>
            <a:r>
              <a:rPr lang="en-US" altLang="sv-SE" sz="2400" dirty="0"/>
              <a:t>architectural styles</a:t>
            </a:r>
          </a:p>
          <a:p>
            <a:pPr>
              <a:spcBef>
                <a:spcPct val="50000"/>
              </a:spcBef>
            </a:pPr>
            <a:r>
              <a:rPr lang="en-GB" altLang="sv-SE" sz="2400" dirty="0"/>
              <a:t> Architectural styles are </a:t>
            </a:r>
            <a:r>
              <a:rPr lang="en-GB" altLang="sv-SE" sz="2400" b="1" dirty="0">
                <a:solidFill>
                  <a:srgbClr val="990000"/>
                </a:solidFill>
              </a:rPr>
              <a:t>not </a:t>
            </a:r>
            <a:r>
              <a:rPr lang="en-GB" altLang="sv-SE" sz="2400" b="1" dirty="0" smtClean="0">
                <a:solidFill>
                  <a:srgbClr val="990000"/>
                </a:solidFill>
              </a:rPr>
              <a:t>disjoint</a:t>
            </a:r>
            <a:endParaRPr lang="en-GB" altLang="sv-SE" sz="2400" b="1" dirty="0">
              <a:solidFill>
                <a:srgbClr val="990000"/>
              </a:solidFill>
            </a:endParaRPr>
          </a:p>
        </p:txBody>
      </p:sp>
      <p:sp>
        <p:nvSpPr>
          <p:cNvPr id="4" name="Slide Number Placeholder 3"/>
          <p:cNvSpPr>
            <a:spLocks noGrp="1"/>
          </p:cNvSpPr>
          <p:nvPr>
            <p:ph type="sldNum" sz="quarter" idx="4294967295"/>
          </p:nvPr>
        </p:nvSpPr>
        <p:spPr>
          <a:xfrm>
            <a:off x="8739188" y="6489700"/>
            <a:ext cx="404812" cy="323850"/>
          </a:xfrm>
        </p:spPr>
        <p:txBody>
          <a:bodyPr/>
          <a:lstStyle/>
          <a:p>
            <a:pPr>
              <a:defRPr/>
            </a:pPr>
            <a:fld id="{D3849320-BEB5-49EA-BA63-E9B2300A7F39}" type="slidenum">
              <a:rPr lang="en-US" smtClean="0"/>
              <a:t>98</a:t>
            </a:fld>
            <a:endParaRPr lang="en-US"/>
          </a:p>
        </p:txBody>
      </p:sp>
    </p:spTree>
    <p:extLst>
      <p:ext uri="{BB962C8B-B14F-4D97-AF65-F5344CB8AC3E}">
        <p14:creationId xmlns:p14="http://schemas.microsoft.com/office/powerpoint/2010/main" val="269403657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Architectural Styles</a:t>
            </a:r>
            <a:endParaRPr lang="en-GB" dirty="0"/>
          </a:p>
        </p:txBody>
      </p:sp>
      <p:sp>
        <p:nvSpPr>
          <p:cNvPr id="3" name="Content Placeholder 2"/>
          <p:cNvSpPr>
            <a:spLocks noGrp="1"/>
          </p:cNvSpPr>
          <p:nvPr>
            <p:ph idx="1"/>
          </p:nvPr>
        </p:nvSpPr>
        <p:spPr/>
        <p:txBody>
          <a:bodyPr/>
          <a:lstStyle/>
          <a:p>
            <a:r>
              <a:rPr lang="en-US" dirty="0" smtClean="0"/>
              <a:t>Client-Server</a:t>
            </a:r>
          </a:p>
          <a:p>
            <a:r>
              <a:rPr lang="en-US" dirty="0" smtClean="0"/>
              <a:t>Blackboard</a:t>
            </a:r>
          </a:p>
          <a:p>
            <a:r>
              <a:rPr lang="en-US" dirty="0" smtClean="0"/>
              <a:t>Pipe-and-Filter</a:t>
            </a:r>
          </a:p>
          <a:p>
            <a:r>
              <a:rPr lang="en-US" dirty="0" smtClean="0"/>
              <a:t>Peer-to-peer</a:t>
            </a:r>
          </a:p>
          <a:p>
            <a:r>
              <a:rPr lang="en-US" dirty="0" smtClean="0"/>
              <a:t>Publish-Subscribe</a:t>
            </a:r>
          </a:p>
          <a:p>
            <a:endParaRPr lang="en-US" dirty="0"/>
          </a:p>
          <a:p>
            <a:pPr marL="0" indent="0">
              <a:buNone/>
            </a:pPr>
            <a:endParaRPr lang="en-US" dirty="0" smtClean="0"/>
          </a:p>
          <a:p>
            <a:endParaRPr lang="en-GB" dirty="0"/>
          </a:p>
        </p:txBody>
      </p:sp>
    </p:spTree>
    <p:extLst>
      <p:ext uri="{BB962C8B-B14F-4D97-AF65-F5344CB8AC3E}">
        <p14:creationId xmlns:p14="http://schemas.microsoft.com/office/powerpoint/2010/main" val="2822700876"/>
      </p:ext>
    </p:extLst>
  </p:cSld>
  <p:clrMapOvr>
    <a:masterClrMapping/>
  </p:clrMapOvr>
  <p:timing>
    <p:tnLst>
      <p:par>
        <p:cTn id="1" dur="indefinite" restart="never" nodeType="tmRoot"/>
      </p:par>
    </p:tnLst>
  </p:timing>
</p:sld>
</file>

<file path=ppt/theme/theme1.xml><?xml version="1.0" encoding="utf-8"?>
<a:theme xmlns:a="http://schemas.openxmlformats.org/drawingml/2006/main" name="CHALMERS-GU_ppt-mall_eng_okt2010.pptx">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HALMERS-GU_ppt-mall_eng_okt2010">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000099"/>
      </a:folHlink>
    </a:clrScheme>
    <a:fontScheme name="Default Design">
      <a:majorFont>
        <a:latin typeface="Lucida Sans Unicode"/>
        <a:ea typeface=""/>
        <a:cs typeface=""/>
      </a:majorFont>
      <a:minorFont>
        <a:latin typeface="Lucida Sans Unicod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t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CHALMERS-GU_ppt-mall_eng_okt2010.pptx</Template>
  <TotalTime>10864</TotalTime>
  <Words>5342</Words>
  <Application>Microsoft Office PowerPoint</Application>
  <PresentationFormat>On-screen Show (4:3)</PresentationFormat>
  <Paragraphs>1445</Paragraphs>
  <Slides>120</Slides>
  <Notes>46</Notes>
  <HiddenSlides>20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120</vt:i4>
      </vt:variant>
    </vt:vector>
  </HeadingPairs>
  <TitlesOfParts>
    <vt:vector size="138" baseType="lpstr">
      <vt:lpstr>MS PGothic</vt:lpstr>
      <vt:lpstr>MS PGothic</vt:lpstr>
      <vt:lpstr>Akzidenz for Chalmers Regular</vt:lpstr>
      <vt:lpstr>Akzidenz-Bd for Chalmers</vt:lpstr>
      <vt:lpstr>Arial</vt:lpstr>
      <vt:lpstr>Arial Black</vt:lpstr>
      <vt:lpstr>Arial Narrow</vt:lpstr>
      <vt:lpstr>Calibri</vt:lpstr>
      <vt:lpstr>Garamond</vt:lpstr>
      <vt:lpstr>Gulim</vt:lpstr>
      <vt:lpstr>Lucida Sans Unicode</vt:lpstr>
      <vt:lpstr>Times</vt:lpstr>
      <vt:lpstr>Times New Roman</vt:lpstr>
      <vt:lpstr>Verdana</vt:lpstr>
      <vt:lpstr>Wingdings</vt:lpstr>
      <vt:lpstr>CHALMERS-GU_ppt-mall_eng_okt2010.pptx</vt:lpstr>
      <vt:lpstr>CHALMERS-GU_ppt-mall_eng_okt2010</vt:lpstr>
      <vt:lpstr>1_Default Design</vt:lpstr>
      <vt:lpstr>Software Architecture DIT344</vt:lpstr>
      <vt:lpstr>Schedule</vt:lpstr>
      <vt:lpstr>Seminar on Wed 26th Sept 14:00 – 15:30 + coffee Room Tesla, Lindholmen conference centre </vt:lpstr>
      <vt:lpstr>Things we have seen so far</vt:lpstr>
      <vt:lpstr>Objectives</vt:lpstr>
      <vt:lpstr>Forces</vt:lpstr>
      <vt:lpstr>Architectural Drivers</vt:lpstr>
      <vt:lpstr>Outline</vt:lpstr>
      <vt:lpstr>What is Software Architecture?</vt:lpstr>
      <vt:lpstr>Outline</vt:lpstr>
      <vt:lpstr>PowerPoint Presentation</vt:lpstr>
      <vt:lpstr>PowerPoint Presentation</vt:lpstr>
      <vt:lpstr>Views and Viewpoints</vt:lpstr>
      <vt:lpstr>PowerPoint Presentation</vt:lpstr>
      <vt:lpstr>Examples</vt:lpstr>
      <vt:lpstr>Overview (According to IEEE 42010)</vt:lpstr>
      <vt:lpstr>Viewpoints &amp; views</vt:lpstr>
      <vt:lpstr>Architectural view</vt:lpstr>
      <vt:lpstr>View: Definition (from IEEE 1471)</vt:lpstr>
      <vt:lpstr>Overview - example</vt:lpstr>
      <vt:lpstr>Example (According to IEEE 1471)</vt:lpstr>
      <vt:lpstr>4+1 Views Model</vt:lpstr>
      <vt:lpstr>The 4 + 1 View Model   (Kruchten95)</vt:lpstr>
      <vt:lpstr>4+1 Views Representation of System Architecture</vt:lpstr>
      <vt:lpstr>Example 4+1 Views model</vt:lpstr>
      <vt:lpstr>Discussion</vt:lpstr>
      <vt:lpstr>PowerPoint Presentation</vt:lpstr>
      <vt:lpstr>PowerPoint Presentation</vt:lpstr>
      <vt:lpstr>What is a subsystem/component?</vt:lpstr>
      <vt:lpstr>Subsystem Functions</vt:lpstr>
      <vt:lpstr>PowerPoint Presentation</vt:lpstr>
      <vt:lpstr>Subsystems vs Layering</vt:lpstr>
      <vt:lpstr>Multiple diagram types per View</vt:lpstr>
      <vt:lpstr>Show example</vt:lpstr>
      <vt:lpstr>4 + 1: Logical Viewpoint </vt:lpstr>
      <vt:lpstr>4 + 1: Process Viewpoint</vt:lpstr>
      <vt:lpstr>4 + 1: Deployment Viewpoint</vt:lpstr>
      <vt:lpstr>4 + 1: Implementation Viewpoint</vt:lpstr>
      <vt:lpstr>4 + 1: Scenario Viewpoint</vt:lpstr>
      <vt:lpstr>Requirements Engineering</vt:lpstr>
      <vt:lpstr>Requirements Engineering</vt:lpstr>
      <vt:lpstr>What is a Requirement ?</vt:lpstr>
      <vt:lpstr>PowerPoint Presentation</vt:lpstr>
      <vt:lpstr>Understanding the problem</vt:lpstr>
      <vt:lpstr>Why Software Projects Fail</vt:lpstr>
      <vt:lpstr>Why Requirements Engineering?</vt:lpstr>
      <vt:lpstr>Types of Requirements </vt:lpstr>
      <vt:lpstr>Functional requirements </vt:lpstr>
      <vt:lpstr>Examples</vt:lpstr>
      <vt:lpstr>Examples of XFR: Reliability</vt:lpstr>
      <vt:lpstr>Examples XFR: Maintainability</vt:lpstr>
      <vt:lpstr>Constraints</vt:lpstr>
      <vt:lpstr>Constraints</vt:lpstr>
      <vt:lpstr>Requirements on Requirements (3)</vt:lpstr>
      <vt:lpstr>Quality Requirements for SOLA</vt:lpstr>
      <vt:lpstr>Quality Requirements for SOLA</vt:lpstr>
      <vt:lpstr>Question</vt:lpstr>
      <vt:lpstr>Typical exam question</vt:lpstr>
      <vt:lpstr>Requirements on Requirements (1)</vt:lpstr>
      <vt:lpstr>Requirements on Requirements (2)</vt:lpstr>
      <vt:lpstr>Public Transport e-ticketing system</vt:lpstr>
      <vt:lpstr>PowerPoint Presentation</vt:lpstr>
      <vt:lpstr>Tell if these are good/what is wrong?</vt:lpstr>
      <vt:lpstr>Let’s consider</vt:lpstr>
      <vt:lpstr>Eliciting Requirements</vt:lpstr>
      <vt:lpstr>Requirements Prioritization</vt:lpstr>
      <vt:lpstr>Prioritizing Requirements</vt:lpstr>
      <vt:lpstr>Prioritizing Requirements</vt:lpstr>
      <vt:lpstr>Question</vt:lpstr>
      <vt:lpstr>Quality Attributes*</vt:lpstr>
      <vt:lpstr>Quality Attributes</vt:lpstr>
      <vt:lpstr>Quality Models</vt:lpstr>
      <vt:lpstr>Addressing Quality Attributes</vt:lpstr>
      <vt:lpstr>Evaluating Quality Attributes</vt:lpstr>
      <vt:lpstr>Specifying Quality Attribute Scenarios</vt:lpstr>
      <vt:lpstr>Specifying Quality Attribute Scenarios</vt:lpstr>
      <vt:lpstr>Summary / Conclusion</vt:lpstr>
      <vt:lpstr>Literature on Software Quality</vt:lpstr>
      <vt:lpstr>What is Quality?</vt:lpstr>
      <vt:lpstr>Perspectives on quality</vt:lpstr>
      <vt:lpstr>Fit for Purpose</vt:lpstr>
      <vt:lpstr>Perspectives on quality</vt:lpstr>
      <vt:lpstr>ISO 25010</vt:lpstr>
      <vt:lpstr>Perspectives on quality</vt:lpstr>
      <vt:lpstr>PowerPoint Presentation</vt:lpstr>
      <vt:lpstr>Process Improvement:  Plan Do Check Act</vt:lpstr>
      <vt:lpstr>Production Process</vt:lpstr>
      <vt:lpstr>Perspectives on quality</vt:lpstr>
      <vt:lpstr>Managing Software Quality</vt:lpstr>
      <vt:lpstr>Quality Attributes</vt:lpstr>
      <vt:lpstr>PowerPoint Presentation</vt:lpstr>
      <vt:lpstr>Architectural Styles</vt:lpstr>
      <vt:lpstr>What is a Style?</vt:lpstr>
      <vt:lpstr>What is a Style?</vt:lpstr>
      <vt:lpstr>What is an Architectural Style?</vt:lpstr>
      <vt:lpstr>What is an Architectural Style?</vt:lpstr>
      <vt:lpstr>Quality Attributes &amp; Architectural Styles</vt:lpstr>
      <vt:lpstr>What is an Architectural Style?</vt:lpstr>
      <vt:lpstr>Common Architectural Styles</vt:lpstr>
      <vt:lpstr>Architectural Styles &amp; Quality Properties</vt:lpstr>
      <vt:lpstr>Question</vt:lpstr>
      <vt:lpstr>Question</vt:lpstr>
      <vt:lpstr>Design Constraints</vt:lpstr>
      <vt:lpstr>Question</vt:lpstr>
      <vt:lpstr>Question</vt:lpstr>
      <vt:lpstr>Question</vt:lpstr>
      <vt:lpstr>Question</vt:lpstr>
      <vt:lpstr>Question</vt:lpstr>
      <vt:lpstr>Question</vt:lpstr>
      <vt:lpstr>Question</vt:lpstr>
      <vt:lpstr>Question</vt:lpstr>
      <vt:lpstr>Question</vt:lpstr>
      <vt:lpstr>Question</vt:lpstr>
      <vt:lpstr>Question</vt:lpstr>
      <vt:lpstr>ISO/IEC 25010:2011 Quality Model</vt:lpstr>
      <vt:lpstr>ISO/IEC 25010:2011 Quality in Use Characteristics</vt:lpstr>
      <vt:lpstr>Conceptual Integrity Examples</vt:lpstr>
      <vt:lpstr>PowerPoint Presentation</vt:lpstr>
      <vt:lpstr>Conceptual integrity counter example!</vt:lpstr>
      <vt:lpstr>ISO/IEC/IEEE 42010:2011 Conceptual Framework</vt:lpstr>
    </vt:vector>
  </TitlesOfParts>
  <Company>TST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Imed Hammouda</dc:creator>
  <cp:lastModifiedBy>Michel Chaudron</cp:lastModifiedBy>
  <cp:revision>384</cp:revision>
  <dcterms:created xsi:type="dcterms:W3CDTF">2013-09-05T10:17:57Z</dcterms:created>
  <dcterms:modified xsi:type="dcterms:W3CDTF">2018-09-22T19:29:01Z</dcterms:modified>
</cp:coreProperties>
</file>